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76" r:id="rId17"/>
    <p:sldId id="479" r:id="rId18"/>
    <p:sldId id="480" r:id="rId19"/>
    <p:sldId id="465" r:id="rId20"/>
    <p:sldId id="437" r:id="rId21"/>
    <p:sldId id="438" r:id="rId22"/>
    <p:sldId id="477" r:id="rId23"/>
    <p:sldId id="426"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p:scale>
          <a:sx n="120" d="100"/>
          <a:sy n="120" d="100"/>
        </p:scale>
        <p:origin x="170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6/2/2023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#:5-23-0010-00-agen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6/2/2023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6/2/2023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6/2/2023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6/2/2023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#:5-23-0010-00-agen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6/2/2023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6/2/2023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6/2/2023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#:5-23-0010-00-agen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6/2/2023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#:5-23-0010-00-agen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6/2/2023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#:5-23-0010-00-agen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6/2/2023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6/2/2023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#:5-23-0010-00-agen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6/2/2023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#:5-23-0010-00-agen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505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June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Jun 2023</a:t>
            </a:r>
          </a:p>
          <a:p>
            <a:pPr eaLnBrk="0" hangingPunct="0"/>
            <a:r>
              <a:rPr lang="en-US" sz="1200" b="1" dirty="0">
                <a:latin typeface="Arial" pitchFamily="34" charset="0"/>
                <a:cs typeface="Times New Roman" pitchFamily="18" charset="0"/>
              </a:rPr>
              <a:t>Document No: 5-23-0010-00-agen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4/7/23 </a:t>
            </a:r>
            <a:r>
              <a:rPr dirty="0"/>
              <a:t>WG minutes contained in </a:t>
            </a:r>
            <a:r>
              <a:rPr lang="en-US" dirty="0">
                <a:solidFill>
                  <a:schemeClr val="tx1"/>
                </a:solidFill>
              </a:rPr>
              <a:t>Doc #: 5-23-00</a:t>
            </a:r>
            <a:r>
              <a:rPr lang="en-US" dirty="0">
                <a:solidFill>
                  <a:srgbClr val="FF0000"/>
                </a:solidFill>
              </a:rPr>
              <a:t>07</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a:t>
            </a:r>
          </a:p>
          <a:p>
            <a:r>
              <a:rPr dirty="0"/>
              <a:t>Second: Tony</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93463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5/5/23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6/2/2023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37926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4/7/23</a:t>
            </a:r>
          </a:p>
          <a:p>
            <a:pPr lvl="1"/>
            <a:r>
              <a:rPr lang="en-US" sz="1400" dirty="0"/>
              <a:t>Discussed the enumeration and traceability. </a:t>
            </a:r>
          </a:p>
          <a:p>
            <a:pPr lvl="1"/>
            <a:r>
              <a:rPr lang="en-US" sz="1400" dirty="0"/>
              <a:t>Reinhard was to give an example of the policy language</a:t>
            </a:r>
          </a:p>
          <a:p>
            <a:pPr lvl="1"/>
            <a:r>
              <a:rPr lang="en-US" sz="1400" dirty="0"/>
              <a:t>Goal is to show traceability to the CBRS worksheet of data – we should be able to show traceability or our approach is malformed at this point.  Do not need to show provability.  If we cannot show traceability to a conformant implementation then we won’t be able to make the standard operational.  Want the standard to inform acquisition of systems.</a:t>
            </a:r>
          </a:p>
          <a:p>
            <a:pPr lvl="2"/>
            <a:r>
              <a:rPr lang="en-US" sz="1100" dirty="0"/>
              <a:t>Want to see both policy and architectural elements</a:t>
            </a:r>
          </a:p>
          <a:p>
            <a:r>
              <a:rPr lang="en-US" sz="2200" dirty="0"/>
              <a:t>5/5/23</a:t>
            </a:r>
          </a:p>
          <a:p>
            <a:pPr lvl="1"/>
            <a:r>
              <a:rPr lang="en-US" sz="1400" dirty="0"/>
              <a:t>Concerned about deadline – focusing on CBRS may put us at risk so we will move to focus on the revisions of the document while Eric and Alex will look at the CBRS diagrams as informative but not normative</a:t>
            </a:r>
          </a:p>
          <a:p>
            <a:pPr lvl="1"/>
            <a:r>
              <a:rPr lang="en-US" sz="1400" dirty="0"/>
              <a:t>There is some risk of not getting all of the revisions into the standard</a:t>
            </a:r>
          </a:p>
          <a:p>
            <a:pPr lvl="1"/>
            <a:r>
              <a:rPr lang="en-US" sz="1400" dirty="0"/>
              <a:t>Want to get Jennifer’s guidance on possibility to move the deadline</a:t>
            </a:r>
          </a:p>
          <a:p>
            <a:r>
              <a:rPr lang="en-US" sz="2200" dirty="0"/>
              <a:t>6/2/23</a:t>
            </a:r>
          </a:p>
          <a:p>
            <a:pPr lvl="1"/>
            <a:r>
              <a:rPr lang="en-US" sz="1400" dirty="0"/>
              <a:t>Decision was made to request an extension of the PAR</a:t>
            </a:r>
          </a:p>
          <a:p>
            <a:pPr lvl="1"/>
            <a:r>
              <a:rPr lang="en-US" sz="1400" dirty="0"/>
              <a:t>Decided to forego trying to do the coverage of he CBRS solution</a:t>
            </a:r>
          </a:p>
          <a:p>
            <a:pPr lvl="1"/>
            <a:r>
              <a:rPr lang="en-US" sz="1400" dirty="0"/>
              <a:t>Had discussion about the definitions of networks and will spend some time on terminology at the next meeting</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6/2/2023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6/2/2023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a:t>
            </a:r>
            <a:r>
              <a:rPr lang="en-US" sz="1800" kern="0" dirty="0">
                <a:solidFill>
                  <a:srgbClr val="333333"/>
                </a:solidFill>
                <a:effectLst/>
                <a:latin typeface="Arial" panose="020B0604020202020204" pitchFamily="34" charset="0"/>
                <a:ea typeface="Calibri" panose="020F0502020204030204" pitchFamily="34" charset="0"/>
              </a:rPr>
              <a:t>2340 415 6446 </a:t>
            </a:r>
            <a:endParaRPr lang="en-US" sz="1400" dirty="0"/>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4/7/23</a:t>
            </a:r>
          </a:p>
          <a:p>
            <a:pPr lvl="1"/>
            <a:r>
              <a:rPr lang="en-US" sz="1400" dirty="0"/>
              <a:t>Will schedule an ad hoc to discuss traceability of policy – targeting last week of April</a:t>
            </a:r>
          </a:p>
          <a:p>
            <a:pPr lvl="1"/>
            <a:r>
              <a:rPr lang="en-US" sz="1400" dirty="0"/>
              <a:t>Sent a draft for a PAR for an augmented policy language.  - Make part of the agenda for May WG meeting.</a:t>
            </a:r>
          </a:p>
          <a:p>
            <a:pPr lvl="1"/>
            <a:r>
              <a:rPr lang="en-US" sz="1400" dirty="0"/>
              <a:t>Making progress on explaining and documenting the language, also writing a compiler and interpreter for the augmented policy language.</a:t>
            </a:r>
          </a:p>
          <a:p>
            <a:r>
              <a:rPr lang="en-US" sz="1800" dirty="0"/>
              <a:t>5/5/23</a:t>
            </a:r>
          </a:p>
          <a:p>
            <a:pPr lvl="1"/>
            <a:r>
              <a:rPr lang="en-US" sz="1400" dirty="0"/>
              <a:t>Looking at the application of the traceability matrix as seen in the CBRS documents and to match that with the 1900.5.1 standard</a:t>
            </a:r>
          </a:p>
          <a:p>
            <a:pPr lvl="2"/>
            <a:r>
              <a:rPr lang="en-US" sz="1100" dirty="0"/>
              <a:t>Example of a 10 MHz channel in CBRS could be defined and enforced by 1900.5.1</a:t>
            </a:r>
          </a:p>
          <a:p>
            <a:pPr lvl="2"/>
            <a:r>
              <a:rPr lang="en-US" sz="1100" dirty="0"/>
              <a:t>The traceability would take a different form, not in a spreadsheet since the policies are the expressions of the language.  Need to document the connection to classes. Want to match the traceability matrix. Will go over these issues in the next 1900.5.1 ad hoc. Will schedule ad hoc on 25 May.</a:t>
            </a:r>
          </a:p>
          <a:p>
            <a:pPr lvl="1"/>
            <a:r>
              <a:rPr lang="en-US" sz="1400" dirty="0"/>
              <a:t>The augmented language should have a macro type of approach which allows ML and pattern recognition via a dynamic programming type of solution</a:t>
            </a:r>
          </a:p>
          <a:p>
            <a:pPr lvl="1"/>
            <a:r>
              <a:rPr lang="en-US" sz="1400" dirty="0"/>
              <a:t>Want to make it more easily consumed by users</a:t>
            </a:r>
          </a:p>
          <a:p>
            <a:r>
              <a:rPr lang="en-US" sz="1800" dirty="0"/>
              <a:t>6/2/23</a:t>
            </a:r>
          </a:p>
          <a:p>
            <a:pPr lvl="1"/>
            <a:r>
              <a:rPr lang="en-US" sz="1400" dirty="0"/>
              <a:t>Ad hoc needs to rescheduled because of a RAF bomb</a:t>
            </a:r>
          </a:p>
          <a:p>
            <a:pPr lvl="2"/>
            <a:r>
              <a:rPr lang="en-US" sz="1000" dirty="0"/>
              <a:t>Would like to reschedule for June 15</a:t>
            </a:r>
            <a:r>
              <a:rPr lang="en-US" sz="1000" baseline="30000" dirty="0"/>
              <a:t>th</a:t>
            </a:r>
            <a:endParaRPr lang="en-US" sz="1000" dirty="0"/>
          </a:p>
          <a:p>
            <a:pPr lvl="2"/>
            <a:r>
              <a:rPr lang="en-US" sz="1000" dirty="0"/>
              <a:t>Will address relevance of 1900.5.1 to the CBRS, a review of dynamic programming issues, a comparison to </a:t>
            </a:r>
            <a:r>
              <a:rPr lang="en-US" sz="1000" dirty="0" err="1"/>
              <a:t>CoRaL</a:t>
            </a:r>
            <a:endParaRPr lang="en-US" sz="1000" dirty="0"/>
          </a:p>
          <a:p>
            <a:pPr lvl="2"/>
            <a:r>
              <a:rPr lang="en-US" sz="1000" dirty="0"/>
              <a:t>The augmented 1900.5.1 covers more features and so this will be demonstrated</a:t>
            </a:r>
          </a:p>
          <a:p>
            <a:pPr lvl="1"/>
            <a:r>
              <a:rPr lang="en-US" sz="1400" dirty="0"/>
              <a:t>Also looking at the dynamic programming that is part of the 1900.5.2</a:t>
            </a:r>
          </a:p>
          <a:p>
            <a:pPr lvl="1"/>
            <a:r>
              <a:rPr lang="en-US" sz="1400" dirty="0"/>
              <a:t>Uploaded PAR to mentor so members can discuss. (Schedule ad hoc for 7 July to discuss)</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6/2/2023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4/7/23</a:t>
            </a:r>
          </a:p>
          <a:p>
            <a:pPr lvl="1"/>
            <a:r>
              <a:rPr lang="en-US" sz="1600" dirty="0"/>
              <a:t>Revisions over the past month have focused on those parts of the standard that affect the schema.  These include some additional data elements and the changing of some element and attribute names to be consistent across the standard.</a:t>
            </a:r>
          </a:p>
          <a:p>
            <a:pPr lvl="1"/>
            <a:r>
              <a:rPr lang="en-US" sz="1600" dirty="0"/>
              <a:t>Met with the IEEE Opensource</a:t>
            </a:r>
          </a:p>
          <a:p>
            <a:r>
              <a:rPr lang="en-US" sz="2000" dirty="0"/>
              <a:t>5/5/23</a:t>
            </a:r>
          </a:p>
          <a:p>
            <a:pPr lvl="1"/>
            <a:r>
              <a:rPr lang="en-US" sz="1600" dirty="0"/>
              <a:t>Revisions over the past month have focused on the description of canonical location and conversion of SCM locations into those canonical locations before compatibility assessments (Goal is to simplify and speed up compatibility determinations)</a:t>
            </a:r>
          </a:p>
          <a:p>
            <a:pPr lvl="2"/>
            <a:r>
              <a:rPr lang="en-US" sz="1200" dirty="0"/>
              <a:t>Circles and cylinders now converted to polygons and polyhedrons</a:t>
            </a:r>
          </a:p>
          <a:p>
            <a:pPr lvl="2"/>
            <a:r>
              <a:rPr lang="en-US" sz="1200" dirty="0"/>
              <a:t>Polygons are converted into triangles by standard procedure</a:t>
            </a:r>
          </a:p>
          <a:p>
            <a:pPr lvl="2"/>
            <a:r>
              <a:rPr lang="en-US" sz="1200" dirty="0"/>
              <a:t>Large locations are subdivided to ensure conformance to the Earth’s curvature</a:t>
            </a:r>
          </a:p>
          <a:p>
            <a:pPr lvl="1"/>
            <a:r>
              <a:rPr lang="en-US" sz="1600" dirty="0"/>
              <a:t>Coordination to start adding material to IEEE Opensource</a:t>
            </a:r>
          </a:p>
          <a:p>
            <a:r>
              <a:rPr lang="en-US" sz="2000" dirty="0"/>
              <a:t>6/2/23</a:t>
            </a:r>
          </a:p>
          <a:p>
            <a:pPr lvl="1"/>
            <a:r>
              <a:rPr lang="en-US" sz="1600" dirty="0"/>
              <a:t>Added revisions to define the computation of centroids. Changed the definition of paths, removing the time and period from the structure so that the SCMSchedule is the only place for the definition of time. Added a rules table to replace the previous enumerated rules.</a:t>
            </a:r>
          </a:p>
          <a:p>
            <a:pPr lvl="1"/>
            <a:r>
              <a:rPr lang="en-US" sz="1600" dirty="0"/>
              <a:t>Discussions and revision to computations to decide when to use height rated propagation maps versus 3D propagation maps</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6/2/2023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417638"/>
            <a:ext cx="8229600" cy="4525963"/>
          </a:xfrm>
        </p:spPr>
        <p:txBody>
          <a:bodyPr>
            <a:normAutofit fontScale="92500" lnSpcReduction="10000"/>
          </a:bodyPr>
          <a:lstStyle/>
          <a:p>
            <a:r>
              <a:rPr lang="en-US" sz="2400" dirty="0"/>
              <a:t>Lead – Eric Lindahl</a:t>
            </a:r>
          </a:p>
          <a:p>
            <a:r>
              <a:rPr lang="en-US" sz="2400" dirty="0"/>
              <a:t>Maintainer – Carlos Caicedo, Becca Rousseau</a:t>
            </a:r>
          </a:p>
          <a:p>
            <a:r>
              <a:rPr lang="en-US" sz="2400" dirty="0"/>
              <a:t>5/5/23</a:t>
            </a:r>
          </a:p>
          <a:p>
            <a:pPr lvl="1"/>
            <a:r>
              <a:rPr lang="en-US" sz="2000" dirty="0"/>
              <a:t>Trying to establish a meeting with Josh</a:t>
            </a:r>
          </a:p>
          <a:p>
            <a:pPr lvl="2"/>
            <a:r>
              <a:rPr lang="en-US" sz="1800" dirty="0"/>
              <a:t>Should be able to meet more quickly to do some basic items</a:t>
            </a:r>
          </a:p>
          <a:p>
            <a:pPr lvl="2"/>
            <a:r>
              <a:rPr lang="en-US" sz="1800" dirty="0"/>
              <a:t>Will communicate with him directly</a:t>
            </a:r>
          </a:p>
          <a:p>
            <a:pPr lvl="1"/>
            <a:r>
              <a:rPr lang="en-US" sz="2000" dirty="0"/>
              <a:t>Meeting schedule for 2 June but it overlaps with other meetings.  Will respond that date is unavailable</a:t>
            </a:r>
          </a:p>
          <a:p>
            <a:r>
              <a:rPr lang="en-US" sz="2400" dirty="0"/>
              <a:t>6/2/23</a:t>
            </a:r>
          </a:p>
          <a:p>
            <a:pPr lvl="1"/>
            <a:r>
              <a:rPr lang="en-US" sz="2000" dirty="0"/>
              <a:t>Rescheduled meeting and met with IEEE on 12 May</a:t>
            </a:r>
          </a:p>
          <a:p>
            <a:pPr lvl="1"/>
            <a:r>
              <a:rPr lang="en-US" sz="2000" dirty="0"/>
              <a:t>Spent a lot of time getting access (Eric, Becca, and Alex)</a:t>
            </a:r>
          </a:p>
          <a:p>
            <a:pPr lvl="1"/>
            <a:r>
              <a:rPr lang="en-US" sz="2000" dirty="0"/>
              <a:t>We will need to make appointment for major updates.</a:t>
            </a:r>
          </a:p>
          <a:p>
            <a:pPr lvl="1"/>
            <a:r>
              <a:rPr lang="en-US" sz="2000" dirty="0"/>
              <a:t>Josh needs to work on the PURL and will provide canonical name spaces.</a:t>
            </a:r>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6/2/2023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#:5-23-0010-00-agen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lnSpcReduction="10000"/>
          </a:bodyPr>
          <a:lstStyle/>
          <a:p>
            <a:r>
              <a:rPr lang="en-US" sz="2000" dirty="0"/>
              <a:t>Met on 16 May – those notes follow</a:t>
            </a:r>
          </a:p>
          <a:p>
            <a:r>
              <a:rPr lang="en-US" sz="2000" dirty="0"/>
              <a:t>Still need to fill the treasurer’s position.  Volunteer would be an interim until the next election.</a:t>
            </a:r>
          </a:p>
          <a:p>
            <a:r>
              <a:rPr lang="en-US" sz="2000" dirty="0"/>
              <a:t>The Secretary’s (Alex </a:t>
            </a:r>
            <a:r>
              <a:rPr lang="en-US" sz="2000" dirty="0" err="1"/>
              <a:t>Lackpour’s</a:t>
            </a:r>
            <a:r>
              <a:rPr lang="en-US" sz="2000" dirty="0"/>
              <a:t>) role is to update our web site.  We should review our website and identify the changes we should make</a:t>
            </a:r>
          </a:p>
          <a:p>
            <a:r>
              <a:rPr lang="en-US" sz="2000" dirty="0"/>
              <a:t>Tutorial video concept (e.g., per WG) for awareness/publicity</a:t>
            </a:r>
          </a:p>
          <a:p>
            <a:pPr lvl="1"/>
            <a:r>
              <a:rPr lang="en-US" sz="1600" dirty="0"/>
              <a:t>Noted that the large bank surplus could be used to assist and make these presentation more professional</a:t>
            </a:r>
          </a:p>
          <a:p>
            <a:r>
              <a:rPr lang="en-US" sz="1800" dirty="0">
                <a:effectLst/>
                <a:latin typeface="Calibri" panose="020F0502020204030204" pitchFamily="34" charset="0"/>
                <a:ea typeface="Calibri" panose="020F0502020204030204" pitchFamily="34" charset="0"/>
              </a:rPr>
              <a:t>Two potential new projects</a:t>
            </a:r>
          </a:p>
          <a:p>
            <a:pPr lvl="1"/>
            <a:r>
              <a:rPr lang="en-US" sz="1600" dirty="0" err="1">
                <a:effectLst/>
                <a:latin typeface="Calibri" panose="020F0502020204030204" pitchFamily="34" charset="0"/>
                <a:ea typeface="Calibri" panose="020F0502020204030204" pitchFamily="34" charset="0"/>
              </a:rPr>
              <a:t>DySPAN</a:t>
            </a:r>
            <a:r>
              <a:rPr lang="en-US" sz="16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2"/>
            <a:r>
              <a:rPr lang="en-US" sz="1200" dirty="0">
                <a:latin typeface="Calibri" panose="020F0502020204030204" pitchFamily="34" charset="0"/>
              </a:rPr>
              <a:t>Research work modified SCM to carry CIL – so a relationship with our current standards.</a:t>
            </a:r>
          </a:p>
          <a:p>
            <a:pPr lvl="2"/>
            <a:r>
              <a:rPr lang="en-US" sz="1200" dirty="0">
                <a:latin typeface="Calibri" panose="020F0502020204030204" pitchFamily="34" charset="0"/>
              </a:rPr>
              <a:t>Also considering its relation to VITA 49 standards</a:t>
            </a:r>
          </a:p>
          <a:p>
            <a:pPr lvl="2"/>
            <a:r>
              <a:rPr lang="en-US" sz="1200" dirty="0">
                <a:latin typeface="Calibri" panose="020F0502020204030204" pitchFamily="34" charset="0"/>
              </a:rPr>
              <a:t>Most likely within IEEE 1900.5 WG</a:t>
            </a:r>
          </a:p>
          <a:p>
            <a:pPr lvl="1"/>
            <a:r>
              <a:rPr lang="en-US" sz="1600" dirty="0">
                <a:latin typeface="Calibri" panose="020F0502020204030204" pitchFamily="34" charset="0"/>
              </a:rPr>
              <a:t>Standards linked to the National Spectrum Consortiums (NSC): SSC’s MICCA radio control channel technology</a:t>
            </a:r>
          </a:p>
          <a:p>
            <a:r>
              <a:rPr lang="en-US" sz="2000" dirty="0">
                <a:latin typeface="Calibri" panose="020F0502020204030204" pitchFamily="34" charset="0"/>
              </a:rPr>
              <a:t>Discussed have face-to-face meetings again – recommended that it only be done in conjunction with other meetings (e.g., </a:t>
            </a:r>
            <a:r>
              <a:rPr lang="en-US" sz="2000" dirty="0" err="1">
                <a:latin typeface="Calibri" panose="020F0502020204030204" pitchFamily="34" charset="0"/>
              </a:rPr>
              <a:t>DySPAN</a:t>
            </a:r>
            <a:r>
              <a:rPr lang="en-US" sz="2000" dirty="0">
                <a:latin typeface="Calibri" panose="020F0502020204030204" pitchFamily="34" charset="0"/>
              </a:rPr>
              <a:t> Conference in 2024 at Virginia Tech)</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6/2/2023</a:t>
            </a:fld>
            <a:endParaRPr lang="en-US"/>
          </a:p>
        </p:txBody>
      </p:sp>
      <p:sp>
        <p:nvSpPr>
          <p:cNvPr id="5" name="Footer Placeholder 4"/>
          <p:cNvSpPr>
            <a:spLocks noGrp="1"/>
          </p:cNvSpPr>
          <p:nvPr>
            <p:ph type="ftr" sz="quarter" idx="11"/>
          </p:nvPr>
        </p:nvSpPr>
        <p:spPr/>
        <p:txBody>
          <a:bodyPr/>
          <a:lstStyle/>
          <a:p>
            <a:pPr>
              <a:defRPr/>
            </a:pPr>
            <a:r>
              <a:rPr lang="en-US" dirty="0"/>
              <a:t>Doc #:5-23-0010-00-agen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4/7/23</a:t>
            </a:r>
          </a:p>
          <a:p>
            <a:pPr lvl="1"/>
            <a:r>
              <a:rPr lang="en-US" sz="1400" dirty="0"/>
              <a:t>Carlos presented the paper  WCNC</a:t>
            </a:r>
          </a:p>
          <a:p>
            <a:pPr lvl="1"/>
            <a:r>
              <a:rPr lang="en-US" sz="1400" dirty="0"/>
              <a:t>Julia gave a tutorial on the 1900.5 WG Standards to her colleagues</a:t>
            </a:r>
          </a:p>
          <a:p>
            <a:pPr lvl="1"/>
            <a:r>
              <a:rPr lang="en-US" sz="1400" dirty="0"/>
              <a:t>Student from Rutgers and a post doc from Columbia is going to Northwestern and used SCM a lot.</a:t>
            </a:r>
          </a:p>
          <a:p>
            <a:pPr lvl="1"/>
            <a:r>
              <a:rPr lang="en-US" sz="1400" dirty="0"/>
              <a:t>Dave recommends we put greater effort to get students to use our standards.  Carlos is presenting them to a larger audience</a:t>
            </a:r>
          </a:p>
          <a:p>
            <a:pPr lvl="1"/>
            <a:r>
              <a:rPr lang="en-US" sz="1400" dirty="0"/>
              <a:t>Carlos recommends preparing a good tutorial – maybe one of the future big conferences – also a recorded tutorial on the IEEE YouTube channel</a:t>
            </a:r>
          </a:p>
          <a:p>
            <a:r>
              <a:rPr lang="en-US" sz="1800" dirty="0"/>
              <a:t>5/5/23</a:t>
            </a:r>
          </a:p>
          <a:p>
            <a:pPr lvl="1"/>
            <a:r>
              <a:rPr lang="en-US" sz="1400" dirty="0"/>
              <a:t>Eric intends to present a paper on SCMs at the AOC Symposium in December</a:t>
            </a:r>
          </a:p>
          <a:p>
            <a:pPr lvl="1"/>
            <a:r>
              <a:rPr lang="en-US" sz="1400" dirty="0"/>
              <a:t>Carlos mentioned SCMs at the NSF Spectrum Week</a:t>
            </a:r>
          </a:p>
          <a:p>
            <a:pPr lvl="2"/>
            <a:r>
              <a:rPr lang="en-US" sz="1000" dirty="0"/>
              <a:t>The </a:t>
            </a:r>
            <a:r>
              <a:rPr lang="en-US" sz="1000" dirty="0" err="1"/>
              <a:t>DySPAN</a:t>
            </a:r>
            <a:r>
              <a:rPr lang="en-US" sz="1000" dirty="0"/>
              <a:t> Conference will be next year about this time – pitched there being a SCM tutorial at that conference</a:t>
            </a:r>
          </a:p>
          <a:p>
            <a:pPr lvl="2"/>
            <a:r>
              <a:rPr lang="en-US" sz="1000" dirty="0"/>
              <a:t>Recommend a tutorial for an earlier opportunity</a:t>
            </a:r>
          </a:p>
          <a:p>
            <a:pPr lvl="2"/>
            <a:r>
              <a:rPr lang="en-US" sz="1000" dirty="0"/>
              <a:t>Possible tutorials at the AOC Symposium and MILCOM</a:t>
            </a:r>
          </a:p>
          <a:p>
            <a:r>
              <a:rPr lang="en-US" sz="1800" dirty="0"/>
              <a:t>6/2/23</a:t>
            </a:r>
          </a:p>
          <a:p>
            <a:pPr lvl="1"/>
            <a:r>
              <a:rPr lang="en-US" sz="1400" dirty="0"/>
              <a:t>We should seek DoD participation in the 2024 </a:t>
            </a:r>
            <a:r>
              <a:rPr lang="en-US" sz="1400" dirty="0" err="1"/>
              <a:t>DySPAN</a:t>
            </a:r>
            <a:r>
              <a:rPr lang="en-US" sz="1400" dirty="0"/>
              <a:t> conference and seek their guidance on what the WG should be addressing</a:t>
            </a:r>
          </a:p>
          <a:p>
            <a:pPr lvl="2"/>
            <a:r>
              <a:rPr lang="en-US" sz="1000" dirty="0"/>
              <a:t>Maybe Tom Rondeau or others in OSD (Brent).</a:t>
            </a:r>
          </a:p>
          <a:p>
            <a:pPr lvl="2"/>
            <a:r>
              <a:rPr lang="en-US" sz="1000" dirty="0"/>
              <a:t>Eric may be able to reach out to the JEWC and DSO</a:t>
            </a:r>
          </a:p>
          <a:p>
            <a:pPr lvl="1"/>
            <a:r>
              <a:rPr lang="en-US" sz="1400" dirty="0"/>
              <a:t>R&amp;E is interested in establishing standards around the pieces of Hill AFB work – detect and mitigate interference to incumbents.  Tony volunteered to introduce the idea to 1900.  Some could be in 1900.5 and other projects may be started elsewhere.</a:t>
            </a:r>
          </a:p>
          <a:p>
            <a:pPr lvl="1"/>
            <a:endParaRPr lang="en-US" sz="1400" dirty="0"/>
          </a:p>
          <a:p>
            <a:pPr lvl="1"/>
            <a:endParaRPr lang="en-US" sz="1400" dirty="0"/>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6/2/2023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5/5/23 0800 ET</a:t>
            </a:r>
          </a:p>
          <a:p>
            <a:r>
              <a:rPr lang="en-US" sz="1600" strike="sngStrike" dirty="0"/>
              <a:t>P1900.5.2 CRG 5/5/23 1300 ET</a:t>
            </a:r>
          </a:p>
          <a:p>
            <a:r>
              <a:rPr lang="en-US" sz="1600" strike="sngStrike" dirty="0"/>
              <a:t>P1900.5 Revision Ad-hoc 5/12/23 1330 ET</a:t>
            </a:r>
          </a:p>
          <a:p>
            <a:r>
              <a:rPr lang="en-US" sz="1600" strike="sngStrike" dirty="0"/>
              <a:t>P1900.5.2 CRG 5/19/23 1300 ET</a:t>
            </a:r>
          </a:p>
          <a:p>
            <a:r>
              <a:rPr lang="en-US" sz="1600" strike="sngStrike" dirty="0"/>
              <a:t>P1900.5.2 CRG 6/2/23 1300 ET</a:t>
            </a:r>
          </a:p>
          <a:p>
            <a:r>
              <a:rPr lang="en-US" sz="1600" strike="sngStrike" dirty="0"/>
              <a:t>P1900.5 WG Mtg 6/2/23 1430 ET</a:t>
            </a:r>
          </a:p>
          <a:p>
            <a:r>
              <a:rPr lang="en-US" sz="1600" dirty="0"/>
              <a:t>P1900.5 Revision Ad-hoc 6/9/23 1330 ET</a:t>
            </a:r>
          </a:p>
          <a:p>
            <a:r>
              <a:rPr lang="en-US" sz="1600" dirty="0"/>
              <a:t>P1900.5.1 ad hoc 6/15/23 1430 ET </a:t>
            </a:r>
          </a:p>
          <a:p>
            <a:r>
              <a:rPr lang="en-US" sz="1600" dirty="0"/>
              <a:t>P1900.5.2 CRG 6/16/23 1300 ET</a:t>
            </a:r>
          </a:p>
          <a:p>
            <a:r>
              <a:rPr lang="en-US" sz="1600" dirty="0"/>
              <a:t>P1900.5 Revision Ad-hoc 6/23/23 13o0 ET</a:t>
            </a:r>
          </a:p>
          <a:p>
            <a:r>
              <a:rPr lang="en-US" sz="1600" dirty="0"/>
              <a:t>P1900.5 WG Mtg 7/7/23 0800 ET</a:t>
            </a:r>
          </a:p>
          <a:p>
            <a:r>
              <a:rPr lang="en-US" sz="1600" dirty="0"/>
              <a:t>P1900.5.2 CRG 7/7/23 1300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6/2/2023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09645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26</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6/2/2023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#:5-23-0010-00-agen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6/2/2023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302559173"/>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6/2/23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6/2/2023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a:latin typeface="Times New Roman" pitchFamily="18" charset="0"/>
              </a:rPr>
              <a:t>6/2/23  14:30 – 16:00 </a:t>
            </a:r>
            <a:r>
              <a:rPr lang="en-US" sz="1600" b="1" dirty="0">
                <a:latin typeface="Times New Roman" pitchFamily="18" charset="0"/>
              </a:rPr>
              <a:t>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6/2/2023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5-23-0010-00-agen</a:t>
            </a:r>
          </a:p>
          <a:p>
            <a:endParaRPr dirty="0"/>
          </a:p>
          <a:p>
            <a:r>
              <a:rPr dirty="0"/>
              <a:t>Mover: Reinhard</a:t>
            </a:r>
          </a:p>
          <a:p>
            <a:r>
              <a:rPr dirty="0"/>
              <a:t>Second: Tony</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6/2/2023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6/2/2023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6/2/2023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6/2/2023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#:5-23-0010-00-agen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34896</TotalTime>
  <Words>3575</Words>
  <Application>Microsoft Office PowerPoint</Application>
  <PresentationFormat>On-screen Show (4:3)</PresentationFormat>
  <Paragraphs>475</Paragraphs>
  <Slides>26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587</cp:revision>
  <dcterms:created xsi:type="dcterms:W3CDTF">2013-08-13T02:52:21Z</dcterms:created>
  <dcterms:modified xsi:type="dcterms:W3CDTF">2023-06-02T19:30:31Z</dcterms:modified>
</cp:coreProperties>
</file>