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417" r:id="rId2"/>
    <p:sldId id="402" r:id="rId3"/>
    <p:sldId id="413" r:id="rId4"/>
    <p:sldId id="337" r:id="rId5"/>
    <p:sldId id="332" r:id="rId6"/>
    <p:sldId id="414" r:id="rId7"/>
    <p:sldId id="461" r:id="rId8"/>
    <p:sldId id="462" r:id="rId9"/>
    <p:sldId id="463" r:id="rId10"/>
    <p:sldId id="368" r:id="rId11"/>
    <p:sldId id="369" r:id="rId12"/>
    <p:sldId id="370" r:id="rId13"/>
    <p:sldId id="371" r:id="rId14"/>
    <p:sldId id="372" r:id="rId15"/>
    <p:sldId id="474" r:id="rId16"/>
    <p:sldId id="476" r:id="rId17"/>
    <p:sldId id="479" r:id="rId18"/>
    <p:sldId id="465" r:id="rId19"/>
    <p:sldId id="437" r:id="rId20"/>
    <p:sldId id="438" r:id="rId21"/>
    <p:sldId id="477" r:id="rId22"/>
    <p:sldId id="426" r:id="rId23"/>
    <p:sldId id="440" r:id="rId24"/>
    <p:sldId id="430" r:id="rId25"/>
    <p:sldId id="454" r:id="rId2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947" autoAdjust="0"/>
    <p:restoredTop sz="96333"/>
  </p:normalViewPr>
  <p:slideViewPr>
    <p:cSldViewPr>
      <p:cViewPr varScale="1">
        <p:scale>
          <a:sx n="106" d="100"/>
          <a:sy n="106" d="100"/>
        </p:scale>
        <p:origin x="2124"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5/5/2023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93760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78B8EE3-C8F8-469A-B83F-7938F8D092CE}" type="slidenum">
              <a:rPr lang="en-US" smtClean="0"/>
              <a:pPr>
                <a:defRPr/>
              </a:pPr>
              <a:t>19</a:t>
            </a:fld>
            <a:endParaRPr lang="en-US"/>
          </a:p>
        </p:txBody>
      </p:sp>
    </p:spTree>
    <p:extLst>
      <p:ext uri="{BB962C8B-B14F-4D97-AF65-F5344CB8AC3E}">
        <p14:creationId xmlns:p14="http://schemas.microsoft.com/office/powerpoint/2010/main" val="4131232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4" name="Date Placeholder 23">
            <a:extLst>
              <a:ext uri="{FF2B5EF4-FFF2-40B4-BE49-F238E27FC236}">
                <a16:creationId xmlns:a16="http://schemas.microsoft.com/office/drawing/2014/main" id="{D3C62022-4EFA-6B44-B763-20D6C849579F}"/>
              </a:ext>
            </a:extLst>
          </p:cNvPr>
          <p:cNvSpPr>
            <a:spLocks noGrp="1"/>
          </p:cNvSpPr>
          <p:nvPr>
            <p:ph type="dt" sz="half" idx="10"/>
          </p:nvPr>
        </p:nvSpPr>
        <p:spPr/>
        <p:txBody>
          <a:bodyPr/>
          <a:lstStyle/>
          <a:p>
            <a:pPr>
              <a:defRPr/>
            </a:pPr>
            <a:fld id="{45D0093F-E890-0943-AD3F-B9A9DF4A0AF4}" type="datetime1">
              <a:rPr lang="en-US" smtClean="0"/>
              <a:t>5/5/2023</a:t>
            </a:fld>
            <a:endParaRPr lang="en-US"/>
          </a:p>
        </p:txBody>
      </p:sp>
      <p:sp>
        <p:nvSpPr>
          <p:cNvPr id="25" name="Footer Placeholder 24">
            <a:extLst>
              <a:ext uri="{FF2B5EF4-FFF2-40B4-BE49-F238E27FC236}">
                <a16:creationId xmlns:a16="http://schemas.microsoft.com/office/drawing/2014/main" id="{003895E8-47D1-3049-A869-269C39A1E1A2}"/>
              </a:ext>
            </a:extLst>
          </p:cNvPr>
          <p:cNvSpPr>
            <a:spLocks noGrp="1"/>
          </p:cNvSpPr>
          <p:nvPr>
            <p:ph type="ftr" sz="quarter" idx="11"/>
          </p:nvPr>
        </p:nvSpPr>
        <p:spPr/>
        <p:txBody>
          <a:bodyPr/>
          <a:lstStyle/>
          <a:p>
            <a:r>
              <a:rPr lang="en-US" dirty="0"/>
              <a:t>Doc #:5-23-0008-01-agen</a:t>
            </a:r>
          </a:p>
        </p:txBody>
      </p:sp>
      <p:sp>
        <p:nvSpPr>
          <p:cNvPr id="26" name="Slide Number Placeholder 25">
            <a:extLst>
              <a:ext uri="{FF2B5EF4-FFF2-40B4-BE49-F238E27FC236}">
                <a16:creationId xmlns:a16="http://schemas.microsoft.com/office/drawing/2014/main" id="{C3189C99-40CD-A443-A190-28446D7C0B0A}"/>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C8E551E-B836-AA46-BD94-C444860C32A9}" type="datetime1">
              <a:rPr lang="en-US" smtClean="0"/>
              <a:t>5/5/2023</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#:5-23-0008-01-agen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4E9E9306-3688-0442-8B56-73AA6F8D45DA}" type="datetime1">
              <a:rPr lang="en-US" smtClean="0"/>
              <a:t>5/5/2023</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#:5-23-0008-01-agen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1408753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5E0534BA-38EE-C441-AD12-B2BAF2FAA53C}"/>
              </a:ext>
            </a:extLst>
          </p:cNvPr>
          <p:cNvSpPr>
            <a:spLocks noGrp="1"/>
          </p:cNvSpPr>
          <p:nvPr>
            <p:ph type="dt" sz="half" idx="10"/>
          </p:nvPr>
        </p:nvSpPr>
        <p:spPr/>
        <p:txBody>
          <a:bodyPr/>
          <a:lstStyle/>
          <a:p>
            <a:pPr>
              <a:defRPr/>
            </a:pPr>
            <a:fld id="{16B57355-4AF4-A441-8AA9-B06FF469BB9E}" type="datetime1">
              <a:rPr lang="en-US" smtClean="0"/>
              <a:t>5/5/2023</a:t>
            </a:fld>
            <a:endParaRPr lang="en-US"/>
          </a:p>
        </p:txBody>
      </p:sp>
      <p:sp>
        <p:nvSpPr>
          <p:cNvPr id="11" name="Footer Placeholder 10">
            <a:extLst>
              <a:ext uri="{FF2B5EF4-FFF2-40B4-BE49-F238E27FC236}">
                <a16:creationId xmlns:a16="http://schemas.microsoft.com/office/drawing/2014/main" id="{64D3C53B-5302-3E46-BC31-4DD8851F3278}"/>
              </a:ext>
            </a:extLst>
          </p:cNvPr>
          <p:cNvSpPr>
            <a:spLocks noGrp="1"/>
          </p:cNvSpPr>
          <p:nvPr>
            <p:ph type="ftr" sz="quarter" idx="11"/>
          </p:nvPr>
        </p:nvSpPr>
        <p:spPr>
          <a:xfrm>
            <a:off x="3028950" y="6430963"/>
            <a:ext cx="3086100" cy="290512"/>
          </a:xfrm>
          <a:prstGeom prst="rect">
            <a:avLst/>
          </a:prstGeom>
        </p:spPr>
        <p:txBody>
          <a:bodyPr/>
          <a:lstStyle/>
          <a:p>
            <a:r>
              <a:rPr lang="en-US" dirty="0"/>
              <a:t>Doc #:5-23-0008-01-agen</a:t>
            </a:r>
          </a:p>
        </p:txBody>
      </p:sp>
      <p:sp>
        <p:nvSpPr>
          <p:cNvPr id="12" name="Slide Number Placeholder 11">
            <a:extLst>
              <a:ext uri="{FF2B5EF4-FFF2-40B4-BE49-F238E27FC236}">
                <a16:creationId xmlns:a16="http://schemas.microsoft.com/office/drawing/2014/main" id="{94D807E5-C824-D249-B6C6-C8B17D9B5228}"/>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1314B77C-3601-C34E-86C7-28DD5C72584A}"/>
              </a:ext>
            </a:extLst>
          </p:cNvPr>
          <p:cNvSpPr>
            <a:spLocks noGrp="1"/>
          </p:cNvSpPr>
          <p:nvPr>
            <p:ph type="dt" sz="half" idx="10"/>
          </p:nvPr>
        </p:nvSpPr>
        <p:spPr/>
        <p:txBody>
          <a:bodyPr/>
          <a:lstStyle/>
          <a:p>
            <a:pPr>
              <a:defRPr/>
            </a:pPr>
            <a:fld id="{F58DFF79-B962-6343-97FA-C94E253BB4DF}" type="datetime1">
              <a:rPr lang="en-US" smtClean="0"/>
              <a:t>5/5/2023</a:t>
            </a:fld>
            <a:endParaRPr lang="en-US"/>
          </a:p>
        </p:txBody>
      </p:sp>
      <p:sp>
        <p:nvSpPr>
          <p:cNvPr id="8" name="Footer Placeholder 7">
            <a:extLst>
              <a:ext uri="{FF2B5EF4-FFF2-40B4-BE49-F238E27FC236}">
                <a16:creationId xmlns:a16="http://schemas.microsoft.com/office/drawing/2014/main" id="{2D3CA2A1-DFF7-B44D-960E-1F9F170FDD26}"/>
              </a:ext>
            </a:extLst>
          </p:cNvPr>
          <p:cNvSpPr>
            <a:spLocks noGrp="1"/>
          </p:cNvSpPr>
          <p:nvPr>
            <p:ph type="ftr" sz="quarter" idx="11"/>
          </p:nvPr>
        </p:nvSpPr>
        <p:spPr>
          <a:xfrm>
            <a:off x="3124200" y="6448425"/>
            <a:ext cx="2895600" cy="365125"/>
          </a:xfrm>
          <a:prstGeom prst="rect">
            <a:avLst/>
          </a:prstGeom>
        </p:spPr>
        <p:txBody>
          <a:bodyPr/>
          <a:lstStyle/>
          <a:p>
            <a:pPr>
              <a:defRPr/>
            </a:pPr>
            <a:r>
              <a:rPr lang="en-US" dirty="0"/>
              <a:t>Doc #:5-23-0008-01-agen</a:t>
            </a:r>
          </a:p>
        </p:txBody>
      </p:sp>
      <p:sp>
        <p:nvSpPr>
          <p:cNvPr id="9" name="Slide Number Placeholder 8">
            <a:extLst>
              <a:ext uri="{FF2B5EF4-FFF2-40B4-BE49-F238E27FC236}">
                <a16:creationId xmlns:a16="http://schemas.microsoft.com/office/drawing/2014/main" id="{6AB90A06-5359-5944-8ADA-15B40D330A75}"/>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945F612-75DE-794A-B72C-FA37D66817AE}"/>
              </a:ext>
            </a:extLst>
          </p:cNvPr>
          <p:cNvSpPr>
            <a:spLocks noGrp="1"/>
          </p:cNvSpPr>
          <p:nvPr>
            <p:ph type="dt" sz="half" idx="10"/>
          </p:nvPr>
        </p:nvSpPr>
        <p:spPr/>
        <p:txBody>
          <a:bodyPr/>
          <a:lstStyle/>
          <a:p>
            <a:pPr>
              <a:defRPr/>
            </a:pPr>
            <a:fld id="{D19A1EE0-C281-D743-948D-FD8D72B73AE4}" type="datetime1">
              <a:rPr lang="en-US" smtClean="0"/>
              <a:t>5/5/2023</a:t>
            </a:fld>
            <a:endParaRPr lang="en-US"/>
          </a:p>
        </p:txBody>
      </p:sp>
      <p:sp>
        <p:nvSpPr>
          <p:cNvPr id="9" name="Footer Placeholder 8">
            <a:extLst>
              <a:ext uri="{FF2B5EF4-FFF2-40B4-BE49-F238E27FC236}">
                <a16:creationId xmlns:a16="http://schemas.microsoft.com/office/drawing/2014/main" id="{E2C3C321-5E66-584A-AFFB-336998248102}"/>
              </a:ext>
            </a:extLst>
          </p:cNvPr>
          <p:cNvSpPr>
            <a:spLocks noGrp="1"/>
          </p:cNvSpPr>
          <p:nvPr>
            <p:ph type="ftr" sz="quarter" idx="11"/>
          </p:nvPr>
        </p:nvSpPr>
        <p:spPr>
          <a:xfrm>
            <a:off x="3028950" y="6430963"/>
            <a:ext cx="3086100" cy="290512"/>
          </a:xfrm>
          <a:prstGeom prst="rect">
            <a:avLst/>
          </a:prstGeom>
        </p:spPr>
        <p:txBody>
          <a:bodyPr/>
          <a:lstStyle/>
          <a:p>
            <a:r>
              <a:rPr lang="en-US" dirty="0"/>
              <a:t>Doc #:5-23-0008-01-agen</a:t>
            </a:r>
          </a:p>
        </p:txBody>
      </p:sp>
      <p:sp>
        <p:nvSpPr>
          <p:cNvPr id="10" name="Slide Number Placeholder 9">
            <a:extLst>
              <a:ext uri="{FF2B5EF4-FFF2-40B4-BE49-F238E27FC236}">
                <a16:creationId xmlns:a16="http://schemas.microsoft.com/office/drawing/2014/main" id="{CF422AD3-31C6-6943-8B49-8A39F95329A2}"/>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197CF149-4039-434C-9692-8BA0407302FC}"/>
              </a:ext>
            </a:extLst>
          </p:cNvPr>
          <p:cNvSpPr>
            <a:spLocks noGrp="1"/>
          </p:cNvSpPr>
          <p:nvPr>
            <p:ph type="dt" sz="half" idx="10"/>
          </p:nvPr>
        </p:nvSpPr>
        <p:spPr/>
        <p:txBody>
          <a:bodyPr/>
          <a:lstStyle/>
          <a:p>
            <a:pPr>
              <a:defRPr/>
            </a:pPr>
            <a:fld id="{1F73B83E-2183-E549-A177-1526F4DB003B}" type="datetime1">
              <a:rPr lang="en-US" smtClean="0"/>
              <a:t>5/5/2023</a:t>
            </a:fld>
            <a:endParaRPr lang="en-US"/>
          </a:p>
        </p:txBody>
      </p:sp>
      <p:sp>
        <p:nvSpPr>
          <p:cNvPr id="11" name="Footer Placeholder 10">
            <a:extLst>
              <a:ext uri="{FF2B5EF4-FFF2-40B4-BE49-F238E27FC236}">
                <a16:creationId xmlns:a16="http://schemas.microsoft.com/office/drawing/2014/main" id="{14F57D93-239F-5F4E-9759-72EF1A72D217}"/>
              </a:ext>
            </a:extLst>
          </p:cNvPr>
          <p:cNvSpPr>
            <a:spLocks noGrp="1"/>
          </p:cNvSpPr>
          <p:nvPr>
            <p:ph type="ftr" sz="quarter" idx="11"/>
          </p:nvPr>
        </p:nvSpPr>
        <p:spPr>
          <a:xfrm>
            <a:off x="3028950" y="6430963"/>
            <a:ext cx="3086100" cy="290512"/>
          </a:xfrm>
          <a:prstGeom prst="rect">
            <a:avLst/>
          </a:prstGeom>
        </p:spPr>
        <p:txBody>
          <a:bodyPr/>
          <a:lstStyle/>
          <a:p>
            <a:r>
              <a:rPr lang="en-US" dirty="0"/>
              <a:t>Doc #:5-23-0008-01-agen</a:t>
            </a:r>
          </a:p>
        </p:txBody>
      </p:sp>
      <p:sp>
        <p:nvSpPr>
          <p:cNvPr id="12" name="Slide Number Placeholder 11">
            <a:extLst>
              <a:ext uri="{FF2B5EF4-FFF2-40B4-BE49-F238E27FC236}">
                <a16:creationId xmlns:a16="http://schemas.microsoft.com/office/drawing/2014/main" id="{803A304B-5D5B-E142-B567-E3D9AC50B424}"/>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6" name="Date Placeholder 5">
            <a:extLst>
              <a:ext uri="{FF2B5EF4-FFF2-40B4-BE49-F238E27FC236}">
                <a16:creationId xmlns:a16="http://schemas.microsoft.com/office/drawing/2014/main" id="{AB348410-5BFF-1C40-9FEB-2E5C4D99F2F9}"/>
              </a:ext>
            </a:extLst>
          </p:cNvPr>
          <p:cNvSpPr>
            <a:spLocks noGrp="1"/>
          </p:cNvSpPr>
          <p:nvPr>
            <p:ph type="dt" sz="half" idx="10"/>
          </p:nvPr>
        </p:nvSpPr>
        <p:spPr/>
        <p:txBody>
          <a:bodyPr/>
          <a:lstStyle/>
          <a:p>
            <a:pPr>
              <a:defRPr/>
            </a:pPr>
            <a:fld id="{B85C61DD-8074-0A41-9C23-52D4ED9269A6}" type="datetime1">
              <a:rPr lang="en-US" smtClean="0"/>
              <a:t>5/5/2023</a:t>
            </a:fld>
            <a:endParaRPr lang="en-US"/>
          </a:p>
        </p:txBody>
      </p:sp>
      <p:sp>
        <p:nvSpPr>
          <p:cNvPr id="7" name="Footer Placeholder 6">
            <a:extLst>
              <a:ext uri="{FF2B5EF4-FFF2-40B4-BE49-F238E27FC236}">
                <a16:creationId xmlns:a16="http://schemas.microsoft.com/office/drawing/2014/main" id="{4D7647D5-35CD-8449-B90A-6D4E3BD83D01}"/>
              </a:ext>
            </a:extLst>
          </p:cNvPr>
          <p:cNvSpPr>
            <a:spLocks noGrp="1"/>
          </p:cNvSpPr>
          <p:nvPr>
            <p:ph type="ftr" sz="quarter" idx="11"/>
          </p:nvPr>
        </p:nvSpPr>
        <p:spPr>
          <a:xfrm>
            <a:off x="3124200" y="6448425"/>
            <a:ext cx="2895600" cy="365125"/>
          </a:xfrm>
          <a:prstGeom prst="rect">
            <a:avLst/>
          </a:prstGeom>
        </p:spPr>
        <p:txBody>
          <a:bodyPr/>
          <a:lstStyle/>
          <a:p>
            <a:pPr>
              <a:defRPr/>
            </a:pPr>
            <a:r>
              <a:rPr lang="en-US" dirty="0"/>
              <a:t>Doc #:5-23-0008-01-agen</a:t>
            </a:r>
          </a:p>
        </p:txBody>
      </p:sp>
      <p:sp>
        <p:nvSpPr>
          <p:cNvPr id="8" name="Slide Number Placeholder 7">
            <a:extLst>
              <a:ext uri="{FF2B5EF4-FFF2-40B4-BE49-F238E27FC236}">
                <a16:creationId xmlns:a16="http://schemas.microsoft.com/office/drawing/2014/main" id="{EE48611F-4A48-F546-B2D9-8F96BEFB773E}"/>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247B1C10-0B5B-4345-AE99-A03C2350FDCA}"/>
              </a:ext>
            </a:extLst>
          </p:cNvPr>
          <p:cNvSpPr>
            <a:spLocks noGrp="1"/>
          </p:cNvSpPr>
          <p:nvPr>
            <p:ph type="dt" sz="half" idx="10"/>
          </p:nvPr>
        </p:nvSpPr>
        <p:spPr/>
        <p:txBody>
          <a:bodyPr/>
          <a:lstStyle/>
          <a:p>
            <a:pPr>
              <a:defRPr/>
            </a:pPr>
            <a:fld id="{5E66545D-41DF-C74D-82CB-1DF8D975D992}" type="datetime1">
              <a:rPr lang="en-US" smtClean="0"/>
              <a:t>5/5/2023</a:t>
            </a:fld>
            <a:endParaRPr lang="en-US"/>
          </a:p>
        </p:txBody>
      </p:sp>
      <p:sp>
        <p:nvSpPr>
          <p:cNvPr id="14" name="Footer Placeholder 13">
            <a:extLst>
              <a:ext uri="{FF2B5EF4-FFF2-40B4-BE49-F238E27FC236}">
                <a16:creationId xmlns:a16="http://schemas.microsoft.com/office/drawing/2014/main" id="{25A46CBA-4395-9F42-A16A-F2FE765881FC}"/>
              </a:ext>
            </a:extLst>
          </p:cNvPr>
          <p:cNvSpPr>
            <a:spLocks noGrp="1"/>
          </p:cNvSpPr>
          <p:nvPr>
            <p:ph type="ftr" sz="quarter" idx="11"/>
          </p:nvPr>
        </p:nvSpPr>
        <p:spPr/>
        <p:txBody>
          <a:bodyPr/>
          <a:lstStyle/>
          <a:p>
            <a:r>
              <a:rPr lang="en-US" dirty="0"/>
              <a:t>Doc #:5-23-0008-01-agen</a:t>
            </a:r>
          </a:p>
        </p:txBody>
      </p:sp>
      <p:sp>
        <p:nvSpPr>
          <p:cNvPr id="15" name="Slide Number Placeholder 14">
            <a:extLst>
              <a:ext uri="{FF2B5EF4-FFF2-40B4-BE49-F238E27FC236}">
                <a16:creationId xmlns:a16="http://schemas.microsoft.com/office/drawing/2014/main" id="{A8C04CCA-2DCE-864D-8084-DD984E23087C}"/>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910E2A26-90D1-B846-A6E9-3811DFA87A33}"/>
              </a:ext>
            </a:extLst>
          </p:cNvPr>
          <p:cNvSpPr>
            <a:spLocks noGrp="1"/>
          </p:cNvSpPr>
          <p:nvPr>
            <p:ph type="dt" sz="half" idx="10"/>
          </p:nvPr>
        </p:nvSpPr>
        <p:spPr/>
        <p:txBody>
          <a:bodyPr/>
          <a:lstStyle/>
          <a:p>
            <a:pPr>
              <a:defRPr/>
            </a:pPr>
            <a:fld id="{AF8F7AC2-1C76-CA44-8BF3-2053B995B960}" type="datetime1">
              <a:rPr lang="en-US" smtClean="0"/>
              <a:t>5/5/2023</a:t>
            </a:fld>
            <a:endParaRPr lang="en-US"/>
          </a:p>
        </p:txBody>
      </p:sp>
      <p:sp>
        <p:nvSpPr>
          <p:cNvPr id="9" name="Footer Placeholder 8">
            <a:extLst>
              <a:ext uri="{FF2B5EF4-FFF2-40B4-BE49-F238E27FC236}">
                <a16:creationId xmlns:a16="http://schemas.microsoft.com/office/drawing/2014/main" id="{5B4457FA-4BC6-6D40-95B4-ACE52A20450B}"/>
              </a:ext>
            </a:extLst>
          </p:cNvPr>
          <p:cNvSpPr>
            <a:spLocks noGrp="1"/>
          </p:cNvSpPr>
          <p:nvPr>
            <p:ph type="ftr" sz="quarter" idx="11"/>
          </p:nvPr>
        </p:nvSpPr>
        <p:spPr>
          <a:xfrm>
            <a:off x="3028950" y="6430963"/>
            <a:ext cx="3086100" cy="290512"/>
          </a:xfrm>
          <a:prstGeom prst="rect">
            <a:avLst/>
          </a:prstGeom>
        </p:spPr>
        <p:txBody>
          <a:bodyPr/>
          <a:lstStyle/>
          <a:p>
            <a:r>
              <a:rPr lang="en-US" dirty="0"/>
              <a:t>Doc #:5-23-0008-01-agen</a:t>
            </a:r>
          </a:p>
        </p:txBody>
      </p:sp>
      <p:sp>
        <p:nvSpPr>
          <p:cNvPr id="10" name="Slide Number Placeholder 9">
            <a:extLst>
              <a:ext uri="{FF2B5EF4-FFF2-40B4-BE49-F238E27FC236}">
                <a16:creationId xmlns:a16="http://schemas.microsoft.com/office/drawing/2014/main" id="{F207CF00-35CF-024D-A613-FE77956DAB49}"/>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27BCC884-CF38-4442-A8E3-08CD70980B24}" type="datetime1">
              <a:rPr lang="en-US" smtClean="0"/>
              <a:t>5/5/2023</a:t>
            </a:fld>
            <a:endParaRPr lang="en-US"/>
          </a:p>
        </p:txBody>
      </p:sp>
      <p:sp>
        <p:nvSpPr>
          <p:cNvPr id="6"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#:5-23-0008-01-agen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D02CCFEB-2DCB-2347-8989-600FDC21AAE2}" type="datetime1">
              <a:rPr lang="en-US" smtClean="0"/>
              <a:t>5/5/2023</a:t>
            </a:fld>
            <a:endParaRPr lang="en-US" dirty="0"/>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818C92C4-E450-A340-AC7A-773F75385F7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9" name="Footer Placeholder 8">
            <a:extLst>
              <a:ext uri="{FF2B5EF4-FFF2-40B4-BE49-F238E27FC236}">
                <a16:creationId xmlns:a16="http://schemas.microsoft.com/office/drawing/2014/main" id="{4926A52C-E26E-024E-93E9-47A619AB965B}"/>
              </a:ext>
            </a:extLst>
          </p:cNvPr>
          <p:cNvSpPr>
            <a:spLocks noGrp="1"/>
          </p:cNvSpPr>
          <p:nvPr>
            <p:ph type="ftr" sz="quarter" idx="3"/>
          </p:nvPr>
        </p:nvSpPr>
        <p:spPr>
          <a:xfrm>
            <a:off x="2991644" y="6449159"/>
            <a:ext cx="3086100" cy="365125"/>
          </a:xfrm>
          <a:prstGeom prst="rect">
            <a:avLst/>
          </a:prstGeom>
        </p:spPr>
        <p:txBody>
          <a:bodyPr vert="horz" lIns="91440" tIns="45720" rIns="91440" bIns="45720" rtlCol="0" anchor="ctr"/>
          <a:lstStyle>
            <a:lvl1pPr algn="ctr">
              <a:defRPr lang="en-US" sz="1200" kern="1200" dirty="0" smtClean="0">
                <a:solidFill>
                  <a:srgbClr val="000099"/>
                </a:solidFill>
                <a:latin typeface="+mn-lt"/>
                <a:ea typeface="+mn-ea"/>
                <a:cs typeface="+mn-cs"/>
              </a:defRPr>
            </a:lvl1pPr>
          </a:lstStyle>
          <a:p>
            <a:r>
              <a:rPr lang="en-US" dirty="0"/>
              <a:t>Doc #:5-23-0008-01-agen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hyperlink" Target="mailto:jstine@mitre.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hyperlink" Target="https://ieee-sa.imeetcentral.com/p/eAAAAAAAR5QwAAAAACXzaF0" TargetMode="External"/><Relationship Id="rId2" Type="http://schemas.openxmlformats.org/officeDocument/2006/relationships/hyperlink" Target="https://ieee.app.box.com/v/PandP-DySPAN-SC"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6.xml"/><Relationship Id="rId6" Type="http://schemas.openxmlformats.org/officeDocument/2006/relationships/hyperlink" Target="http://site.ieee.org/sagroups-7004/files/2017/05/Best-Practices-for-IEEE-Standards-Development.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AC6EEB-314B-584C-95EF-15674DD01717}"/>
              </a:ext>
            </a:extLst>
          </p:cNvPr>
          <p:cNvSpPr>
            <a:spLocks noGrp="1"/>
          </p:cNvSpPr>
          <p:nvPr>
            <p:ph type="dt" sz="half" idx="10"/>
          </p:nvPr>
        </p:nvSpPr>
        <p:spPr/>
        <p:txBody>
          <a:bodyPr/>
          <a:lstStyle/>
          <a:p>
            <a:fld id="{E68A9F0F-567A-1143-A748-8C9123F1CDEA}" type="datetime1">
              <a:rPr lang="en-US" smtClean="0"/>
              <a:t>5/5/2023</a:t>
            </a:fld>
            <a:endParaRPr lang="en-US"/>
          </a:p>
        </p:txBody>
      </p:sp>
      <p:sp>
        <p:nvSpPr>
          <p:cNvPr id="3" name="Footer Placeholder 2">
            <a:extLst>
              <a:ext uri="{FF2B5EF4-FFF2-40B4-BE49-F238E27FC236}">
                <a16:creationId xmlns:a16="http://schemas.microsoft.com/office/drawing/2014/main" id="{B0DF4C98-78BB-9445-98AC-6FFD8EE98F5D}"/>
              </a:ext>
            </a:extLst>
          </p:cNvPr>
          <p:cNvSpPr>
            <a:spLocks noGrp="1"/>
          </p:cNvSpPr>
          <p:nvPr>
            <p:ph type="ftr" sz="quarter" idx="11"/>
          </p:nvPr>
        </p:nvSpPr>
        <p:spPr/>
        <p:txBody>
          <a:bodyPr/>
          <a:lstStyle/>
          <a:p>
            <a:r>
              <a:rPr lang="en-US" dirty="0"/>
              <a:t>Doc #:5-23-0008-01-agen</a:t>
            </a:r>
          </a:p>
        </p:txBody>
      </p:sp>
      <p:sp>
        <p:nvSpPr>
          <p:cNvPr id="4" name="Slide Number Placeholder 3">
            <a:extLst>
              <a:ext uri="{FF2B5EF4-FFF2-40B4-BE49-F238E27FC236}">
                <a16:creationId xmlns:a16="http://schemas.microsoft.com/office/drawing/2014/main" id="{76786E06-72AC-6846-8915-933892103356}"/>
              </a:ext>
            </a:extLst>
          </p:cNvPr>
          <p:cNvSpPr>
            <a:spLocks noGrp="1"/>
          </p:cNvSpPr>
          <p:nvPr>
            <p:ph type="sldNum" sz="quarter" idx="12"/>
          </p:nvPr>
        </p:nvSpPr>
        <p:spPr/>
        <p:txBody>
          <a:bodyPr/>
          <a:lstStyle/>
          <a:p>
            <a:fld id="{E6A9CA49-25C3-408A-A7C2-6BBA5AFB62A7}" type="slidenum">
              <a:rPr lang="en-US" smtClean="0"/>
              <a:pPr/>
              <a:t>1</a:t>
            </a:fld>
            <a:endParaRPr lang="en-US"/>
          </a:p>
        </p:txBody>
      </p:sp>
      <p:sp>
        <p:nvSpPr>
          <p:cNvPr id="5" name="Rectangle 2">
            <a:extLst>
              <a:ext uri="{FF2B5EF4-FFF2-40B4-BE49-F238E27FC236}">
                <a16:creationId xmlns:a16="http://schemas.microsoft.com/office/drawing/2014/main" id="{61FBFA34-AD31-C64C-9C03-9FE4B70D0283}"/>
              </a:ext>
            </a:extLst>
          </p:cNvPr>
          <p:cNvSpPr>
            <a:spLocks noChangeArrowheads="1"/>
          </p:cNvSpPr>
          <p:nvPr/>
        </p:nvSpPr>
        <p:spPr bwMode="auto">
          <a:xfrm>
            <a:off x="685800" y="1785034"/>
            <a:ext cx="7080143"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7 April 2023</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5 May 2023</a:t>
            </a:r>
          </a:p>
          <a:p>
            <a:pPr eaLnBrk="0" hangingPunct="0"/>
            <a:r>
              <a:rPr lang="en-US" sz="1200" b="1" dirty="0">
                <a:latin typeface="Arial" pitchFamily="34" charset="0"/>
                <a:cs typeface="Times New Roman" pitchFamily="18" charset="0"/>
              </a:rPr>
              <a:t>Document No: 5-23-0008-01-agen</a:t>
            </a:r>
            <a:endParaRPr lang="en-US" dirty="0">
              <a:latin typeface="Arial" pitchFamily="34" charset="0"/>
            </a:endParaRPr>
          </a:p>
        </p:txBody>
      </p:sp>
      <p:graphicFrame>
        <p:nvGraphicFramePr>
          <p:cNvPr id="6" name="Group 40">
            <a:extLst>
              <a:ext uri="{FF2B5EF4-FFF2-40B4-BE49-F238E27FC236}">
                <a16:creationId xmlns:a16="http://schemas.microsoft.com/office/drawing/2014/main" id="{61EB1BE5-43AE-A145-ABE6-42170DE879A1}"/>
              </a:ext>
            </a:extLst>
          </p:cNvPr>
          <p:cNvGraphicFramePr>
            <a:graphicFrameLocks noGrp="1"/>
          </p:cNvGraphicFramePr>
          <p:nvPr>
            <p:extLst>
              <p:ext uri="{D42A27DB-BD31-4B8C-83A1-F6EECF244321}">
                <p14:modId xmlns:p14="http://schemas.microsoft.com/office/powerpoint/2010/main" val="1677081649"/>
              </p:ext>
            </p:extLst>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John A Stine</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MITRE Corp.</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McLean, VA</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703-983-6281</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hlinkClick r:id="rId2"/>
                        </a:rPr>
                        <a:t>jstine@mitre.org</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 name="TextBox 1">
            <a:extLst>
              <a:ext uri="{FF2B5EF4-FFF2-40B4-BE49-F238E27FC236}">
                <a16:creationId xmlns:a16="http://schemas.microsoft.com/office/drawing/2014/main" id="{4D78DC25-C740-384D-8938-4AB3B5D758AE}"/>
              </a:ext>
            </a:extLst>
          </p:cNvPr>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8" name="Rectangle 23">
            <a:extLst>
              <a:ext uri="{FF2B5EF4-FFF2-40B4-BE49-F238E27FC236}">
                <a16:creationId xmlns:a16="http://schemas.microsoft.com/office/drawing/2014/main" id="{CE2CF95B-7224-B742-B0A5-D3703FB72C7A}"/>
              </a:ext>
            </a:extLst>
          </p:cNvPr>
          <p:cNvSpPr>
            <a:spLocks noChangeArrowheads="1"/>
          </p:cNvSpPr>
          <p:nvPr/>
        </p:nvSpPr>
        <p:spPr bwMode="auto">
          <a:xfrm>
            <a:off x="695372" y="2396478"/>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a:solidFill>
                  <a:srgbClr val="000099"/>
                </a:solidFill>
                <a:latin typeface="Arial" charset="0"/>
              </a:rPr>
              <a:t>jstine@mitre.org</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3"/>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Tree>
    <p:extLst>
      <p:ext uri="{BB962C8B-B14F-4D97-AF65-F5344CB8AC3E}">
        <p14:creationId xmlns:p14="http://schemas.microsoft.com/office/powerpoint/2010/main" val="5174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3BA1E-940F-6240-BD3D-5E7D6D1D4EA1}"/>
              </a:ext>
            </a:extLst>
          </p:cNvPr>
          <p:cNvSpPr>
            <a:spLocks noGrp="1"/>
          </p:cNvSpPr>
          <p:nvPr>
            <p:ph type="title"/>
          </p:nvPr>
        </p:nvSpPr>
        <p:spPr>
          <a:xfrm>
            <a:off x="457200" y="478367"/>
            <a:ext cx="8229600" cy="448733"/>
          </a:xfrm>
        </p:spPr>
        <p:txBody>
          <a:bodyPr>
            <a:noAutofit/>
          </a:bodyPr>
          <a:lstStyle/>
          <a:p>
            <a:pPr eaLnBrk="1" hangingPunct="1">
              <a:defRPr/>
            </a:pPr>
            <a:r>
              <a:rPr lang="en-US" dirty="0"/>
              <a:t>Instructions for the WG Chair</a:t>
            </a:r>
          </a:p>
        </p:txBody>
      </p:sp>
      <p:sp>
        <p:nvSpPr>
          <p:cNvPr id="40963" name="Content Placeholder 2">
            <a:extLst>
              <a:ext uri="{FF2B5EF4-FFF2-40B4-BE49-F238E27FC236}">
                <a16:creationId xmlns:a16="http://schemas.microsoft.com/office/drawing/2014/main" id="{FEE44D8E-C359-C94C-BA63-6480B836849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80554A07-AE94-214D-9F67-3D2D5BFDC865}"/>
              </a:ext>
            </a:extLst>
          </p:cNvPr>
          <p:cNvSpPr/>
          <p:nvPr/>
        </p:nvSpPr>
        <p:spPr>
          <a:xfrm>
            <a:off x="336551" y="994834"/>
            <a:ext cx="8489949" cy="4797339"/>
          </a:xfrm>
          <a:prstGeom prst="rect">
            <a:avLst/>
          </a:prstGeom>
        </p:spPr>
        <p:txBody>
          <a:bodyPr>
            <a:spAutoFit/>
          </a:bodyPr>
          <a:lstStyle/>
          <a:p>
            <a:pPr>
              <a:lnSpc>
                <a:spcPct val="80000"/>
              </a:lnSpc>
              <a:spcAft>
                <a:spcPts val="400"/>
              </a:spcAft>
              <a:defRPr/>
            </a:pPr>
            <a:r>
              <a:rPr lang="en-US" altLang="en-US" sz="1400" b="1" dirty="0">
                <a:cs typeface="Calibri" panose="020F0502020204030204" pitchFamily="34" charset="0"/>
              </a:rPr>
              <a:t>The IEEE SA strongly recommends that at each WG meeting the chair or a designee:</a:t>
            </a:r>
            <a:endParaRPr lang="en-US" altLang="en-US" sz="1400" dirty="0">
              <a:cs typeface="Calibri" panose="020F0502020204030204" pitchFamily="34" charset="0"/>
            </a:endParaRP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Show slides 1 through 4 of this presentation</a:t>
            </a: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Advise the WG attendees that:</a:t>
            </a:r>
            <a:r>
              <a:rPr lang="en-US" altLang="en-US" sz="1400" dirty="0">
                <a:cs typeface="Calibri" panose="020F0502020204030204" pitchFamily="34" charset="0"/>
              </a:rPr>
              <a:t>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IEEE’s patent policy is described in Clause 6 of the </a:t>
            </a:r>
            <a:r>
              <a:rPr lang="en-US" altLang="en-US" sz="1400" i="1" dirty="0">
                <a:solidFill>
                  <a:schemeClr val="accent2">
                    <a:lumMod val="75000"/>
                  </a:schemeClr>
                </a:solidFill>
                <a:cs typeface="Calibri" panose="020F0502020204030204" pitchFamily="34" charset="0"/>
              </a:rPr>
              <a:t>IEEE SA Standards Board Bylaws</a:t>
            </a:r>
            <a:r>
              <a:rPr lang="en-US" altLang="en-US" sz="1400" dirty="0">
                <a:solidFill>
                  <a:schemeClr val="accent2">
                    <a:lumMod val="75000"/>
                  </a:schemeClr>
                </a:solidFill>
                <a:cs typeface="Calibri" panose="020F0502020204030204" pitchFamily="34" charset="0"/>
              </a:rPr>
              <a:t>;</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Early identification of patent claims which may be essential for the use of standards under development is strongly encouraged;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endParaRPr lang="en-US" altLang="en-US" sz="1400" b="1" dirty="0">
              <a:solidFill>
                <a:schemeClr val="accent2">
                  <a:lumMod val="75000"/>
                </a:schemeClr>
              </a:solidFill>
              <a:cs typeface="Calibri" panose="020F0502020204030204" pitchFamily="34" charset="0"/>
            </a:endParaRP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b="1" dirty="0">
                <a:solidFill>
                  <a:schemeClr val="accent2">
                    <a:lumMod val="75000"/>
                  </a:schemeClr>
                </a:solidFill>
                <a:cs typeface="Calibri" panose="020F0502020204030204" pitchFamily="34" charset="0"/>
              </a:rPr>
              <a:t>Instruct the WG Secretary to record in the minutes of the relevant WG meeting: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foregoing information was provided and that slides 1 through 4 (and this slide 0, if applicable) were shown;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 WG Chair shall ensure that a request is made to any identified holders of potential essential patent claim(s) to complete and submit a Letter of Assurance.</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cs typeface="Calibri" panose="020F0502020204030204" pitchFamily="34" charset="0"/>
              </a:rPr>
              <a:t>It is recommended that the WG Chair review the guidance in </a:t>
            </a:r>
            <a:r>
              <a:rPr lang="en-US" altLang="en-US" sz="1400" i="1" dirty="0">
                <a:cs typeface="Calibri" panose="020F0502020204030204" pitchFamily="34" charset="0"/>
              </a:rPr>
              <a:t>IEEE SA Standards Board Operations Manual</a:t>
            </a:r>
            <a:r>
              <a:rPr lang="en-US" altLang="en-US" sz="1400" dirty="0">
                <a:cs typeface="Calibri" panose="020F0502020204030204" pitchFamily="34" charset="0"/>
              </a:rPr>
              <a:t> 6.3.5 and in FAQs 14 and 15 on inclusion of potential Essential Patent Claims by incorporation or by reference. </a:t>
            </a:r>
          </a:p>
          <a:p>
            <a:pPr>
              <a:lnSpc>
                <a:spcPct val="80000"/>
              </a:lnSpc>
              <a:spcBef>
                <a:spcPts val="800"/>
              </a:spcBef>
              <a:defRPr/>
            </a:pPr>
            <a:r>
              <a:rPr lang="en-US" altLang="en-US" sz="1400" dirty="0">
                <a:cs typeface="Calibri" panose="020F0502020204030204" pitchFamily="34" charset="0"/>
              </a:rPr>
              <a:t>Note: </a:t>
            </a:r>
            <a:r>
              <a:rPr lang="en-US" altLang="en-US" sz="1400" b="1" dirty="0">
                <a:cs typeface="Calibri" panose="020F0502020204030204" pitchFamily="34" charset="0"/>
              </a:rPr>
              <a:t>WG</a:t>
            </a:r>
            <a:r>
              <a:rPr lang="en-US" altLang="en-US" sz="1400" dirty="0">
                <a:cs typeface="Calibri" panose="020F0502020204030204" pitchFamily="34" charset="0"/>
              </a:rPr>
              <a:t> includes Working Groups, Task Groups, and other standards-developing committees with a PAR approved by the IEEE SA Standards Board.</a:t>
            </a:r>
          </a:p>
        </p:txBody>
      </p:sp>
      <p:sp>
        <p:nvSpPr>
          <p:cNvPr id="3" name="Slide Number Placeholder 2">
            <a:extLst>
              <a:ext uri="{FF2B5EF4-FFF2-40B4-BE49-F238E27FC236}">
                <a16:creationId xmlns:a16="http://schemas.microsoft.com/office/drawing/2014/main" id="{241C7C27-BBD4-C542-A42B-7F756CDA355F}"/>
              </a:ext>
            </a:extLst>
          </p:cNvPr>
          <p:cNvSpPr>
            <a:spLocks noGrp="1"/>
          </p:cNvSpPr>
          <p:nvPr>
            <p:ph type="sldNum" sz="quarter" idx="10"/>
          </p:nvPr>
        </p:nvSpPr>
        <p:spPr/>
        <p:txBody>
          <a:bodyPr/>
          <a:lstStyle/>
          <a:p>
            <a:fld id="{A3979A82-1A5E-4C7B-AFC0-111CA6C3130A}" type="slidenum">
              <a:rPr lang="en-US" altLang="en-US" smtClean="0"/>
              <a:pPr/>
              <a:t>10</a:t>
            </a:fld>
            <a:endParaRPr lang="en-US"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1A5C5-6D2A-DE43-B63C-34F023CF8649}"/>
              </a:ext>
            </a:extLst>
          </p:cNvPr>
          <p:cNvSpPr>
            <a:spLocks noGrp="1"/>
          </p:cNvSpPr>
          <p:nvPr>
            <p:ph type="title"/>
          </p:nvPr>
        </p:nvSpPr>
        <p:spPr>
          <a:xfrm>
            <a:off x="457200" y="478367"/>
            <a:ext cx="83693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DB828D8-9F93-1247-9791-CC38A11E8829}"/>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2E632F1A-9003-3B4C-98C9-E0CFB63E9856}"/>
              </a:ext>
            </a:extLst>
          </p:cNvPr>
          <p:cNvSpPr/>
          <p:nvPr/>
        </p:nvSpPr>
        <p:spPr>
          <a:xfrm>
            <a:off x="336551" y="994834"/>
            <a:ext cx="8489949" cy="4257063"/>
          </a:xfrm>
          <a:prstGeom prst="rect">
            <a:avLst/>
          </a:prstGeom>
        </p:spPr>
        <p:txBody>
          <a:bodyPr>
            <a:spAutoFit/>
          </a:bodyPr>
          <a:lstStyle/>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shall</a:t>
            </a:r>
            <a:r>
              <a:rPr lang="en-US" altLang="en-US" sz="2133"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cs typeface="Calibri" panose="020F0502020204030204" pitchFamily="34" charset="0"/>
            </a:endParaRPr>
          </a:p>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should </a:t>
            </a:r>
            <a:r>
              <a:rPr lang="en-US" altLang="en-US" sz="2133" b="1" dirty="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0" lvl="1" algn="ctr">
              <a:defRPr/>
            </a:pPr>
            <a:r>
              <a:rPr lang="en-US" altLang="en-US" sz="3200" b="1" dirty="0">
                <a:cs typeface="Calibri" panose="020F0502020204030204" pitchFamily="34" charset="0"/>
              </a:rPr>
              <a:t>Early identification of holders of potential Essential Patent Claims is encouraged</a:t>
            </a:r>
          </a:p>
        </p:txBody>
      </p:sp>
      <p:sp>
        <p:nvSpPr>
          <p:cNvPr id="3" name="Slide Number Placeholder 2">
            <a:extLst>
              <a:ext uri="{FF2B5EF4-FFF2-40B4-BE49-F238E27FC236}">
                <a16:creationId xmlns:a16="http://schemas.microsoft.com/office/drawing/2014/main" id="{F8A6CE01-8F84-D247-8D1D-201999D10A5D}"/>
              </a:ext>
            </a:extLst>
          </p:cNvPr>
          <p:cNvSpPr>
            <a:spLocks noGrp="1"/>
          </p:cNvSpPr>
          <p:nvPr>
            <p:ph type="sldNum" sz="quarter" idx="10"/>
          </p:nvPr>
        </p:nvSpPr>
        <p:spPr/>
        <p:txBody>
          <a:bodyPr/>
          <a:lstStyle/>
          <a:p>
            <a:fld id="{A3979A82-1A5E-4C7B-AFC0-111CA6C3130A}" type="slidenum">
              <a:rPr lang="en-US" altLang="en-US" smtClean="0"/>
              <a:pPr/>
              <a:t>11</a:t>
            </a:fld>
            <a:endParaRPr lang="en-US"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D7B40-7910-7844-8851-B23883757CCD}"/>
              </a:ext>
            </a:extLst>
          </p:cNvPr>
          <p:cNvSpPr>
            <a:spLocks noGrp="1"/>
          </p:cNvSpPr>
          <p:nvPr>
            <p:ph type="title"/>
          </p:nvPr>
        </p:nvSpPr>
        <p:spPr>
          <a:xfrm>
            <a:off x="457200" y="484718"/>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36E3DC31-4768-EA44-80A1-B7FECE41C2C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A57A5EA2-5572-DA41-8E37-FAD1195D4863}"/>
              </a:ext>
            </a:extLst>
          </p:cNvPr>
          <p:cNvSpPr/>
          <p:nvPr/>
        </p:nvSpPr>
        <p:spPr>
          <a:xfrm>
            <a:off x="340784" y="994834"/>
            <a:ext cx="8492067" cy="4758226"/>
          </a:xfrm>
          <a:prstGeom prst="rect">
            <a:avLst/>
          </a:prstGeom>
        </p:spPr>
        <p:txBody>
          <a:bodyPr>
            <a:spAutoFit/>
          </a:bodyPr>
          <a:lstStyle/>
          <a:p>
            <a:pPr marL="230394" indent="-230394">
              <a:buClr>
                <a:srgbClr val="4AC9E3"/>
              </a:buClr>
              <a:buSzPct val="150000"/>
              <a:buFont typeface="Arial" panose="020B0604020202020204" pitchFamily="34" charset="0"/>
              <a:buChar char="•"/>
              <a:defRPr/>
            </a:pPr>
            <a:r>
              <a:rPr lang="en-US" altLang="en-US" sz="2133" b="1" dirty="0">
                <a:cs typeface="Calibri" pitchFamily="34" charset="0"/>
              </a:rPr>
              <a:t>Cause an LOA to be submitted to the IEEE SA (patcom@ieee.org);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Provide the chair of this group with the identity of the holder(s) of any and all such claims as soon as possible;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Speak up now and respond to this Call for Potentially Essential Patents</a:t>
            </a:r>
          </a:p>
          <a:p>
            <a:pPr eaLnBrk="1" hangingPunct="1">
              <a:buClr>
                <a:srgbClr val="C00000"/>
              </a:buClr>
              <a:buSzPct val="150000"/>
              <a:defRPr/>
            </a:pPr>
            <a:endParaRPr lang="en-US" altLang="en-US" sz="2133" b="1" dirty="0">
              <a:cs typeface="Calibri" pitchFamily="34" charset="0"/>
            </a:endParaRPr>
          </a:p>
          <a:p>
            <a:pPr eaLnBrk="1" hangingPunct="1">
              <a:buClr>
                <a:srgbClr val="C00000"/>
              </a:buClr>
              <a:defRPr/>
            </a:pPr>
            <a:r>
              <a:rPr lang="en-US" altLang="en-US" sz="2133" dirty="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cs typeface="Calibri" pitchFamily="34" charset="0"/>
              </a:rPr>
            </a:br>
            <a:endParaRPr lang="en-US" altLang="en-US" sz="2133" b="1" dirty="0">
              <a:cs typeface="Calibri" pitchFamily="34" charset="0"/>
            </a:endParaRPr>
          </a:p>
          <a:p>
            <a:pPr eaLnBrk="1" hangingPunct="1">
              <a:lnSpc>
                <a:spcPct val="80000"/>
              </a:lnSpc>
              <a:buFont typeface="Monotype Sorts"/>
              <a:buNone/>
              <a:defRPr/>
            </a:pP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3" name="Slide Number Placeholder 2">
            <a:extLst>
              <a:ext uri="{FF2B5EF4-FFF2-40B4-BE49-F238E27FC236}">
                <a16:creationId xmlns:a16="http://schemas.microsoft.com/office/drawing/2014/main" id="{3DE05459-0913-3242-91BF-8F85D71B203B}"/>
              </a:ext>
            </a:extLst>
          </p:cNvPr>
          <p:cNvSpPr>
            <a:spLocks noGrp="1"/>
          </p:cNvSpPr>
          <p:nvPr>
            <p:ph type="sldNum" sz="quarter" idx="10"/>
          </p:nvPr>
        </p:nvSpPr>
        <p:spPr/>
        <p:txBody>
          <a:bodyPr/>
          <a:lstStyle/>
          <a:p>
            <a:fld id="{A3979A82-1A5E-4C7B-AFC0-111CA6C3130A}" type="slidenum">
              <a:rPr lang="en-US" altLang="en-US" smtClean="0"/>
              <a:pPr/>
              <a:t>12</a:t>
            </a:fld>
            <a:endParaRPr lang="en-US"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50B6F-4AF0-5249-A4FA-F2B31A2344E4}"/>
              </a:ext>
            </a:extLst>
          </p:cNvPr>
          <p:cNvSpPr>
            <a:spLocks noGrp="1"/>
          </p:cNvSpPr>
          <p:nvPr>
            <p:ph type="title"/>
          </p:nvPr>
        </p:nvSpPr>
        <p:spPr>
          <a:xfrm>
            <a:off x="495300" y="469900"/>
            <a:ext cx="8229600" cy="450851"/>
          </a:xfrm>
        </p:spPr>
        <p:txBody>
          <a:bodyPr>
            <a:noAutofit/>
          </a:bodyPr>
          <a:lstStyle/>
          <a:p>
            <a:pPr eaLnBrk="1" hangingPunct="1">
              <a:defRPr/>
            </a:pPr>
            <a:r>
              <a:rPr lang="en-US" altLang="en-US" sz="2800" dirty="0"/>
              <a:t>Other Guidelines for IEEE Working Group Meetings</a:t>
            </a:r>
            <a:endParaRPr lang="en-US" sz="2800" dirty="0"/>
          </a:p>
        </p:txBody>
      </p:sp>
      <p:sp>
        <p:nvSpPr>
          <p:cNvPr id="44035" name="Content Placeholder 2">
            <a:extLst>
              <a:ext uri="{FF2B5EF4-FFF2-40B4-BE49-F238E27FC236}">
                <a16:creationId xmlns:a16="http://schemas.microsoft.com/office/drawing/2014/main" id="{68425C63-1CB4-BE42-9C97-7DF6C37963CA}"/>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2DDC883A-0F0C-D746-B0B5-A05030C3EC8B}"/>
              </a:ext>
            </a:extLst>
          </p:cNvPr>
          <p:cNvSpPr>
            <a:spLocks noChangeArrowheads="1"/>
          </p:cNvSpPr>
          <p:nvPr/>
        </p:nvSpPr>
        <p:spPr bwMode="auto">
          <a:xfrm>
            <a:off x="340784" y="994833"/>
            <a:ext cx="8492067" cy="4587731"/>
          </a:xfrm>
          <a:prstGeom prst="rect">
            <a:avLst/>
          </a:prstGeom>
          <a:noFill/>
          <a:ln>
            <a:noFill/>
          </a:ln>
        </p:spPr>
        <p:txBody>
          <a:bodyPr>
            <a:spAutoFit/>
          </a:bodyPr>
          <a:lstStyle/>
          <a:p>
            <a:pPr marL="153596" indent="-1535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600" b="1" dirty="0">
                <a:cs typeface="Calibri" panose="020F0502020204030204" pitchFamily="34" charset="0"/>
              </a:rPr>
              <a:t>---------------------------------------------------------------   </a:t>
            </a:r>
          </a:p>
          <a:p>
            <a:pPr algn="ctr">
              <a:lnSpc>
                <a:spcPct val="80000"/>
              </a:lnSpc>
              <a:spcBef>
                <a:spcPts val="533"/>
              </a:spcBef>
              <a:defRPr/>
            </a:pPr>
            <a:r>
              <a:rPr lang="en-US" altLang="en-US" sz="1600" b="1" dirty="0">
                <a:cs typeface="Calibri" panose="020F0502020204030204" pitchFamily="34" charset="0"/>
              </a:rPr>
              <a:t>For more details, see </a:t>
            </a:r>
            <a:r>
              <a:rPr lang="en-US" altLang="en-US" sz="1600" b="1" i="1" dirty="0">
                <a:cs typeface="Calibri" panose="020F0502020204030204" pitchFamily="34" charset="0"/>
              </a:rPr>
              <a:t>IEEE SA Standards Board Operations Manual</a:t>
            </a:r>
            <a:r>
              <a:rPr lang="en-US" altLang="en-US" sz="1600" b="1" dirty="0">
                <a:cs typeface="Calibri" panose="020F0502020204030204" pitchFamily="34" charset="0"/>
              </a:rPr>
              <a:t>, clause 5.3.10 and </a:t>
            </a:r>
            <a:br>
              <a:rPr lang="en-US" altLang="en-US" sz="1600" b="1" dirty="0">
                <a:cs typeface="Calibri" panose="020F0502020204030204" pitchFamily="34" charset="0"/>
              </a:rPr>
            </a:br>
            <a:r>
              <a:rPr lang="en-US" altLang="en-US" sz="1600" b="1" i="1" dirty="0">
                <a:cs typeface="Calibri" panose="020F0502020204030204" pitchFamily="34" charset="0"/>
              </a:rPr>
              <a:t>Antitrust and Competition Policy: What You Need to Know </a:t>
            </a:r>
            <a:r>
              <a:rPr lang="en-US" altLang="en-US" sz="1600" b="1" dirty="0">
                <a:cs typeface="Calibri" panose="020F0502020204030204" pitchFamily="34" charset="0"/>
              </a:rPr>
              <a:t>at http://standards.ieee.org/develop/policies/antitrust.pdf</a:t>
            </a: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3" name="Slide Number Placeholder 2">
            <a:extLst>
              <a:ext uri="{FF2B5EF4-FFF2-40B4-BE49-F238E27FC236}">
                <a16:creationId xmlns:a16="http://schemas.microsoft.com/office/drawing/2014/main" id="{42BB7973-8A72-5949-B6AC-23877D731C37}"/>
              </a:ext>
            </a:extLst>
          </p:cNvPr>
          <p:cNvSpPr>
            <a:spLocks noGrp="1"/>
          </p:cNvSpPr>
          <p:nvPr>
            <p:ph type="sldNum" sz="quarter" idx="10"/>
          </p:nvPr>
        </p:nvSpPr>
        <p:spPr/>
        <p:txBody>
          <a:bodyPr/>
          <a:lstStyle/>
          <a:p>
            <a:fld id="{A3979A82-1A5E-4C7B-AFC0-111CA6C3130A}" type="slidenum">
              <a:rPr lang="en-US" altLang="en-US" smtClean="0"/>
              <a:pPr/>
              <a:t>13</a:t>
            </a:fld>
            <a:endParaRPr lang="en-US"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621F1-B588-A548-98CD-6E8ACAC99CD0}"/>
              </a:ext>
            </a:extLst>
          </p:cNvPr>
          <p:cNvSpPr>
            <a:spLocks noGrp="1"/>
          </p:cNvSpPr>
          <p:nvPr>
            <p:ph type="title"/>
          </p:nvPr>
        </p:nvSpPr>
        <p:spPr>
          <a:xfrm>
            <a:off x="457200" y="478367"/>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08168351-CCEF-0D4E-8145-C11BCC665F1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7F5A872-0D6A-A94E-8DAB-CACD0E694393}"/>
              </a:ext>
            </a:extLst>
          </p:cNvPr>
          <p:cNvSpPr/>
          <p:nvPr/>
        </p:nvSpPr>
        <p:spPr>
          <a:xfrm>
            <a:off x="340785" y="994834"/>
            <a:ext cx="8011583" cy="5260671"/>
          </a:xfrm>
          <a:prstGeom prst="rect">
            <a:avLst/>
          </a:prstGeom>
        </p:spPr>
        <p:txBody>
          <a:bodyPr>
            <a:spAutoFit/>
          </a:bodyPr>
          <a:lstStyle/>
          <a:p>
            <a:pPr marL="479988">
              <a:lnSpc>
                <a:spcPct val="90000"/>
              </a:lnSpc>
              <a:spcBef>
                <a:spcPts val="800"/>
              </a:spcBef>
              <a:defRPr/>
            </a:pPr>
            <a:r>
              <a:rPr lang="en-US" altLang="en-US" sz="2133" b="1" dirty="0">
                <a:latin typeface="+mn-lt"/>
                <a:cs typeface="Calibri" panose="020F0502020204030204" pitchFamily="34" charset="0"/>
              </a:rPr>
              <a:t>The patent policy and the procedures used to execute that policy are documented in the:</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Bylaws</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(http://standards.ieee.org/develop/policies/bylaws/sect6-7.html#6) </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Operations Manual</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133" dirty="0">
              <a:latin typeface="+mn-lt"/>
            </a:endParaRPr>
          </a:p>
          <a:p>
            <a:pPr marL="479988" lvl="1">
              <a:lnSpc>
                <a:spcPct val="90000"/>
              </a:lnSpc>
              <a:defRPr/>
            </a:pPr>
            <a:r>
              <a:rPr lang="en-US" altLang="en-US" sz="2133" b="1" dirty="0">
                <a:latin typeface="+mn-lt"/>
                <a:cs typeface="Calibri" panose="020F0502020204030204" pitchFamily="34" charset="0"/>
              </a:rPr>
              <a:t>Material about the patent policy is available at </a:t>
            </a:r>
            <a:r>
              <a:rPr lang="en-US" altLang="en-US" sz="2133" b="1" i="1" dirty="0">
                <a:latin typeface="+mn-lt"/>
                <a:cs typeface="Calibri" panose="020F0502020204030204" pitchFamily="34" charset="0"/>
              </a:rPr>
              <a:t>http://standards.ieee.org/about/sasb/patcom/materials.html</a:t>
            </a:r>
          </a:p>
          <a:p>
            <a:pPr lvl="1" eaLnBrk="1" hangingPunct="1">
              <a:lnSpc>
                <a:spcPct val="90000"/>
              </a:lnSpc>
              <a:defRPr/>
            </a:pPr>
            <a:endParaRPr lang="en-US" altLang="en-US" sz="2133" b="1" i="1" dirty="0">
              <a:latin typeface="+mn-lt"/>
              <a:cs typeface="Calibri" panose="020F0502020204030204" pitchFamily="34" charset="0"/>
            </a:endParaRPr>
          </a:p>
          <a:p>
            <a:pPr lvl="1" eaLnBrk="1" hangingPunct="1">
              <a:lnSpc>
                <a:spcPct val="90000"/>
              </a:lnSpc>
              <a:defRPr/>
            </a:pPr>
            <a:endParaRPr lang="en-US" altLang="en-US" sz="2133" b="1" dirty="0">
              <a:latin typeface="+mn-lt"/>
              <a:cs typeface="Calibri" panose="020F0502020204030204" pitchFamily="34" charset="0"/>
            </a:endParaRPr>
          </a:p>
          <a:p>
            <a:pPr marL="479988" algn="ctr">
              <a:lnSpc>
                <a:spcPct val="90000"/>
              </a:lnSpc>
              <a:defRPr/>
            </a:pPr>
            <a:r>
              <a:rPr lang="en-US" altLang="en-US" sz="3200" b="1" dirty="0">
                <a:solidFill>
                  <a:schemeClr val="accent2">
                    <a:lumMod val="75000"/>
                  </a:schemeClr>
                </a:solidFill>
                <a:latin typeface="+mn-lt"/>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133" b="1" dirty="0">
                <a:latin typeface="+mn-lt"/>
                <a:cs typeface="Calibri" panose="020F0502020204030204" pitchFamily="34" charset="0"/>
              </a:rPr>
            </a:br>
            <a:endParaRPr lang="en-US" altLang="en-US" sz="2133" b="1" dirty="0">
              <a:latin typeface="+mn-lt"/>
              <a:cs typeface="Calibri" panose="020F0502020204030204" pitchFamily="34" charset="0"/>
            </a:endParaRPr>
          </a:p>
        </p:txBody>
      </p:sp>
      <p:sp>
        <p:nvSpPr>
          <p:cNvPr id="3" name="Slide Number Placeholder 2">
            <a:extLst>
              <a:ext uri="{FF2B5EF4-FFF2-40B4-BE49-F238E27FC236}">
                <a16:creationId xmlns:a16="http://schemas.microsoft.com/office/drawing/2014/main" id="{754C5E76-CE17-D44A-802A-E1539C8BBEF9}"/>
              </a:ext>
            </a:extLst>
          </p:cNvPr>
          <p:cNvSpPr>
            <a:spLocks noGrp="1"/>
          </p:cNvSpPr>
          <p:nvPr>
            <p:ph type="sldNum" sz="quarter" idx="10"/>
          </p:nvPr>
        </p:nvSpPr>
        <p:spPr/>
        <p:txBody>
          <a:bodyPr/>
          <a:lstStyle/>
          <a:p>
            <a:fld id="{A3979A82-1A5E-4C7B-AFC0-111CA6C3130A}" type="slidenum">
              <a:rPr lang="en-US" altLang="en-US" smtClean="0"/>
              <a:pPr/>
              <a:t>14</a:t>
            </a:fld>
            <a:endParaRPr lang="en-US"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1/6/23 </a:t>
            </a:r>
            <a:r>
              <a:rPr dirty="0"/>
              <a:t>WG minutes contained in </a:t>
            </a:r>
            <a:r>
              <a:rPr lang="en-US" dirty="0">
                <a:solidFill>
                  <a:schemeClr val="tx1"/>
                </a:solidFill>
              </a:rPr>
              <a:t>Doc #: 5-23-00</a:t>
            </a:r>
            <a:r>
              <a:rPr lang="en-US" dirty="0">
                <a:solidFill>
                  <a:srgbClr val="FF0000"/>
                </a:solidFill>
              </a:rPr>
              <a:t>XX</a:t>
            </a:r>
            <a:r>
              <a:rPr lang="en-US" dirty="0">
                <a:solidFill>
                  <a:schemeClr val="tx1"/>
                </a:solidFill>
              </a:rPr>
              <a:t>-00-mins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5/5/2023</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#:5-23-0008-01-agen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15</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1269344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3/3/23 </a:t>
            </a:r>
            <a:r>
              <a:rPr dirty="0"/>
              <a:t>WG minutes contained in </a:t>
            </a:r>
            <a:r>
              <a:rPr lang="en-US" dirty="0">
                <a:solidFill>
                  <a:schemeClr val="tx1"/>
                </a:solidFill>
              </a:rPr>
              <a:t>Doc #: 5-23-00</a:t>
            </a:r>
            <a:r>
              <a:rPr lang="en-US" dirty="0">
                <a:solidFill>
                  <a:srgbClr val="FF0000"/>
                </a:solidFill>
              </a:rPr>
              <a:t>XX</a:t>
            </a:r>
            <a:r>
              <a:rPr lang="en-US" dirty="0">
                <a:solidFill>
                  <a:schemeClr val="tx1"/>
                </a:solidFill>
              </a:rPr>
              <a:t>-00-mins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5/5/2023</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#:5-23-0008-01-agen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16</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23181364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4/7/23 </a:t>
            </a:r>
            <a:r>
              <a:rPr dirty="0"/>
              <a:t>WG minutes contained in </a:t>
            </a:r>
            <a:r>
              <a:rPr lang="en-US" dirty="0">
                <a:solidFill>
                  <a:schemeClr val="tx1"/>
                </a:solidFill>
              </a:rPr>
              <a:t>Doc #: 5-23-00</a:t>
            </a:r>
            <a:r>
              <a:rPr lang="en-US" dirty="0">
                <a:solidFill>
                  <a:srgbClr val="FF0000"/>
                </a:solidFill>
              </a:rPr>
              <a:t>07</a:t>
            </a:r>
            <a:r>
              <a:rPr lang="en-US" dirty="0">
                <a:solidFill>
                  <a:schemeClr val="tx1"/>
                </a:solidFill>
              </a:rPr>
              <a:t>-00-mins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5/5/2023</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#:5-23-0008-01-agen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17</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3934637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a:t>
            </a:r>
            <a:r>
              <a:rPr lang="en-US" dirty="0"/>
              <a:t> for 1900.5 Revision</a:t>
            </a:r>
            <a:endParaRPr dirty="0"/>
          </a:p>
        </p:txBody>
      </p:sp>
      <p:sp>
        <p:nvSpPr>
          <p:cNvPr id="14339" name="Content Placeholder 2"/>
          <p:cNvSpPr>
            <a:spLocks noGrp="1"/>
          </p:cNvSpPr>
          <p:nvPr>
            <p:ph idx="1"/>
          </p:nvPr>
        </p:nvSpPr>
        <p:spPr>
          <a:xfrm>
            <a:off x="281709" y="1066800"/>
            <a:ext cx="8416636" cy="5181600"/>
          </a:xfrm>
        </p:spPr>
        <p:txBody>
          <a:bodyPr/>
          <a:lstStyle/>
          <a:p>
            <a:r>
              <a:rPr lang="en-US" sz="2000" dirty="0"/>
              <a:t>3/3/23</a:t>
            </a:r>
          </a:p>
          <a:p>
            <a:pPr lvl="1"/>
            <a:r>
              <a:rPr lang="en-US" sz="1200" dirty="0"/>
              <a:t>Looked in the JSON schema in the CBRS at the GitHub website.  Want to correlate the sequence diagram with the existing XSDs.  WE are looking at the traceability.  We believe they will show the same essential data elements.</a:t>
            </a:r>
          </a:p>
          <a:p>
            <a:pPr lvl="2"/>
            <a:r>
              <a:rPr lang="en-US" sz="1400" dirty="0"/>
              <a:t>Will schedule a meeting for developing the traceability – </a:t>
            </a:r>
          </a:p>
          <a:p>
            <a:pPr lvl="2"/>
            <a:r>
              <a:rPr lang="en-US" sz="1400" dirty="0"/>
              <a:t>The output will be the original  Excel spreadsheet from WINNFORUM and a column with our rules</a:t>
            </a:r>
          </a:p>
          <a:p>
            <a:pPr lvl="2"/>
            <a:r>
              <a:rPr lang="en-US" sz="1400" dirty="0"/>
              <a:t>Will make an enumeration for traceability</a:t>
            </a:r>
          </a:p>
          <a:p>
            <a:r>
              <a:rPr lang="en-US" sz="2200" dirty="0"/>
              <a:t>4/7/23</a:t>
            </a:r>
          </a:p>
          <a:p>
            <a:pPr lvl="1"/>
            <a:r>
              <a:rPr lang="en-US" sz="1400" dirty="0"/>
              <a:t>Discussed the enumeration and traceability. </a:t>
            </a:r>
          </a:p>
          <a:p>
            <a:pPr lvl="1"/>
            <a:r>
              <a:rPr lang="en-US" sz="1400" dirty="0"/>
              <a:t>Reinhard was to give an example of the policy language</a:t>
            </a:r>
          </a:p>
          <a:p>
            <a:pPr lvl="1"/>
            <a:r>
              <a:rPr lang="en-US" sz="1400" dirty="0"/>
              <a:t>Goal is to show traceability to the CBRS worksheet of data – we should be able to show traceability or our approach is malformed at this point.  Do not need to show provability.  If we cannot show traceability to a conformant implementation then we won’t be able to make the standard operational.  Want the standard to inform acquisition of systems.</a:t>
            </a:r>
          </a:p>
          <a:p>
            <a:pPr lvl="2"/>
            <a:r>
              <a:rPr lang="en-US" sz="1100" dirty="0"/>
              <a:t>Want to see both policy and architectural elements</a:t>
            </a:r>
          </a:p>
          <a:p>
            <a:r>
              <a:rPr lang="en-US" sz="2200" dirty="0"/>
              <a:t>5/5/23</a:t>
            </a:r>
          </a:p>
          <a:p>
            <a:pPr lvl="1"/>
            <a:r>
              <a:rPr lang="en-US" sz="1400" dirty="0"/>
              <a:t>Concerned about deadline – focusing on CBRS may put us at risk so we will move to focus on the revisions of the document while Eric and Alex will look at the CBRS diagrams as informative but not normative</a:t>
            </a:r>
          </a:p>
          <a:p>
            <a:pPr lvl="1"/>
            <a:r>
              <a:rPr lang="en-US" sz="1400" dirty="0"/>
              <a:t>There is some risk of not getting all of the revisions into the standard</a:t>
            </a:r>
          </a:p>
          <a:p>
            <a:pPr lvl="1"/>
            <a:r>
              <a:rPr lang="en-US" sz="1400" dirty="0"/>
              <a:t>Want to get Jennifer’s guidance on possibility to move the deadline</a:t>
            </a:r>
          </a:p>
        </p:txBody>
      </p:sp>
      <p:sp>
        <p:nvSpPr>
          <p:cNvPr id="4" name="Date Placeholder 3"/>
          <p:cNvSpPr>
            <a:spLocks noGrp="1"/>
          </p:cNvSpPr>
          <p:nvPr>
            <p:ph type="dt" sz="quarter" idx="10"/>
          </p:nvPr>
        </p:nvSpPr>
        <p:spPr>
          <a:xfrm>
            <a:off x="457200" y="6448425"/>
            <a:ext cx="2133600" cy="365125"/>
          </a:xfrm>
        </p:spPr>
        <p:txBody>
          <a:bodyPr/>
          <a:lstStyle/>
          <a:p>
            <a:pPr>
              <a:defRPr/>
            </a:pPr>
            <a:fld id="{0DF68597-3CD9-6549-B14A-197E613A375C}" type="datetime1">
              <a:rPr lang="en-US" smtClean="0"/>
              <a:t>5/5/2023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#:5-23-0008-01-agen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18</a:t>
            </a:fld>
            <a:endParaRPr lang="en-US" dirty="0"/>
          </a:p>
        </p:txBody>
      </p:sp>
    </p:spTree>
    <p:extLst>
      <p:ext uri="{BB962C8B-B14F-4D97-AF65-F5344CB8AC3E}">
        <p14:creationId xmlns:p14="http://schemas.microsoft.com/office/powerpoint/2010/main" val="13438550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2437" y="-4763"/>
            <a:ext cx="8229600" cy="793534"/>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533400" y="765829"/>
            <a:ext cx="7835900" cy="5629214"/>
          </a:xfrm>
        </p:spPr>
        <p:txBody>
          <a:bodyPr/>
          <a:lstStyle/>
          <a:p>
            <a:endParaRPr lang="en-US" sz="1400" dirty="0"/>
          </a:p>
          <a:p>
            <a:r>
              <a:rPr lang="en-US" sz="1800" dirty="0"/>
              <a:t>3/3/23</a:t>
            </a:r>
          </a:p>
          <a:p>
            <a:pPr lvl="1"/>
            <a:r>
              <a:rPr lang="en-US" sz="1400" dirty="0"/>
              <a:t>Gave an ad hoc presentation on 14 Feb and will answer question in an ad hoc that follows this meeting</a:t>
            </a:r>
          </a:p>
          <a:p>
            <a:pPr lvl="1"/>
            <a:r>
              <a:rPr lang="en-US" sz="1400" dirty="0"/>
              <a:t>Would like to kickoff the conceptional phase of the 1900.5.1 augmented language and create a compiler and interpreter for the language.</a:t>
            </a:r>
          </a:p>
          <a:p>
            <a:pPr lvl="1"/>
            <a:r>
              <a:rPr lang="en-US" sz="1400" dirty="0"/>
              <a:t>Should we have a 1900.5.1R? Reinhard will draft a PAR to help us determine the next steps.</a:t>
            </a:r>
          </a:p>
          <a:p>
            <a:r>
              <a:rPr lang="en-US" sz="1800" dirty="0"/>
              <a:t>4/7/23</a:t>
            </a:r>
          </a:p>
          <a:p>
            <a:pPr lvl="1"/>
            <a:r>
              <a:rPr lang="en-US" sz="1400" dirty="0"/>
              <a:t>Will schedule an ad hoc to discuss traceability of policy – targeting last week of April</a:t>
            </a:r>
          </a:p>
          <a:p>
            <a:pPr lvl="1"/>
            <a:r>
              <a:rPr lang="en-US" sz="1400" dirty="0"/>
              <a:t>Sent a draft for a PAR for an augmented policy language.  - Make part of the agenda for May WG meeting.</a:t>
            </a:r>
          </a:p>
          <a:p>
            <a:pPr lvl="1"/>
            <a:r>
              <a:rPr lang="en-US" sz="1400" dirty="0"/>
              <a:t>Making progress on explaining and documenting the language, also writing a compiler and interpreter for the augmented policy language.</a:t>
            </a:r>
          </a:p>
          <a:p>
            <a:r>
              <a:rPr lang="en-US" sz="1800" dirty="0"/>
              <a:t>5/5/23</a:t>
            </a:r>
          </a:p>
          <a:p>
            <a:pPr lvl="1"/>
            <a:r>
              <a:rPr lang="en-US" sz="1400" dirty="0"/>
              <a:t>Looking at the application of the traceability matrix as seen in the CBRS documents and to match that with the 1900.5.1 standard</a:t>
            </a:r>
          </a:p>
          <a:p>
            <a:pPr lvl="2"/>
            <a:r>
              <a:rPr lang="en-US" sz="1100" dirty="0"/>
              <a:t>Example of a 10 MHz channel in CBRS could be defined and enforced by 1900.5.1</a:t>
            </a:r>
          </a:p>
          <a:p>
            <a:pPr lvl="2"/>
            <a:r>
              <a:rPr lang="en-US" sz="1100" dirty="0"/>
              <a:t>The traceability would take a different form, not in a spreadsheet since the policies are the expressions of the language.  Need to document the connection to classes. Want to match the traceability matrix. Will go over these issues in the next 1900.5.1 ad hoc. Will schedule ad hoc on 25 May.</a:t>
            </a:r>
          </a:p>
          <a:p>
            <a:pPr lvl="1"/>
            <a:r>
              <a:rPr lang="en-US" sz="1400" dirty="0"/>
              <a:t>The augmented language should have a macro type of approach which allows ML and pattern recognition via a dynamic programming type of solution</a:t>
            </a:r>
          </a:p>
          <a:p>
            <a:pPr lvl="1"/>
            <a:r>
              <a:rPr lang="en-US" sz="1400" dirty="0"/>
              <a:t>Want to make it more easily consumed by users</a:t>
            </a:r>
          </a:p>
          <a:p>
            <a:pPr lvl="1"/>
            <a:endParaRPr lang="en-US" sz="1400" dirty="0"/>
          </a:p>
          <a:p>
            <a:pPr lvl="1"/>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9177AF8C-C63B-F24F-9922-35D604F8E9B1}" type="datetime1">
              <a:rPr lang="en-US" smtClean="0"/>
              <a:t>5/5/2023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#:5-23-0008-01-agen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19</a:t>
            </a:fld>
            <a:endParaRPr lang="en-US"/>
          </a:p>
        </p:txBody>
      </p:sp>
    </p:spTree>
    <p:extLst>
      <p:ext uri="{BB962C8B-B14F-4D97-AF65-F5344CB8AC3E}">
        <p14:creationId xmlns:p14="http://schemas.microsoft.com/office/powerpoint/2010/main" val="27204618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48425"/>
            <a:ext cx="2133600" cy="365125"/>
          </a:xfrm>
        </p:spPr>
        <p:txBody>
          <a:bodyPr/>
          <a:lstStyle/>
          <a:p>
            <a:pPr>
              <a:defRPr/>
            </a:pPr>
            <a:fld id="{F92B9163-773B-844A-BA75-0E440DDA909F}" type="datetime1">
              <a:rPr lang="en-US" smtClean="0"/>
              <a:t>5/5/2023</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#:5-23-0008-01-agen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2</a:t>
            </a:fld>
            <a:endParaRPr lang="en-US"/>
          </a:p>
        </p:txBody>
      </p:sp>
      <p:sp>
        <p:nvSpPr>
          <p:cNvPr id="3074" name="Rectangle 2"/>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sp>
        <p:nvSpPr>
          <p:cNvPr id="5" name="Rectangle 4"/>
          <p:cNvSpPr/>
          <p:nvPr/>
        </p:nvSpPr>
        <p:spPr>
          <a:xfrm>
            <a:off x="304800" y="990600"/>
            <a:ext cx="8458200" cy="2308324"/>
          </a:xfrm>
          <a:prstGeom prst="rect">
            <a:avLst/>
          </a:prstGeom>
        </p:spPr>
        <p:txBody>
          <a:bodyPr wrap="square">
            <a:spAutoFit/>
          </a:bodyPr>
          <a:lstStyle/>
          <a:p>
            <a:pPr marL="0" marR="0">
              <a:spcBef>
                <a:spcPts val="0"/>
              </a:spcBef>
              <a:spcAft>
                <a:spcPts val="0"/>
              </a:spcAft>
            </a:pPr>
            <a:r>
              <a:rPr lang="en-US" sz="1400" dirty="0"/>
              <a:t>IEEE 1900.5 Meetings</a:t>
            </a:r>
          </a:p>
          <a:p>
            <a:r>
              <a:rPr lang="en-US" sz="1400" dirty="0"/>
              <a:t>https://ieeesa.webex.com/meet/jstine | 2343 126 2088 </a:t>
            </a:r>
          </a:p>
          <a:p>
            <a:br>
              <a:rPr lang="en-US" sz="1400" dirty="0"/>
            </a:br>
            <a:endParaRPr lang="en-US" sz="1400" dirty="0"/>
          </a:p>
          <a:p>
            <a:r>
              <a:rPr lang="en-US" sz="1400" dirty="0"/>
              <a:t>Join by phone</a:t>
            </a:r>
          </a:p>
          <a:p>
            <a:r>
              <a:rPr lang="en-US" sz="1400" dirty="0"/>
              <a:t>+1-646-992-2010 United States Toll (New York City)</a:t>
            </a:r>
          </a:p>
          <a:p>
            <a:r>
              <a:rPr lang="en-US" sz="1400" dirty="0"/>
              <a:t>+1-213-306-3065 United States Toll (Los Angeles)</a:t>
            </a:r>
          </a:p>
          <a:p>
            <a:r>
              <a:rPr lang="en-US" sz="1400" dirty="0"/>
              <a:t>Access code: 2340 415 6446 </a:t>
            </a:r>
          </a:p>
          <a:p>
            <a:br>
              <a:rPr lang="en-US" sz="1400" dirty="0"/>
            </a:br>
            <a:endParaRPr lang="en-US" sz="1400" dirty="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924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t>
            </a:r>
            <a:r>
              <a:rPr lang="en-US" dirty="0"/>
              <a:t> Revision</a:t>
            </a:r>
            <a:endParaRPr dirty="0"/>
          </a:p>
        </p:txBody>
      </p:sp>
      <p:sp>
        <p:nvSpPr>
          <p:cNvPr id="14339" name="Content Placeholder 2"/>
          <p:cNvSpPr>
            <a:spLocks noGrp="1"/>
          </p:cNvSpPr>
          <p:nvPr>
            <p:ph idx="1"/>
          </p:nvPr>
        </p:nvSpPr>
        <p:spPr>
          <a:xfrm>
            <a:off x="609600" y="990600"/>
            <a:ext cx="7924800" cy="5334000"/>
          </a:xfrm>
        </p:spPr>
        <p:txBody>
          <a:bodyPr/>
          <a:lstStyle/>
          <a:p>
            <a:r>
              <a:rPr lang="en-US" sz="2000" dirty="0"/>
              <a:t>3/3/23</a:t>
            </a:r>
          </a:p>
          <a:p>
            <a:pPr lvl="1"/>
            <a:r>
              <a:rPr lang="en-US" sz="1600" dirty="0"/>
              <a:t>Several iterations of rule enumeration</a:t>
            </a:r>
          </a:p>
          <a:p>
            <a:pPr lvl="1"/>
            <a:r>
              <a:rPr lang="en-US" sz="1600" dirty="0"/>
              <a:t>Some change in the document but waiting to resolve some of the major geospatial computations.</a:t>
            </a:r>
          </a:p>
          <a:p>
            <a:pPr lvl="1"/>
            <a:r>
              <a:rPr lang="en-US" sz="1600" dirty="0"/>
              <a:t>Some changes in the data structure concerning locations.</a:t>
            </a:r>
          </a:p>
          <a:p>
            <a:pPr lvl="1"/>
            <a:r>
              <a:rPr lang="en-US" sz="1600" dirty="0"/>
              <a:t>Meeting IEEE, Jennifer Santulli – 0900 8 March</a:t>
            </a:r>
          </a:p>
          <a:p>
            <a:r>
              <a:rPr lang="en-US" sz="2000" dirty="0"/>
              <a:t>4/7/23</a:t>
            </a:r>
          </a:p>
          <a:p>
            <a:pPr lvl="1"/>
            <a:r>
              <a:rPr lang="en-US" sz="1600" dirty="0"/>
              <a:t>Revisions over the past month have focused on those parts of the standard that affect the schema.  These include some additional data elements and the changing of some element and attribute names to be consistent across the standard.</a:t>
            </a:r>
          </a:p>
          <a:p>
            <a:pPr lvl="1"/>
            <a:r>
              <a:rPr lang="en-US" sz="1600" dirty="0"/>
              <a:t>Met with the IEEE Opensource</a:t>
            </a:r>
          </a:p>
          <a:p>
            <a:r>
              <a:rPr lang="en-US" sz="2000" dirty="0"/>
              <a:t>5/5/23</a:t>
            </a:r>
          </a:p>
          <a:p>
            <a:pPr lvl="1"/>
            <a:r>
              <a:rPr lang="en-US" sz="1600" dirty="0"/>
              <a:t>Revisions over the past month have focused on the description of canonical location and conversion of SCM locations into those canonical locations before compatibility assessments (Goal is to simplify and speed up compatibility determinations)</a:t>
            </a:r>
          </a:p>
          <a:p>
            <a:pPr lvl="2"/>
            <a:r>
              <a:rPr lang="en-US" sz="1200" dirty="0"/>
              <a:t>Circles and cylinders now converted to polygons and polyhedrons</a:t>
            </a:r>
          </a:p>
          <a:p>
            <a:pPr lvl="2"/>
            <a:r>
              <a:rPr lang="en-US" sz="1200" dirty="0"/>
              <a:t>Polygons are converted into triangles by standard procedure</a:t>
            </a:r>
          </a:p>
          <a:p>
            <a:pPr lvl="2"/>
            <a:r>
              <a:rPr lang="en-US" sz="1200" dirty="0"/>
              <a:t>Large locations are subdivided to ensure conformance to the Earth’s curvature</a:t>
            </a:r>
          </a:p>
          <a:p>
            <a:pPr lvl="1"/>
            <a:r>
              <a:rPr lang="en-US" sz="1600" dirty="0"/>
              <a:t>Coordination to start adding material to IEEE Opensource</a:t>
            </a:r>
          </a:p>
          <a:p>
            <a:pPr lvl="1"/>
            <a:endParaRPr lang="en-US" sz="1300" dirty="0"/>
          </a:p>
        </p:txBody>
      </p:sp>
      <p:sp>
        <p:nvSpPr>
          <p:cNvPr id="4" name="Date Placeholder 3"/>
          <p:cNvSpPr>
            <a:spLocks noGrp="1"/>
          </p:cNvSpPr>
          <p:nvPr>
            <p:ph type="dt" sz="quarter" idx="10"/>
          </p:nvPr>
        </p:nvSpPr>
        <p:spPr>
          <a:xfrm>
            <a:off x="457200" y="6448425"/>
            <a:ext cx="2133600" cy="365125"/>
          </a:xfrm>
        </p:spPr>
        <p:txBody>
          <a:bodyPr/>
          <a:lstStyle/>
          <a:p>
            <a:pPr>
              <a:defRPr/>
            </a:pPr>
            <a:fld id="{9D89828F-6334-5646-92E1-2A6AEDACD0A2}" type="datetime1">
              <a:rPr lang="en-US" smtClean="0"/>
              <a:t>5/5/2023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#:5-23-0008-01-agen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20</a:t>
            </a:fld>
            <a:endParaRPr lang="en-US"/>
          </a:p>
        </p:txBody>
      </p:sp>
    </p:spTree>
    <p:extLst>
      <p:ext uri="{BB962C8B-B14F-4D97-AF65-F5344CB8AC3E}">
        <p14:creationId xmlns:p14="http://schemas.microsoft.com/office/powerpoint/2010/main" val="39524795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3E7DA4-84CA-4A5F-2B01-5ACD5298B44C}"/>
              </a:ext>
            </a:extLst>
          </p:cNvPr>
          <p:cNvSpPr>
            <a:spLocks noGrp="1"/>
          </p:cNvSpPr>
          <p:nvPr>
            <p:ph type="title"/>
          </p:nvPr>
        </p:nvSpPr>
        <p:spPr/>
        <p:txBody>
          <a:bodyPr/>
          <a:lstStyle/>
          <a:p>
            <a:r>
              <a:rPr lang="en-US" dirty="0"/>
              <a:t>Opensource Repository</a:t>
            </a:r>
          </a:p>
        </p:txBody>
      </p:sp>
      <p:sp>
        <p:nvSpPr>
          <p:cNvPr id="3" name="Content Placeholder 2">
            <a:extLst>
              <a:ext uri="{FF2B5EF4-FFF2-40B4-BE49-F238E27FC236}">
                <a16:creationId xmlns:a16="http://schemas.microsoft.com/office/drawing/2014/main" id="{9C806C28-9F61-25DA-D45A-DDD3FD6D9A52}"/>
              </a:ext>
            </a:extLst>
          </p:cNvPr>
          <p:cNvSpPr>
            <a:spLocks noGrp="1"/>
          </p:cNvSpPr>
          <p:nvPr>
            <p:ph idx="1"/>
          </p:nvPr>
        </p:nvSpPr>
        <p:spPr/>
        <p:txBody>
          <a:bodyPr>
            <a:normAutofit lnSpcReduction="10000"/>
          </a:bodyPr>
          <a:lstStyle/>
          <a:p>
            <a:r>
              <a:rPr lang="en-US" dirty="0"/>
              <a:t>Lead – Eric Lindahl</a:t>
            </a:r>
          </a:p>
          <a:p>
            <a:r>
              <a:rPr lang="en-US" dirty="0"/>
              <a:t>Maintainer – Carlos Caicedo, Becca Rousseau</a:t>
            </a:r>
          </a:p>
          <a:p>
            <a:r>
              <a:rPr lang="en-US" dirty="0"/>
              <a:t>5/5/23</a:t>
            </a:r>
          </a:p>
          <a:p>
            <a:pPr lvl="1"/>
            <a:r>
              <a:rPr lang="en-US" dirty="0"/>
              <a:t>Trying to establish a meeting with Josh</a:t>
            </a:r>
          </a:p>
          <a:p>
            <a:pPr lvl="2"/>
            <a:r>
              <a:rPr lang="en-US" dirty="0"/>
              <a:t>Should be able to meet more quickly to do some basic items</a:t>
            </a:r>
          </a:p>
          <a:p>
            <a:pPr lvl="2"/>
            <a:r>
              <a:rPr lang="en-US" dirty="0"/>
              <a:t>Will communicate with him directly</a:t>
            </a:r>
          </a:p>
          <a:p>
            <a:pPr lvl="1"/>
            <a:r>
              <a:rPr lang="en-US" dirty="0"/>
              <a:t>Meeting schedule for 2 June but it overlaps with other meetings.  Will respond that date is unavailable</a:t>
            </a:r>
          </a:p>
        </p:txBody>
      </p:sp>
      <p:sp>
        <p:nvSpPr>
          <p:cNvPr id="4" name="Date Placeholder 3">
            <a:extLst>
              <a:ext uri="{FF2B5EF4-FFF2-40B4-BE49-F238E27FC236}">
                <a16:creationId xmlns:a16="http://schemas.microsoft.com/office/drawing/2014/main" id="{51AE827E-72A1-AA38-EF1D-FBDB593383AF}"/>
              </a:ext>
            </a:extLst>
          </p:cNvPr>
          <p:cNvSpPr>
            <a:spLocks noGrp="1"/>
          </p:cNvSpPr>
          <p:nvPr>
            <p:ph type="dt" sz="half" idx="10"/>
          </p:nvPr>
        </p:nvSpPr>
        <p:spPr/>
        <p:txBody>
          <a:bodyPr/>
          <a:lstStyle/>
          <a:p>
            <a:pPr>
              <a:defRPr/>
            </a:pPr>
            <a:fld id="{16B57355-4AF4-A441-8AA9-B06FF469BB9E}" type="datetime1">
              <a:rPr lang="en-US" smtClean="0"/>
              <a:t>5/5/2023</a:t>
            </a:fld>
            <a:endParaRPr lang="en-US"/>
          </a:p>
        </p:txBody>
      </p:sp>
      <p:sp>
        <p:nvSpPr>
          <p:cNvPr id="5" name="Footer Placeholder 4">
            <a:extLst>
              <a:ext uri="{FF2B5EF4-FFF2-40B4-BE49-F238E27FC236}">
                <a16:creationId xmlns:a16="http://schemas.microsoft.com/office/drawing/2014/main" id="{82C10DFD-274A-A2E4-CB95-7B41D35AB344}"/>
              </a:ext>
            </a:extLst>
          </p:cNvPr>
          <p:cNvSpPr>
            <a:spLocks noGrp="1"/>
          </p:cNvSpPr>
          <p:nvPr>
            <p:ph type="ftr" sz="quarter" idx="11"/>
          </p:nvPr>
        </p:nvSpPr>
        <p:spPr/>
        <p:txBody>
          <a:bodyPr/>
          <a:lstStyle/>
          <a:p>
            <a:r>
              <a:rPr lang="en-US" dirty="0"/>
              <a:t>Doc #:5-23-0008-01-agen</a:t>
            </a:r>
          </a:p>
        </p:txBody>
      </p:sp>
      <p:sp>
        <p:nvSpPr>
          <p:cNvPr id="6" name="Slide Number Placeholder 5">
            <a:extLst>
              <a:ext uri="{FF2B5EF4-FFF2-40B4-BE49-F238E27FC236}">
                <a16:creationId xmlns:a16="http://schemas.microsoft.com/office/drawing/2014/main" id="{9D0380AB-2F47-F5E3-F3BC-1E6C7DDC0873}"/>
              </a:ext>
            </a:extLst>
          </p:cNvPr>
          <p:cNvSpPr>
            <a:spLocks noGrp="1"/>
          </p:cNvSpPr>
          <p:nvPr>
            <p:ph type="sldNum" sz="quarter" idx="12"/>
          </p:nvPr>
        </p:nvSpPr>
        <p:spPr/>
        <p:txBody>
          <a:bodyPr/>
          <a:lstStyle/>
          <a:p>
            <a:pPr>
              <a:defRPr/>
            </a:pPr>
            <a:fld id="{E6A9CA49-25C3-408A-A7C2-6BBA5AFB62A7}" type="slidenum">
              <a:rPr lang="en-US" smtClean="0"/>
              <a:pPr>
                <a:defRPr/>
              </a:pPr>
              <a:t>21</a:t>
            </a:fld>
            <a:endParaRPr lang="en-US"/>
          </a:p>
        </p:txBody>
      </p:sp>
    </p:spTree>
    <p:extLst>
      <p:ext uri="{BB962C8B-B14F-4D97-AF65-F5344CB8AC3E}">
        <p14:creationId xmlns:p14="http://schemas.microsoft.com/office/powerpoint/2010/main" val="5524899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154107"/>
            <a:ext cx="8229600" cy="715962"/>
          </a:xfrm>
        </p:spPr>
        <p:txBody>
          <a:bodyPr/>
          <a:lstStyle/>
          <a:p>
            <a:r>
              <a:rPr dirty="0"/>
              <a:t>Other </a:t>
            </a:r>
            <a:r>
              <a:rPr dirty="0" err="1"/>
              <a:t>DySPAN</a:t>
            </a:r>
            <a:r>
              <a:rPr dirty="0"/>
              <a:t>-SC Activities - 1</a:t>
            </a:r>
          </a:p>
        </p:txBody>
      </p:sp>
      <p:sp>
        <p:nvSpPr>
          <p:cNvPr id="15363" name="Content Placeholder 2"/>
          <p:cNvSpPr>
            <a:spLocks noGrp="1"/>
          </p:cNvSpPr>
          <p:nvPr>
            <p:ph idx="1"/>
          </p:nvPr>
        </p:nvSpPr>
        <p:spPr>
          <a:xfrm>
            <a:off x="342900" y="921703"/>
            <a:ext cx="8458200" cy="5392617"/>
          </a:xfrm>
        </p:spPr>
        <p:txBody>
          <a:bodyPr/>
          <a:lstStyle/>
          <a:p>
            <a:r>
              <a:rPr lang="en-US" sz="2000" dirty="0"/>
              <a:t>Last met on 21 Mar 23 – those notes follow</a:t>
            </a:r>
          </a:p>
          <a:p>
            <a:r>
              <a:rPr lang="en-US" sz="2000" dirty="0"/>
              <a:t>Still need to fill the treasurer’s position.  Currently, would manage a $45K account.</a:t>
            </a:r>
          </a:p>
          <a:p>
            <a:r>
              <a:rPr lang="en-US" sz="2000" dirty="0"/>
              <a:t>The Secretary’s (Alex </a:t>
            </a:r>
            <a:r>
              <a:rPr lang="en-US" sz="2000" dirty="0" err="1"/>
              <a:t>Lackpour’s</a:t>
            </a:r>
            <a:r>
              <a:rPr lang="en-US" sz="2000" dirty="0"/>
              <a:t>) role is to update our web site.  We should review our website and identify the changes we should make</a:t>
            </a:r>
          </a:p>
          <a:p>
            <a:r>
              <a:rPr lang="en-US" sz="1800" dirty="0" err="1">
                <a:effectLst/>
                <a:latin typeface="Calibri" panose="020F0502020204030204" pitchFamily="34" charset="0"/>
                <a:ea typeface="Calibri" panose="020F0502020204030204" pitchFamily="34" charset="0"/>
              </a:rPr>
              <a:t>DySPAN</a:t>
            </a:r>
            <a:r>
              <a:rPr lang="en-US" sz="1800" dirty="0">
                <a:effectLst/>
                <a:latin typeface="Calibri" panose="020F0502020204030204" pitchFamily="34" charset="0"/>
                <a:ea typeface="Calibri" panose="020F0502020204030204" pitchFamily="34" charset="0"/>
              </a:rPr>
              <a:t>-SC will be gauging the interest to standardize CIL – was developed by the DARPA Spectrum Collaboration Challenge (SC2) – Carlos to take the lead on that</a:t>
            </a:r>
          </a:p>
          <a:p>
            <a:pPr lvl="1"/>
            <a:r>
              <a:rPr lang="en-US" sz="1600" dirty="0">
                <a:latin typeface="Calibri" panose="020F0502020204030204" pitchFamily="34" charset="0"/>
              </a:rPr>
              <a:t>Research work modified SCM to carry CIL – so a relationship with our current standards.</a:t>
            </a:r>
          </a:p>
          <a:p>
            <a:pPr lvl="1"/>
            <a:r>
              <a:rPr lang="en-US" sz="1600" dirty="0">
                <a:latin typeface="Calibri" panose="020F0502020204030204" pitchFamily="34" charset="0"/>
              </a:rPr>
              <a:t>Also considering its relation to VITA 49 standards</a:t>
            </a:r>
          </a:p>
          <a:p>
            <a:pPr lvl="1"/>
            <a:r>
              <a:rPr lang="en-US" sz="1600" dirty="0">
                <a:latin typeface="Calibri" panose="020F0502020204030204" pitchFamily="34" charset="0"/>
              </a:rPr>
              <a:t>Most likely within IEEE 1900.5 WG</a:t>
            </a:r>
          </a:p>
          <a:p>
            <a:r>
              <a:rPr lang="en-US" sz="2000" dirty="0">
                <a:latin typeface="Calibri" panose="020F0502020204030204" pitchFamily="34" charset="0"/>
              </a:rPr>
              <a:t>Discussed have face-to-face meetings again – no decisions</a:t>
            </a:r>
          </a:p>
          <a:p>
            <a:r>
              <a:rPr lang="en-US" sz="2000" dirty="0">
                <a:latin typeface="Calibri" panose="020F0502020204030204" pitchFamily="34" charset="0"/>
              </a:rPr>
              <a:t>No meeting in April</a:t>
            </a:r>
            <a:endParaRPr lang="en-US" sz="2000" dirty="0"/>
          </a:p>
          <a:p>
            <a:endParaRPr lang="en-US" sz="1400" dirty="0"/>
          </a:p>
        </p:txBody>
      </p:sp>
      <p:sp>
        <p:nvSpPr>
          <p:cNvPr id="4" name="Date Placeholder 3"/>
          <p:cNvSpPr>
            <a:spLocks noGrp="1"/>
          </p:cNvSpPr>
          <p:nvPr>
            <p:ph type="dt" sz="quarter" idx="10"/>
          </p:nvPr>
        </p:nvSpPr>
        <p:spPr/>
        <p:txBody>
          <a:bodyPr/>
          <a:lstStyle/>
          <a:p>
            <a:pPr>
              <a:defRPr/>
            </a:pPr>
            <a:fld id="{5F260B7F-E713-624F-97BF-A290A018D659}" type="datetime1">
              <a:rPr lang="en-US" smtClean="0"/>
              <a:t>5/5/2023</a:t>
            </a:fld>
            <a:endParaRPr lang="en-US"/>
          </a:p>
        </p:txBody>
      </p:sp>
      <p:sp>
        <p:nvSpPr>
          <p:cNvPr id="5" name="Footer Placeholder 4"/>
          <p:cNvSpPr>
            <a:spLocks noGrp="1"/>
          </p:cNvSpPr>
          <p:nvPr>
            <p:ph type="ftr" sz="quarter" idx="11"/>
          </p:nvPr>
        </p:nvSpPr>
        <p:spPr/>
        <p:txBody>
          <a:bodyPr/>
          <a:lstStyle/>
          <a:p>
            <a:pPr>
              <a:defRPr/>
            </a:pPr>
            <a:r>
              <a:rPr lang="en-US" dirty="0"/>
              <a:t>Doc #:5-23-0008-01-agen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22</a:t>
            </a:fld>
            <a:endParaRPr lang="en-US"/>
          </a:p>
        </p:txBody>
      </p:sp>
    </p:spTree>
    <p:extLst>
      <p:ext uri="{BB962C8B-B14F-4D97-AF65-F5344CB8AC3E}">
        <p14:creationId xmlns:p14="http://schemas.microsoft.com/office/powerpoint/2010/main" val="6037975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1900.5 Marketing Inputs</a:t>
            </a:r>
          </a:p>
        </p:txBody>
      </p:sp>
      <p:sp>
        <p:nvSpPr>
          <p:cNvPr id="3" name="Content Placeholder 2"/>
          <p:cNvSpPr>
            <a:spLocks noGrp="1"/>
          </p:cNvSpPr>
          <p:nvPr>
            <p:ph idx="1"/>
          </p:nvPr>
        </p:nvSpPr>
        <p:spPr>
          <a:xfrm>
            <a:off x="609600" y="835004"/>
            <a:ext cx="8229600" cy="5489596"/>
          </a:xfrm>
        </p:spPr>
        <p:txBody>
          <a:bodyPr/>
          <a:lstStyle/>
          <a:p>
            <a:endParaRPr lang="en-US" sz="1000" dirty="0"/>
          </a:p>
          <a:p>
            <a:r>
              <a:rPr lang="en-US" sz="1800" dirty="0"/>
              <a:t>2/3/23</a:t>
            </a:r>
          </a:p>
          <a:p>
            <a:pPr lvl="1"/>
            <a:r>
              <a:rPr lang="en-US" sz="1400" dirty="0"/>
              <a:t>MITRE has been engaging government sponsors on the merits of using SCMs in their tool sets</a:t>
            </a:r>
          </a:p>
          <a:p>
            <a:r>
              <a:rPr lang="en-US" sz="1800" dirty="0"/>
              <a:t>3/3/23</a:t>
            </a:r>
          </a:p>
          <a:p>
            <a:pPr lvl="1"/>
            <a:r>
              <a:rPr lang="en-US" sz="1400" dirty="0"/>
              <a:t>Carlos is presenting a paper at WCNC at the end of the month which involves the use of SCMs</a:t>
            </a:r>
          </a:p>
          <a:p>
            <a:pPr lvl="1"/>
            <a:r>
              <a:rPr lang="en-US" sz="1400" dirty="0"/>
              <a:t>Julia will educate her colleagues in Rampart Communications on 1900.5 WG standards</a:t>
            </a:r>
          </a:p>
          <a:p>
            <a:r>
              <a:rPr lang="en-US" sz="1800" dirty="0"/>
              <a:t>4/7/23</a:t>
            </a:r>
          </a:p>
          <a:p>
            <a:pPr lvl="1"/>
            <a:r>
              <a:rPr lang="en-US" sz="1400" dirty="0"/>
              <a:t>Carlos presented the paper  WCNC</a:t>
            </a:r>
          </a:p>
          <a:p>
            <a:pPr lvl="1"/>
            <a:r>
              <a:rPr lang="en-US" sz="1400" dirty="0"/>
              <a:t>Julia gave a tutorial on the 1900.5 WG Standards to her colleagues</a:t>
            </a:r>
          </a:p>
          <a:p>
            <a:pPr lvl="1"/>
            <a:r>
              <a:rPr lang="en-US" sz="1400" dirty="0"/>
              <a:t>Student from Rutgers and a post doc from Columbia is going to Northwestern and used SCM a lot.</a:t>
            </a:r>
          </a:p>
          <a:p>
            <a:pPr lvl="1"/>
            <a:r>
              <a:rPr lang="en-US" sz="1400" dirty="0"/>
              <a:t>Dave recommends we put greater effort to get students to use our standards.  Carlos is presenting them to a larger audience</a:t>
            </a:r>
          </a:p>
          <a:p>
            <a:pPr lvl="1"/>
            <a:r>
              <a:rPr lang="en-US" sz="1400" dirty="0"/>
              <a:t>Carlos recommends preparing a good tutorial – maybe one of the future big conferences – also a recorded tutorial on the IEEE YouTube channel</a:t>
            </a:r>
          </a:p>
          <a:p>
            <a:r>
              <a:rPr lang="en-US" sz="1800" dirty="0"/>
              <a:t>5/5/23</a:t>
            </a:r>
          </a:p>
          <a:p>
            <a:pPr lvl="1"/>
            <a:r>
              <a:rPr lang="en-US" sz="1400" dirty="0"/>
              <a:t>Eric intends to present a paper on SCMs at the AOC Symposium in December</a:t>
            </a:r>
          </a:p>
          <a:p>
            <a:pPr lvl="1"/>
            <a:r>
              <a:rPr lang="en-US" sz="1400" dirty="0"/>
              <a:t>Carlos mentioned SCMs at the NSF Spectrum Week</a:t>
            </a:r>
          </a:p>
          <a:p>
            <a:pPr lvl="2"/>
            <a:r>
              <a:rPr lang="en-US" sz="1000" dirty="0"/>
              <a:t>The </a:t>
            </a:r>
            <a:r>
              <a:rPr lang="en-US" sz="1000" dirty="0" err="1"/>
              <a:t>DySPAN</a:t>
            </a:r>
            <a:r>
              <a:rPr lang="en-US" sz="1000" dirty="0"/>
              <a:t> Conference will be next year about this time – pitched there being a SCM tutorial at that conference</a:t>
            </a:r>
          </a:p>
          <a:p>
            <a:pPr lvl="2"/>
            <a:r>
              <a:rPr lang="en-US" sz="1000" dirty="0"/>
              <a:t>Recommend a tutorial for an earlier opportunity</a:t>
            </a:r>
          </a:p>
          <a:p>
            <a:pPr lvl="2"/>
            <a:r>
              <a:rPr lang="en-US" sz="1000" dirty="0"/>
              <a:t>Possible tutorials at the AOC Symposium and MILCOM</a:t>
            </a:r>
          </a:p>
          <a:p>
            <a:pPr lvl="1"/>
            <a:endParaRPr lang="en-US" sz="1400" dirty="0"/>
          </a:p>
          <a:p>
            <a:pPr lvl="1"/>
            <a:endParaRPr lang="en-US" sz="1400" dirty="0"/>
          </a:p>
          <a:p>
            <a:pPr lvl="1"/>
            <a:endParaRPr lang="en-US" sz="1400" dirty="0"/>
          </a:p>
          <a:p>
            <a:endParaRPr lang="en-US" sz="1800" dirty="0"/>
          </a:p>
          <a:p>
            <a:pPr lvl="1"/>
            <a:endParaRPr lang="en-US" sz="1400" dirty="0"/>
          </a:p>
          <a:p>
            <a:endParaRPr lang="en-US" sz="1800" dirty="0"/>
          </a:p>
          <a:p>
            <a:pPr lvl="2"/>
            <a:endParaRPr lang="en-US" sz="1400" dirty="0"/>
          </a:p>
        </p:txBody>
      </p:sp>
      <p:sp>
        <p:nvSpPr>
          <p:cNvPr id="4" name="Date Placeholder 3"/>
          <p:cNvSpPr>
            <a:spLocks noGrp="1"/>
          </p:cNvSpPr>
          <p:nvPr>
            <p:ph type="dt" sz="half" idx="10"/>
          </p:nvPr>
        </p:nvSpPr>
        <p:spPr>
          <a:xfrm>
            <a:off x="457200" y="6448425"/>
            <a:ext cx="2133600" cy="365125"/>
          </a:xfrm>
        </p:spPr>
        <p:txBody>
          <a:bodyPr/>
          <a:lstStyle/>
          <a:p>
            <a:pPr>
              <a:defRPr/>
            </a:pPr>
            <a:fld id="{517AA6F3-E5BA-EB4A-B00A-E0610F28523F}" type="datetime1">
              <a:rPr lang="en-US" smtClean="0"/>
              <a:t>5/5/2023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#:5-23-0008-01-agen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23</a:t>
            </a:fld>
            <a:endParaRPr lang="en-US"/>
          </a:p>
        </p:txBody>
      </p:sp>
    </p:spTree>
    <p:extLst>
      <p:ext uri="{BB962C8B-B14F-4D97-AF65-F5344CB8AC3E}">
        <p14:creationId xmlns:p14="http://schemas.microsoft.com/office/powerpoint/2010/main" val="3648328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6602506" cy="1143000"/>
          </a:xfrm>
        </p:spPr>
        <p:txBody>
          <a:bodyPr>
            <a:normAutofit fontScale="90000"/>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305762" y="1115369"/>
            <a:ext cx="7771438" cy="5181600"/>
          </a:xfrm>
        </p:spPr>
        <p:txBody>
          <a:bodyPr/>
          <a:lstStyle/>
          <a:p>
            <a:r>
              <a:rPr lang="en-US" sz="1600" strike="sngStrike" dirty="0"/>
              <a:t>P1900.5 Revision Ad-hoc 4/14/23 1330 ET</a:t>
            </a:r>
          </a:p>
          <a:p>
            <a:r>
              <a:rPr lang="en-US" sz="1600" strike="sngStrike" dirty="0"/>
              <a:t>P1900.5.2 CRG 4/21/23 1300 ET</a:t>
            </a:r>
          </a:p>
          <a:p>
            <a:r>
              <a:rPr lang="en-US" sz="1600" strike="sngStrike" dirty="0"/>
              <a:t>P1900.5 Revision Ad-hoc 4/28/23 1300 ET</a:t>
            </a:r>
          </a:p>
          <a:p>
            <a:r>
              <a:rPr lang="en-US" sz="1600" dirty="0"/>
              <a:t>P1900.5 WG Mtg 5/5/23 0800 ET</a:t>
            </a:r>
          </a:p>
          <a:p>
            <a:r>
              <a:rPr lang="en-US" sz="1600" dirty="0"/>
              <a:t>P1900.5.2 CRG 5/5/23 1300 ET</a:t>
            </a:r>
          </a:p>
          <a:p>
            <a:r>
              <a:rPr lang="en-US" sz="1600" dirty="0"/>
              <a:t>P1900.5 Revision Ad-hoc 5/12/23 1330 ET</a:t>
            </a:r>
          </a:p>
          <a:p>
            <a:r>
              <a:rPr lang="en-US" sz="1600" dirty="0"/>
              <a:t>P1900.5.2 CRG 5/19/23 1300 ET</a:t>
            </a:r>
          </a:p>
          <a:p>
            <a:r>
              <a:rPr lang="en-US" sz="1600" dirty="0"/>
              <a:t>P1900.5.1 ad hoc 5/25/23 Time TBD</a:t>
            </a:r>
          </a:p>
          <a:p>
            <a:r>
              <a:rPr lang="en-US" sz="1600" dirty="0"/>
              <a:t>P1900.5 Revision Ad-hoc 4/26/23 1300 ET</a:t>
            </a:r>
          </a:p>
          <a:p>
            <a:r>
              <a:rPr lang="en-US" sz="1600" dirty="0"/>
              <a:t>P1900.5.2 CRG 6/2/23 1300 ET</a:t>
            </a:r>
          </a:p>
          <a:p>
            <a:r>
              <a:rPr lang="en-US" sz="1600" dirty="0"/>
              <a:t>P1900.5 WG Mtg 6/2/23 1400 ET</a:t>
            </a:r>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pPr lvl="1"/>
            <a:endParaRPr lang="en-US" sz="1200" dirty="0"/>
          </a:p>
          <a:p>
            <a:endParaRPr lang="en-US" sz="1600" dirty="0"/>
          </a:p>
          <a:p>
            <a:pPr marL="0" indent="0">
              <a:buNone/>
            </a:pPr>
            <a:endParaRPr lang="en-US" sz="1600" dirty="0"/>
          </a:p>
          <a:p>
            <a:pPr lvl="1"/>
            <a:endParaRPr lang="en-US" sz="1050" dirty="0"/>
          </a:p>
          <a:p>
            <a:pPr lvl="1"/>
            <a:endParaRPr lang="en-US" sz="1050" dirty="0"/>
          </a:p>
          <a:p>
            <a:endParaRPr lang="en-US" sz="1100" dirty="0"/>
          </a:p>
          <a:p>
            <a:pPr marL="0" indent="0">
              <a:buNone/>
            </a:pPr>
            <a:endParaRPr lang="en-US" sz="2400" dirty="0"/>
          </a:p>
          <a:p>
            <a:endParaRPr lang="en-US" sz="1600" dirty="0"/>
          </a:p>
          <a:p>
            <a:pPr lvl="1"/>
            <a:endParaRPr lang="en-US" sz="1200" dirty="0"/>
          </a:p>
          <a:p>
            <a:pPr marL="0" indent="0">
              <a:buNone/>
            </a:pPr>
            <a:endParaRPr lang="en-US" sz="1400" dirty="0"/>
          </a:p>
        </p:txBody>
      </p:sp>
      <p:sp>
        <p:nvSpPr>
          <p:cNvPr id="4" name="Date Placeholder 3"/>
          <p:cNvSpPr>
            <a:spLocks noGrp="1"/>
          </p:cNvSpPr>
          <p:nvPr>
            <p:ph type="dt" sz="quarter" idx="10"/>
          </p:nvPr>
        </p:nvSpPr>
        <p:spPr>
          <a:xfrm>
            <a:off x="457200" y="6448425"/>
            <a:ext cx="2133600" cy="365125"/>
          </a:xfrm>
        </p:spPr>
        <p:txBody>
          <a:bodyPr/>
          <a:lstStyle/>
          <a:p>
            <a:pPr>
              <a:defRPr/>
            </a:pPr>
            <a:fld id="{40EF8DF4-D794-2343-B4F1-C884AE043E46}" type="datetime1">
              <a:rPr lang="en-US" smtClean="0"/>
              <a:t>5/5/2023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#:5-23-0008-01-agen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24</a:t>
            </a:fld>
            <a:endParaRPr lang="en-US"/>
          </a:p>
        </p:txBody>
      </p:sp>
    </p:spTree>
    <p:extLst>
      <p:ext uri="{BB962C8B-B14F-4D97-AF65-F5344CB8AC3E}">
        <p14:creationId xmlns:p14="http://schemas.microsoft.com/office/powerpoint/2010/main" val="10964537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dirty="0"/>
              <a:t>1900.5 AOB</a:t>
            </a:r>
            <a:endParaRPr dirty="0"/>
          </a:p>
        </p:txBody>
      </p:sp>
      <p:sp>
        <p:nvSpPr>
          <p:cNvPr id="17411" name="Content Placeholder 2"/>
          <p:cNvSpPr>
            <a:spLocks noGrp="1"/>
          </p:cNvSpPr>
          <p:nvPr>
            <p:ph idx="1"/>
          </p:nvPr>
        </p:nvSpPr>
        <p:spPr/>
        <p:txBody>
          <a:bodyPr/>
          <a:lstStyle/>
          <a:p>
            <a:endParaRPr lang="en-US" sz="2200" dirty="0"/>
          </a:p>
        </p:txBody>
      </p:sp>
      <p:sp>
        <p:nvSpPr>
          <p:cNvPr id="6" name="Slide Number Placeholder 5"/>
          <p:cNvSpPr>
            <a:spLocks noGrp="1"/>
          </p:cNvSpPr>
          <p:nvPr>
            <p:ph type="sldNum" sz="quarter" idx="10"/>
          </p:nvPr>
        </p:nvSpPr>
        <p:spPr/>
        <p:txBody>
          <a:bodyPr/>
          <a:lstStyle/>
          <a:p>
            <a:pPr>
              <a:defRPr/>
            </a:pPr>
            <a:fld id="{03B80821-6BB5-481B-A945-F4DBEA439394}" type="slidenum">
              <a:rPr lang="en-US" smtClean="0"/>
              <a:pPr>
                <a:defRPr/>
              </a:pPr>
              <a:t>25</a:t>
            </a:fld>
            <a:endParaRPr lang="en-US"/>
          </a:p>
        </p:txBody>
      </p:sp>
      <p:sp>
        <p:nvSpPr>
          <p:cNvPr id="4" name="Date Placeholder 3"/>
          <p:cNvSpPr>
            <a:spLocks noGrp="1"/>
          </p:cNvSpPr>
          <p:nvPr>
            <p:ph type="dt" sz="half" idx="4294967295"/>
          </p:nvPr>
        </p:nvSpPr>
        <p:spPr>
          <a:xfrm>
            <a:off x="0" y="6448425"/>
            <a:ext cx="2133600" cy="365125"/>
          </a:xfrm>
        </p:spPr>
        <p:txBody>
          <a:bodyPr/>
          <a:lstStyle/>
          <a:p>
            <a:pPr>
              <a:defRPr/>
            </a:pPr>
            <a:fld id="{84EA9CEA-6237-B340-BB3D-FF01A16EE534}" type="datetime1">
              <a:rPr lang="en-US" smtClean="0"/>
              <a:t>5/5/2023</a:t>
            </a:fld>
            <a:endParaRPr lang="en-US"/>
          </a:p>
        </p:txBody>
      </p:sp>
      <p:sp>
        <p:nvSpPr>
          <p:cNvPr id="5" name="Footer Placeholder 4"/>
          <p:cNvSpPr>
            <a:spLocks noGrp="1"/>
          </p:cNvSpPr>
          <p:nvPr>
            <p:ph type="ftr" sz="quarter" idx="4294967295"/>
          </p:nvPr>
        </p:nvSpPr>
        <p:spPr>
          <a:xfrm>
            <a:off x="0" y="6430963"/>
            <a:ext cx="3086100" cy="290512"/>
          </a:xfrm>
        </p:spPr>
        <p:txBody>
          <a:bodyPr/>
          <a:lstStyle/>
          <a:p>
            <a:pPr>
              <a:defRPr/>
            </a:pPr>
            <a:r>
              <a:rPr lang="en-US" dirty="0"/>
              <a:t>Doc #:5-23-0008-01-agen</a:t>
            </a:r>
          </a:p>
        </p:txBody>
      </p:sp>
    </p:spTree>
    <p:extLst>
      <p:ext uri="{BB962C8B-B14F-4D97-AF65-F5344CB8AC3E}">
        <p14:creationId xmlns:p14="http://schemas.microsoft.com/office/powerpoint/2010/main" val="41578517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26562" y="0"/>
            <a:ext cx="4267202"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CF8CF147-8E8E-454C-BC8C-67D1D623FBE3}" type="datetime1">
              <a:rPr lang="en-US" smtClean="0"/>
              <a:t>5/5/2023</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dirty="0"/>
              <a:t>Doc #:5-23-0008-01-agen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3</a:t>
            </a:fld>
            <a:endParaRPr lang="en-US" altLang="en-US" sz="1200"/>
          </a:p>
        </p:txBody>
      </p:sp>
      <p:sp>
        <p:nvSpPr>
          <p:cNvPr id="8" name="TextBox 5"/>
          <p:cNvSpPr txBox="1">
            <a:spLocks noChangeArrowheads="1"/>
          </p:cNvSpPr>
          <p:nvPr/>
        </p:nvSpPr>
        <p:spPr bwMode="auto">
          <a:xfrm>
            <a:off x="33737" y="5803612"/>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11 members</a:t>
            </a:r>
            <a:r>
              <a:rPr lang="en-US" sz="1600" dirty="0"/>
              <a:t>)</a:t>
            </a:r>
          </a:p>
          <a:p>
            <a:pPr eaLnBrk="1" hangingPunct="1"/>
            <a:r>
              <a:rPr lang="en-US" sz="1600" dirty="0"/>
              <a:t>              2 meetings to get in, 2 meetings to get out</a:t>
            </a:r>
          </a:p>
        </p:txBody>
      </p:sp>
      <p:sp>
        <p:nvSpPr>
          <p:cNvPr id="6" name="Rectangle 5">
            <a:extLst>
              <a:ext uri="{FF2B5EF4-FFF2-40B4-BE49-F238E27FC236}">
                <a16:creationId xmlns:a16="http://schemas.microsoft.com/office/drawing/2014/main" id="{8C6C1438-4184-F740-A4CF-078ABAB76622}"/>
              </a:ext>
            </a:extLst>
          </p:cNvPr>
          <p:cNvSpPr/>
          <p:nvPr/>
        </p:nvSpPr>
        <p:spPr>
          <a:xfrm>
            <a:off x="126562" y="1212867"/>
            <a:ext cx="2235638" cy="646331"/>
          </a:xfrm>
          <a:prstGeom prst="rect">
            <a:avLst/>
          </a:prstGeom>
        </p:spPr>
        <p:txBody>
          <a:bodyPr wrap="square">
            <a:spAutoFit/>
          </a:bodyPr>
          <a:lstStyle/>
          <a:p>
            <a:r>
              <a:rPr lang="en-US" b="1" i="1" dirty="0">
                <a:solidFill>
                  <a:srgbClr val="FF0000"/>
                </a:solidFill>
              </a:rPr>
              <a:t>Quorum? -  No </a:t>
            </a:r>
          </a:p>
          <a:p>
            <a:endParaRPr lang="en-US" b="1" i="1" dirty="0">
              <a:solidFill>
                <a:srgbClr val="FF0000"/>
              </a:solidFill>
            </a:endParaRPr>
          </a:p>
        </p:txBody>
      </p:sp>
      <p:graphicFrame>
        <p:nvGraphicFramePr>
          <p:cNvPr id="5" name="Table 4">
            <a:extLst>
              <a:ext uri="{FF2B5EF4-FFF2-40B4-BE49-F238E27FC236}">
                <a16:creationId xmlns:a16="http://schemas.microsoft.com/office/drawing/2014/main" id="{18B02E66-191F-A020-3B03-604F48D6A0B1}"/>
              </a:ext>
            </a:extLst>
          </p:cNvPr>
          <p:cNvGraphicFramePr>
            <a:graphicFrameLocks noGrp="1"/>
          </p:cNvGraphicFramePr>
          <p:nvPr>
            <p:extLst>
              <p:ext uri="{D42A27DB-BD31-4B8C-83A1-F6EECF244321}">
                <p14:modId xmlns:p14="http://schemas.microsoft.com/office/powerpoint/2010/main" val="2251053691"/>
              </p:ext>
            </p:extLst>
          </p:nvPr>
        </p:nvGraphicFramePr>
        <p:xfrm>
          <a:off x="2819400" y="964097"/>
          <a:ext cx="5550157" cy="4213835"/>
        </p:xfrm>
        <a:graphic>
          <a:graphicData uri="http://schemas.openxmlformats.org/drawingml/2006/table">
            <a:tbl>
              <a:tblPr>
                <a:tableStyleId>{5C22544A-7EE6-4342-B048-85BDC9FD1C3A}</a:tableStyleId>
              </a:tblPr>
              <a:tblGrid>
                <a:gridCol w="635347">
                  <a:extLst>
                    <a:ext uri="{9D8B030D-6E8A-4147-A177-3AD203B41FA5}">
                      <a16:colId xmlns:a16="http://schemas.microsoft.com/office/drawing/2014/main" val="2944991750"/>
                    </a:ext>
                  </a:extLst>
                </a:gridCol>
                <a:gridCol w="664558">
                  <a:extLst>
                    <a:ext uri="{9D8B030D-6E8A-4147-A177-3AD203B41FA5}">
                      <a16:colId xmlns:a16="http://schemas.microsoft.com/office/drawing/2014/main" val="2619339526"/>
                    </a:ext>
                  </a:extLst>
                </a:gridCol>
                <a:gridCol w="1102729">
                  <a:extLst>
                    <a:ext uri="{9D8B030D-6E8A-4147-A177-3AD203B41FA5}">
                      <a16:colId xmlns:a16="http://schemas.microsoft.com/office/drawing/2014/main" val="555896189"/>
                    </a:ext>
                  </a:extLst>
                </a:gridCol>
                <a:gridCol w="963974">
                  <a:extLst>
                    <a:ext uri="{9D8B030D-6E8A-4147-A177-3AD203B41FA5}">
                      <a16:colId xmlns:a16="http://schemas.microsoft.com/office/drawing/2014/main" val="359940211"/>
                    </a:ext>
                  </a:extLst>
                </a:gridCol>
                <a:gridCol w="2183549">
                  <a:extLst>
                    <a:ext uri="{9D8B030D-6E8A-4147-A177-3AD203B41FA5}">
                      <a16:colId xmlns:a16="http://schemas.microsoft.com/office/drawing/2014/main" val="3268146364"/>
                    </a:ext>
                  </a:extLst>
                </a:gridCol>
              </a:tblGrid>
              <a:tr h="624271">
                <a:tc>
                  <a:txBody>
                    <a:bodyPr/>
                    <a:lstStyle/>
                    <a:p>
                      <a:pPr algn="ctr" fontAlgn="b"/>
                      <a:r>
                        <a:rPr lang="en-US" sz="800" u="none" strike="noStrike" dirty="0">
                          <a:effectLst/>
                        </a:rPr>
                        <a:t>3/3/23</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WG Status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First Name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Last Name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Affiliation</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294730918"/>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Julia</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Andrusenko</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Rampart Communications</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998575194"/>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Carlos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Caicedo</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Syracuse University (Vice Chair)</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303380143"/>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David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Chester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09994836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Brent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err="1">
                          <a:effectLst/>
                        </a:rPr>
                        <a:t>Josefiak</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L3Harris</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23165535"/>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Mitch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Kokar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VIStology &amp; Northeastern University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56392660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Alex</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Lackpour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Drexel University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4058247309"/>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Eric</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Lindahl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AMT66</a:t>
                      </a:r>
                    </a:p>
                  </a:txBody>
                  <a:tcPr marL="7316" marR="7316" marT="7316" marB="0" anchor="b"/>
                </a:tc>
                <a:extLst>
                  <a:ext uri="{0D108BD9-81ED-4DB2-BD59-A6C34878D82A}">
                    <a16:rowId xmlns:a16="http://schemas.microsoft.com/office/drawing/2014/main" val="2364933798"/>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Reinhard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Schrage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SchrageConsult</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15254645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Kael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Stilp</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542954224"/>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John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Stine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 (Chair)</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80904703"/>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Timothy</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Woods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83877012"/>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Daniel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Zahirniak</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Joint Electronic Warfare Center (JEWC)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39650946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Ed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Coyle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Georgia Institute of Technology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86509160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Karen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Haigh</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031170754"/>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Shastri</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Jayram</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University of Johannesburg</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92258179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Sean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Furman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27928007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Johnson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87203267"/>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Chad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Lau</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88658255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Jakub</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Moskal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Vistology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97169673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Becca</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Rousseau</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MITRE</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74127626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Tony</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Rennier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Foundry Inc.</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51012817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Mark</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Silvius</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SSC</a:t>
                      </a:r>
                    </a:p>
                  </a:txBody>
                  <a:tcPr marL="7316" marR="7316" marT="7316" marB="0" anchor="b"/>
                </a:tc>
                <a:extLst>
                  <a:ext uri="{0D108BD9-81ED-4DB2-BD59-A6C34878D82A}">
                    <a16:rowId xmlns:a16="http://schemas.microsoft.com/office/drawing/2014/main" val="256585606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Observer</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Jennifer</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Santulli</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IEEE</a:t>
                      </a:r>
                    </a:p>
                  </a:txBody>
                  <a:tcPr marL="7316" marR="7316" marT="7316" marB="0" anchor="b"/>
                </a:tc>
                <a:extLst>
                  <a:ext uri="{0D108BD9-81ED-4DB2-BD59-A6C34878D82A}">
                    <a16:rowId xmlns:a16="http://schemas.microsoft.com/office/drawing/2014/main" val="154567245"/>
                  </a:ext>
                </a:extLst>
              </a:tr>
            </a:tbl>
          </a:graphicData>
        </a:graphic>
      </p:graphicFrame>
    </p:spTree>
    <p:extLst>
      <p:ext uri="{BB962C8B-B14F-4D97-AF65-F5344CB8AC3E}">
        <p14:creationId xmlns:p14="http://schemas.microsoft.com/office/powerpoint/2010/main" val="30421674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lang="en-US" sz="2400" dirty="0">
                <a:hlinkClick r:id="rId2"/>
              </a:rPr>
              <a:t>https://ieee.app.box.com/v/PandP-DySPAN-SC</a:t>
            </a:r>
            <a:endParaRPr lang="en-US" sz="2800" dirty="0"/>
          </a:p>
          <a:p>
            <a:endParaRPr lang="en-US" sz="2800" dirty="0"/>
          </a:p>
          <a:p>
            <a:r>
              <a:rPr sz="2800" dirty="0"/>
              <a:t>IEEE 1900.5 WG rules</a:t>
            </a:r>
          </a:p>
          <a:p>
            <a:pPr lvl="1"/>
            <a:r>
              <a:rPr lang="en-US" sz="2400" dirty="0">
                <a:hlinkClick r:id="rId3"/>
              </a:rPr>
              <a:t>https://ieee-sa.imeetcentral.com/p/eAAAAAAAR5QwAAAAACXzaF0</a:t>
            </a:r>
            <a:endParaRPr lang="en-US" sz="2400" dirty="0"/>
          </a:p>
          <a:p>
            <a:pPr lvl="1"/>
            <a:endParaRPr lang="en-US" sz="2800" dirty="0"/>
          </a:p>
          <a:p>
            <a:r>
              <a:rPr sz="2800" dirty="0"/>
              <a:t>Roberts Rules (latest edition) as needed…</a:t>
            </a:r>
            <a:endParaRPr lang="en-US" sz="2800" dirty="0"/>
          </a:p>
          <a:p>
            <a:pPr marL="457200" lvl="1" indent="0">
              <a:buNone/>
            </a:pPr>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06137BCD-43F7-4F4D-83AE-5C698A9883FD}" type="datetime1">
              <a:rPr lang="en-US" smtClean="0"/>
              <a:t>5/5/2023</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#:5-23-0008-01-agen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40318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sz="1600" b="1" dirty="0">
                <a:latin typeface="Times New Roman" pitchFamily="18" charset="0"/>
              </a:rPr>
              <a:t>5/5/23  08:00 – 10:00 all times ET</a:t>
            </a:r>
            <a:endParaRPr lang="en-US" sz="1600" dirty="0">
              <a:latin typeface="Times New Roman" pitchFamily="18" charset="0"/>
            </a:endParaRPr>
          </a:p>
          <a:p>
            <a:pPr>
              <a:buFont typeface="+mj-lt"/>
              <a:buAutoNum type="arabicPeriod"/>
            </a:pPr>
            <a:r>
              <a:rPr lang="en-US" sz="1600" dirty="0"/>
              <a:t>Administrivia</a:t>
            </a:r>
          </a:p>
          <a:p>
            <a:pPr lvl="1">
              <a:buFont typeface="+mj-lt"/>
              <a:buAutoNum type="alphaLcParenR"/>
            </a:pPr>
            <a:r>
              <a:rPr lang="en-US" sz="1600" dirty="0"/>
              <a:t>Roll Call / Quorum Check</a:t>
            </a:r>
          </a:p>
          <a:p>
            <a:pPr lvl="1">
              <a:buFont typeface="+mj-lt"/>
              <a:buAutoNum type="alphaLcParenR"/>
            </a:pPr>
            <a:r>
              <a:rPr lang="en-US" sz="1600" dirty="0"/>
              <a:t>Approve Agenda</a:t>
            </a:r>
          </a:p>
          <a:p>
            <a:pPr lvl="1">
              <a:buFont typeface="+mj-lt"/>
              <a:buAutoNum type="alphaLcParenR"/>
            </a:pPr>
            <a:r>
              <a:rPr lang="en-US" sz="1600" dirty="0"/>
              <a:t>Copyright Slides</a:t>
            </a:r>
          </a:p>
          <a:p>
            <a:pPr lvl="1">
              <a:buFont typeface="+mj-lt"/>
              <a:buAutoNum type="alphaLcParenR"/>
            </a:pPr>
            <a:r>
              <a:rPr lang="en-US" sz="1600" dirty="0"/>
              <a:t>Patent Slides</a:t>
            </a:r>
          </a:p>
          <a:p>
            <a:pPr lvl="1">
              <a:buFont typeface="+mj-lt"/>
              <a:buAutoNum type="alphaLcParenR"/>
            </a:pPr>
            <a:r>
              <a:rPr lang="en-US" sz="1600" dirty="0"/>
              <a:t>Approval of recent minutes</a:t>
            </a:r>
          </a:p>
          <a:p>
            <a:pPr>
              <a:buFont typeface="+mj-lt"/>
              <a:buAutoNum type="arabicPeriod"/>
            </a:pPr>
            <a:r>
              <a:rPr lang="en-US" sz="1600" dirty="0"/>
              <a:t>Status on 1900.5 Revision</a:t>
            </a:r>
          </a:p>
          <a:p>
            <a:pPr>
              <a:buFont typeface="+mj-lt"/>
              <a:buAutoNum type="arabicPeriod"/>
            </a:pPr>
            <a:r>
              <a:rPr lang="en-US" sz="1600" dirty="0"/>
              <a:t>Status on 1900.5.1</a:t>
            </a:r>
          </a:p>
          <a:p>
            <a:pPr>
              <a:buFont typeface="+mj-lt"/>
              <a:buAutoNum type="arabicPeriod"/>
            </a:pPr>
            <a:r>
              <a:rPr lang="en-US" sz="1600" dirty="0"/>
              <a:t>Status on 1900.5.2 Revision</a:t>
            </a:r>
          </a:p>
          <a:p>
            <a:pPr>
              <a:buFont typeface="+mj-lt"/>
              <a:buAutoNum type="arabicPeriod"/>
            </a:pPr>
            <a:r>
              <a:rPr lang="en-US" sz="1600" dirty="0"/>
              <a:t>Opensource Repository Status</a:t>
            </a:r>
          </a:p>
          <a:p>
            <a:pPr>
              <a:buFont typeface="+mj-lt"/>
              <a:buAutoNum type="arabicPeriod"/>
            </a:pPr>
            <a:r>
              <a:rPr lang="en-US" sz="1600" dirty="0"/>
              <a:t>Review of other 1900 activities (1900.1, Leadership meeting etc.)</a:t>
            </a:r>
          </a:p>
          <a:p>
            <a:pPr>
              <a:buFont typeface="+mj-lt"/>
              <a:buAutoNum type="arabicPeriod"/>
            </a:pPr>
            <a:r>
              <a:rPr lang="en-US" sz="1600" dirty="0"/>
              <a:t>1900.5 Marketing Opportunities</a:t>
            </a:r>
          </a:p>
          <a:p>
            <a:pPr>
              <a:buFont typeface="+mj-lt"/>
              <a:buAutoNum type="arabicPeriod"/>
            </a:pPr>
            <a:r>
              <a:rPr lang="en-US" sz="1600" dirty="0"/>
              <a:t>1900.5 Meeting Planning and Review</a:t>
            </a:r>
          </a:p>
          <a:p>
            <a:pPr>
              <a:buFont typeface="+mj-lt"/>
              <a:buAutoNum type="arabicPeriod"/>
            </a:pPr>
            <a:r>
              <a:rPr lang="en-US" sz="1600" dirty="0" err="1"/>
              <a:t>AoB</a:t>
            </a:r>
            <a:endParaRPr lang="en-US" sz="1600" dirty="0"/>
          </a:p>
          <a:p>
            <a:pPr marL="119063" indent="0"/>
            <a:endParaRPr lang="en-US" sz="1600" b="1" dirty="0">
              <a:latin typeface="Times New Roman" pitchFamily="18" charset="0"/>
            </a:endParaRPr>
          </a:p>
        </p:txBody>
      </p:sp>
      <p:sp>
        <p:nvSpPr>
          <p:cNvPr id="6148" name="TextBox 1"/>
          <p:cNvSpPr txBox="1">
            <a:spLocks noChangeArrowheads="1"/>
          </p:cNvSpPr>
          <p:nvPr/>
        </p:nvSpPr>
        <p:spPr bwMode="auto">
          <a:xfrm>
            <a:off x="4191000" y="742189"/>
            <a:ext cx="4495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a:xfrm>
            <a:off x="457200" y="6448425"/>
            <a:ext cx="2133600" cy="365125"/>
          </a:xfrm>
        </p:spPr>
        <p:txBody>
          <a:bodyPr/>
          <a:lstStyle/>
          <a:p>
            <a:pPr>
              <a:defRPr/>
            </a:pPr>
            <a:fld id="{CB808DC3-B91B-FF4A-B38D-601EB7C2D6EE}" type="datetime1">
              <a:rPr lang="en-US" smtClean="0"/>
              <a:t>5/5/2023</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#:5-23-0008-01-agen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5</a:t>
            </a:fld>
            <a:endParaRPr lang="en-US"/>
          </a:p>
        </p:txBody>
      </p:sp>
      <p:sp>
        <p:nvSpPr>
          <p:cNvPr id="5" name="TextBox 4">
            <a:extLst>
              <a:ext uri="{FF2B5EF4-FFF2-40B4-BE49-F238E27FC236}">
                <a16:creationId xmlns:a16="http://schemas.microsoft.com/office/drawing/2014/main" id="{942055E7-4B83-2C98-B52C-6AFA28AEB73B}"/>
              </a:ext>
            </a:extLst>
          </p:cNvPr>
          <p:cNvSpPr txBox="1"/>
          <p:nvPr/>
        </p:nvSpPr>
        <p:spPr>
          <a:xfrm>
            <a:off x="10094259" y="197224"/>
            <a:ext cx="184731" cy="369332"/>
          </a:xfrm>
          <a:prstGeom prst="rect">
            <a:avLst/>
          </a:prstGeom>
          <a:noFill/>
        </p:spPr>
        <p:txBody>
          <a:bodyPr wrap="none" rtlCol="0">
            <a:spAutoFit/>
          </a:bodyPr>
          <a:lstStyle/>
          <a:p>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contained </a:t>
            </a:r>
            <a:r>
              <a:rPr lang="en-US" dirty="0"/>
              <a:t>in Doc #: </a:t>
            </a:r>
            <a:r>
              <a:rPr lang="en-US" dirty="0">
                <a:solidFill>
                  <a:schemeClr val="tx1"/>
                </a:solidFill>
              </a:rPr>
              <a:t>5-23-0008-01-agen</a:t>
            </a:r>
          </a:p>
          <a:p>
            <a:endParaRPr dirty="0"/>
          </a:p>
          <a:p>
            <a:r>
              <a:rPr dirty="0"/>
              <a:t>Mover: Reinhard</a:t>
            </a:r>
          </a:p>
          <a:p>
            <a:r>
              <a:rPr dirty="0"/>
              <a:t>Second:</a:t>
            </a:r>
            <a:r>
              <a:rPr lang="en-US" dirty="0"/>
              <a:t> Carlos</a:t>
            </a:r>
          </a:p>
          <a:p>
            <a:r>
              <a:rPr lang="en-US" dirty="0"/>
              <a:t>Vote:</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D9C8D650-4F64-C642-9EC0-BD4F6B31B826}" type="datetime1">
              <a:rPr lang="en-US" smtClean="0"/>
              <a:t>5/5/2023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#:5-23-0008-01-agen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3294939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120108"/>
            <a:ext cx="8229600" cy="819459"/>
          </a:xfrm>
        </p:spPr>
        <p:txBody>
          <a:bodyPr>
            <a:normAutofit fontScale="90000"/>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spcBef>
                <a:spcPts val="0"/>
              </a:spcBef>
              <a:spcAft>
                <a:spcPts val="0"/>
              </a:spcAft>
              <a:buClr>
                <a:srgbClr val="CC3300"/>
              </a:buClr>
              <a:buSzPct val="50000"/>
            </a:pPr>
            <a:r>
              <a:rPr lang="en-US" altLang="en-US" sz="2133" dirty="0">
                <a:latin typeface="Montserrat" panose="00000500000000000000" pitchFamily="2" charset="0"/>
                <a:cs typeface="Calibri" pitchFamily="34" charset="0"/>
              </a:rPr>
              <a:t>At the beginning of each standards development meeting the chair or a designee is to:</a:t>
            </a:r>
            <a:endParaRPr lang="en-US" altLang="en-US" sz="2933" dirty="0">
              <a:latin typeface="Calibri" pitchFamily="34" charset="0"/>
              <a:cs typeface="Calibri" pitchFamily="34" charset="0"/>
            </a:endParaRPr>
          </a:p>
          <a:p>
            <a:pPr lvl="1">
              <a:buSzPct val="150000"/>
            </a:pPr>
            <a:r>
              <a:rPr lang="en-US" altLang="en-US" sz="2267" dirty="0"/>
              <a:t>Show the following slides (or provide them beforehand)</a:t>
            </a:r>
          </a:p>
          <a:p>
            <a:pPr lvl="1">
              <a:buSzPct val="150000"/>
            </a:pPr>
            <a:r>
              <a:rPr lang="en-US" altLang="en-US" sz="2267" dirty="0"/>
              <a:t>Advise the standards development group participants that: </a:t>
            </a:r>
          </a:p>
          <a:p>
            <a:pPr lvl="2">
              <a:buSzPct val="150000"/>
            </a:pPr>
            <a:r>
              <a:rPr lang="en-US" altLang="en-US" sz="1867" dirty="0">
                <a:solidFill>
                  <a:schemeClr val="accent2">
                    <a:lumMod val="75000"/>
                  </a:schemeClr>
                </a:solidFill>
              </a:rPr>
              <a:t>IEEE SA’s copyright policy is described in Clause 7 of the IEEE SA Standards Board Bylaws and Clause 6.1 of the IEEE SA Standards Board Operations Manual;</a:t>
            </a:r>
          </a:p>
          <a:p>
            <a:pPr lvl="2">
              <a:buSzPct val="150000"/>
            </a:pPr>
            <a:r>
              <a:rPr lang="en-US" altLang="en-US" sz="1867" dirty="0">
                <a:solidFill>
                  <a:schemeClr val="accent2">
                    <a:lumMod val="75000"/>
                  </a:schemeClr>
                </a:solidFill>
              </a:rPr>
              <a:t>Any material submitted during standards development, whether verbal, recorded, or in written form, is a Contribution and shall comply with the IEEE SA Copyright Policy; </a:t>
            </a:r>
          </a:p>
          <a:p>
            <a:pPr lvl="2">
              <a:buSzPct val="150000"/>
            </a:pPr>
            <a:r>
              <a:rPr lang="en-US" altLang="en-US" sz="1867" dirty="0">
                <a:solidFill>
                  <a:schemeClr val="accent2">
                    <a:lumMod val="75000"/>
                  </a:schemeClr>
                </a:solidFill>
              </a:rPr>
              <a:t>Instruct the Secretary to record in the minutes of the relevant meeting: </a:t>
            </a:r>
          </a:p>
          <a:p>
            <a:pPr lvl="2">
              <a:buSzPct val="150000"/>
            </a:pPr>
            <a:r>
              <a:rPr lang="en-US" altLang="en-US" sz="1867" dirty="0">
                <a:solidFill>
                  <a:schemeClr val="accent2">
                    <a:lumMod val="75000"/>
                  </a:schemeClr>
                </a:solidFill>
              </a:rPr>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7</a:t>
            </a:fld>
            <a:endParaRPr lang="en-US" altLang="en-US"/>
          </a:p>
        </p:txBody>
      </p:sp>
      <p:sp>
        <p:nvSpPr>
          <p:cNvPr id="6" name="Date Placeholder 4">
            <a:extLst>
              <a:ext uri="{FF2B5EF4-FFF2-40B4-BE49-F238E27FC236}">
                <a16:creationId xmlns:a16="http://schemas.microsoft.com/office/drawing/2014/main" id="{0229176C-4695-9F43-9EE6-5E495E911E20}"/>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5/5/2023</a:t>
            </a:fld>
            <a:endParaRPr lang="en-US" dirty="0"/>
          </a:p>
        </p:txBody>
      </p:sp>
      <p:sp>
        <p:nvSpPr>
          <p:cNvPr id="7" name="Footer Placeholder 5">
            <a:extLst>
              <a:ext uri="{FF2B5EF4-FFF2-40B4-BE49-F238E27FC236}">
                <a16:creationId xmlns:a16="http://schemas.microsoft.com/office/drawing/2014/main" id="{E825EB79-2C36-7A4A-9217-77F3041DF386}"/>
              </a:ext>
            </a:extLst>
          </p:cNvPr>
          <p:cNvSpPr txBox="1">
            <a:spLocks/>
          </p:cNvSpPr>
          <p:nvPr/>
        </p:nvSpPr>
        <p:spPr>
          <a:xfrm>
            <a:off x="3124200" y="6448425"/>
            <a:ext cx="2895600" cy="365125"/>
          </a:xfrm>
          <a:prstGeom prst="rect">
            <a:avLst/>
          </a:prstGeom>
        </p:spPr>
        <p:txBody>
          <a:bodyPr vert="horz" lIns="91440" tIns="45720" rIns="91440" bIns="45720" rtlCol="0" anchor="ctr"/>
          <a:lstStyle>
            <a:defPPr>
              <a:defRPr lang="en-US"/>
            </a:defPPr>
            <a:lvl1pPr fontAlgn="auto">
              <a:spcBef>
                <a:spcPts val="0"/>
              </a:spcBef>
              <a:spcAft>
                <a:spcPts val="0"/>
              </a:spcAft>
              <a:defRPr sz="1200">
                <a:solidFill>
                  <a:srgbClr val="000099"/>
                </a:solidFill>
                <a:latin typeface="+mn-lt"/>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r>
              <a:rPr lang="en-US" dirty="0"/>
              <a:t>Doc #:5-21-0002-01-agen</a:t>
            </a:r>
          </a:p>
        </p:txBody>
      </p:sp>
    </p:spTree>
    <p:extLst>
      <p:ext uri="{BB962C8B-B14F-4D97-AF65-F5344CB8AC3E}">
        <p14:creationId xmlns:p14="http://schemas.microsoft.com/office/powerpoint/2010/main" val="1701495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r>
              <a:rPr lang="en-US" altLang="en-US" sz="2133" dirty="0">
                <a:solidFill>
                  <a:schemeClr val="accent2">
                    <a:lumMod val="75000"/>
                  </a:schemeClr>
                </a:solidFill>
              </a:rPr>
              <a:t>By participating in this activity, you agree to comply with the IEEE Code of Ethics, all applicable laws, and all IEEE policies and procedures including, but not limited to, the IEEE SA Copyright Policy</a:t>
            </a:r>
            <a:r>
              <a:rPr lang="en-US" altLang="en-US" sz="2133" dirty="0"/>
              <a:t>.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8</a:t>
            </a:fld>
            <a:endParaRPr lang="en-US" altLang="en-US"/>
          </a:p>
        </p:txBody>
      </p:sp>
      <p:sp>
        <p:nvSpPr>
          <p:cNvPr id="5" name="Date Placeholder 4">
            <a:extLst>
              <a:ext uri="{FF2B5EF4-FFF2-40B4-BE49-F238E27FC236}">
                <a16:creationId xmlns:a16="http://schemas.microsoft.com/office/drawing/2014/main" id="{78E5F7CE-A03E-CF46-9A8D-455CD8DAED5D}"/>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5/5/2023</a:t>
            </a:fld>
            <a:endParaRPr lang="en-US" dirty="0"/>
          </a:p>
        </p:txBody>
      </p:sp>
      <p:sp>
        <p:nvSpPr>
          <p:cNvPr id="6" name="Footer Placeholder 5">
            <a:extLst>
              <a:ext uri="{FF2B5EF4-FFF2-40B4-BE49-F238E27FC236}">
                <a16:creationId xmlns:a16="http://schemas.microsoft.com/office/drawing/2014/main" id="{16106627-DDB8-3540-8268-8E196F45F3AF}"/>
              </a:ext>
            </a:extLst>
          </p:cNvPr>
          <p:cNvSpPr txBox="1">
            <a:spLocks/>
          </p:cNvSpPr>
          <p:nvPr/>
        </p:nvSpPr>
        <p:spPr>
          <a:xfrm>
            <a:off x="3124200" y="6448425"/>
            <a:ext cx="2895600" cy="365125"/>
          </a:xfrm>
          <a:prstGeom prst="rect">
            <a:avLst/>
          </a:prstGeom>
        </p:spPr>
        <p:txBody>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r>
              <a:rPr lang="en-US" sz="1200" dirty="0">
                <a:solidFill>
                  <a:srgbClr val="000099"/>
                </a:solidFill>
                <a:latin typeface="+mn-lt"/>
                <a:cs typeface="+mn-cs"/>
              </a:rPr>
              <a:t>Doc #:5-21-0002-01-agen</a:t>
            </a:r>
          </a:p>
        </p:txBody>
      </p:sp>
    </p:spTree>
    <p:extLst>
      <p:ext uri="{BB962C8B-B14F-4D97-AF65-F5344CB8AC3E}">
        <p14:creationId xmlns:p14="http://schemas.microsoft.com/office/powerpoint/2010/main" val="1911122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9</a:t>
            </a:fld>
            <a:endParaRPr lang="en-US" altLang="en-US"/>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0" y="1655763"/>
            <a:ext cx="8229600" cy="4521200"/>
          </a:xfrm>
        </p:spPr>
        <p:txBody>
          <a:bodyPr>
            <a:normAutofit fontScale="70000" lnSpcReduction="20000"/>
          </a:bodyPr>
          <a:lstStyle/>
          <a:p>
            <a:pPr lvl="2">
              <a:buSzPct val="150000"/>
            </a:pPr>
            <a:r>
              <a:rPr lang="en-US" dirty="0"/>
              <a:t>The IEEE SA Copyright Policy is described in the IEEE SA Standards Board Bylaws and IEEE SA Standards Board Operations Manual</a:t>
            </a:r>
            <a:br>
              <a:rPr lang="en-US" dirty="0"/>
            </a:br>
            <a:endParaRPr lang="en-US"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dirty="0"/>
              <a:t>IEEE SA Copyright FAQs</a:t>
            </a:r>
          </a:p>
          <a:p>
            <a:pPr lvl="3">
              <a:buSzPct val="150000"/>
            </a:pPr>
            <a:r>
              <a:rPr lang="en-US" sz="1867" dirty="0">
                <a:hlinkClick r:id="rId5"/>
              </a:rPr>
              <a:t>http://standards.ieee.org/faqs/copyrights.html/</a:t>
            </a:r>
            <a:endParaRPr lang="en-US" sz="1867" dirty="0"/>
          </a:p>
          <a:p>
            <a:pPr lvl="2">
              <a:buSzPct val="150000"/>
            </a:pPr>
            <a:r>
              <a:rPr lang="en-US" dirty="0"/>
              <a:t>IEEE SA Best Practices for IEEE Standards Development </a:t>
            </a:r>
          </a:p>
          <a:p>
            <a:pPr lvl="3">
              <a:buSzPct val="150000"/>
            </a:pPr>
            <a:r>
              <a:rPr lang="en-US" sz="1867" dirty="0">
                <a:hlinkClick r:id="rId6"/>
              </a:rPr>
              <a:t>http://site.ieee.org/sagroups-7004/files/2017/05/Best-Practices-for-IEEE-Standards-Development.pdf</a:t>
            </a:r>
            <a:endParaRPr lang="en-US" sz="1867" dirty="0"/>
          </a:p>
          <a:p>
            <a:pPr lvl="3">
              <a:buSzPct val="150000"/>
            </a:pPr>
            <a:r>
              <a:rPr lang="en-US"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5" name="Date Placeholder 4">
            <a:extLst>
              <a:ext uri="{FF2B5EF4-FFF2-40B4-BE49-F238E27FC236}">
                <a16:creationId xmlns:a16="http://schemas.microsoft.com/office/drawing/2014/main" id="{43666204-C915-A74B-AE75-D9D230D68BFC}"/>
              </a:ext>
            </a:extLst>
          </p:cNvPr>
          <p:cNvSpPr>
            <a:spLocks noGrp="1"/>
          </p:cNvSpPr>
          <p:nvPr>
            <p:ph type="dt" sz="half" idx="10"/>
          </p:nvPr>
        </p:nvSpPr>
        <p:spPr/>
        <p:txBody>
          <a:bodyPr/>
          <a:lstStyle/>
          <a:p>
            <a:pPr>
              <a:defRPr/>
            </a:pPr>
            <a:fld id="{6C34D8EC-DA06-B04F-8423-F4907FAB4AFE}" type="datetime1">
              <a:rPr lang="en-US" smtClean="0"/>
              <a:t>5/5/2023</a:t>
            </a:fld>
            <a:endParaRPr lang="en-US" dirty="0"/>
          </a:p>
        </p:txBody>
      </p:sp>
      <p:sp>
        <p:nvSpPr>
          <p:cNvPr id="6" name="Footer Placeholder 5">
            <a:extLst>
              <a:ext uri="{FF2B5EF4-FFF2-40B4-BE49-F238E27FC236}">
                <a16:creationId xmlns:a16="http://schemas.microsoft.com/office/drawing/2014/main" id="{CC0DE05E-5062-384A-99D3-0AF1009B62D3}"/>
              </a:ext>
            </a:extLst>
          </p:cNvPr>
          <p:cNvSpPr>
            <a:spLocks noGrp="1"/>
          </p:cNvSpPr>
          <p:nvPr>
            <p:ph type="ftr" sz="quarter" idx="11"/>
          </p:nvPr>
        </p:nvSpPr>
        <p:spPr/>
        <p:txBody>
          <a:bodyPr/>
          <a:lstStyle/>
          <a:p>
            <a:pPr>
              <a:defRPr/>
            </a:pPr>
            <a:r>
              <a:rPr lang="en-US" dirty="0"/>
              <a:t>Doc #:5-23-0008-01-agen</a:t>
            </a:r>
          </a:p>
        </p:txBody>
      </p:sp>
    </p:spTree>
    <p:extLst>
      <p:ext uri="{BB962C8B-B14F-4D97-AF65-F5344CB8AC3E}">
        <p14:creationId xmlns:p14="http://schemas.microsoft.com/office/powerpoint/2010/main" val="40402252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34769</TotalTime>
  <Words>3368</Words>
  <Application>Microsoft Office PowerPoint</Application>
  <PresentationFormat>On-screen Show (4:3)</PresentationFormat>
  <Paragraphs>451</Paragraphs>
  <Slides>25</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25</vt:i4>
      </vt:variant>
    </vt:vector>
  </HeadingPairs>
  <TitlesOfParts>
    <vt:vector size="32" baseType="lpstr">
      <vt:lpstr>Arial</vt:lpstr>
      <vt:lpstr>Calibri</vt:lpstr>
      <vt:lpstr>Lucida Grande</vt:lpstr>
      <vt:lpstr>Monotype Sorts</vt:lpstr>
      <vt:lpstr>Montserrat</vt:lpstr>
      <vt:lpstr>Times New Roman</vt:lpstr>
      <vt:lpstr>Office Theme</vt:lpstr>
      <vt:lpstr>PowerPoint Presentation</vt:lpstr>
      <vt:lpstr> Electronic Meeting Details </vt:lpstr>
      <vt:lpstr>Current Membership</vt:lpstr>
      <vt:lpstr>Rules</vt:lpstr>
      <vt:lpstr> Draft Agenda</vt:lpstr>
      <vt:lpstr>Approval of Agenda</vt:lpstr>
      <vt:lpstr>Instructions for Chairs of  standards development activities</vt:lpstr>
      <vt:lpstr>IEEE SA Copyright Policy</vt:lpstr>
      <vt:lpstr>IEEE SA Copyright Policy</vt:lpstr>
      <vt:lpstr>Instructions for the WG Chair</vt:lpstr>
      <vt:lpstr>Participants have a duty to inform the IEEE</vt:lpstr>
      <vt:lpstr>Ways to inform IEEE</vt:lpstr>
      <vt:lpstr>Other Guidelines for IEEE Working Group Meetings</vt:lpstr>
      <vt:lpstr>Patent-related information</vt:lpstr>
      <vt:lpstr>Minutes for approval</vt:lpstr>
      <vt:lpstr>Minutes for approval</vt:lpstr>
      <vt:lpstr>Minutes for approval</vt:lpstr>
      <vt:lpstr>Current Status for 1900.5 Revision</vt:lpstr>
      <vt:lpstr>Current Status for 1900.5.1</vt:lpstr>
      <vt:lpstr>Current Status for 1900.5.2 Revision</vt:lpstr>
      <vt:lpstr>Opensource Repository</vt:lpstr>
      <vt:lpstr>Other DySPAN-SC Activities - 1</vt:lpstr>
      <vt:lpstr>1900.5 Marketing Inputs</vt:lpstr>
      <vt:lpstr>1900.5 Meeting Planning and Review</vt:lpstr>
      <vt:lpstr>1900.5 AOB</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Dr. John A Stine</cp:lastModifiedBy>
  <cp:revision>582</cp:revision>
  <dcterms:created xsi:type="dcterms:W3CDTF">2013-08-13T02:52:21Z</dcterms:created>
  <dcterms:modified xsi:type="dcterms:W3CDTF">2023-05-05T12:47:40Z</dcterms:modified>
</cp:coreProperties>
</file>