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76" r:id="rId17"/>
    <p:sldId id="479" r:id="rId18"/>
    <p:sldId id="465" r:id="rId19"/>
    <p:sldId id="437" r:id="rId20"/>
    <p:sldId id="438" r:id="rId21"/>
    <p:sldId id="477" r:id="rId22"/>
    <p:sldId id="426"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p:scale>
          <a:sx n="70" d="100"/>
          <a:sy n="70" d="100"/>
        </p:scale>
        <p:origin x="148" y="-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5/3/2023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#:5-23-0008-00-agen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5/3/2023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#:5-23-0008-00-agen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5/3/2023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#:5-23-0008-00-agen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5/3/2023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#:5-23-0008-00-agen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5/3/2023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#:5-23-0008-00-agen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5/3/2023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#:5-23-0008-00-agen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5/3/2023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#:5-23-0008-00-agen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5/3/2023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#:5-23-0008-00-agen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5/3/2023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#:5-23-0008-00-agen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5/3/2023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#:5-23-0008-00-agen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5/3/2023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#:5-23-0008-00-agen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5/3/2023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#:5-23-0008-00-agen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5/3/2023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#:5-23-0008-00-agen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0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April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May 2023</a:t>
            </a:r>
          </a:p>
          <a:p>
            <a:pPr eaLnBrk="0" hangingPunct="0"/>
            <a:r>
              <a:rPr lang="en-US" sz="1200" b="1" dirty="0">
                <a:latin typeface="Arial" pitchFamily="34" charset="0"/>
                <a:cs typeface="Times New Roman" pitchFamily="18" charset="0"/>
              </a:rPr>
              <a:t>Document No: 5-23-0008-00-agen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4/7/23 </a:t>
            </a:r>
            <a:r>
              <a:rPr dirty="0"/>
              <a:t>WG minutes contained in </a:t>
            </a:r>
            <a:r>
              <a:rPr lang="en-US" dirty="0">
                <a:solidFill>
                  <a:schemeClr val="tx1"/>
                </a:solidFill>
              </a:rPr>
              <a:t>Doc #: 5-23-00</a:t>
            </a:r>
            <a:r>
              <a:rPr lang="en-US" dirty="0">
                <a:solidFill>
                  <a:srgbClr val="FF0000"/>
                </a:solidFill>
              </a:rPr>
              <a:t>07</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93463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3/3/23</a:t>
            </a:r>
          </a:p>
          <a:p>
            <a:pPr lvl="1"/>
            <a:r>
              <a:rPr lang="en-US" sz="1200" dirty="0"/>
              <a:t>Looked in the JSON schema in the CBRS at the GitHub website.  Want to correlate the sequence diagram with the existing XSDs.  WE are looking at the traceability.  We believe they will show the same essential data elements.</a:t>
            </a:r>
          </a:p>
          <a:p>
            <a:pPr lvl="2"/>
            <a:r>
              <a:rPr lang="en-US" sz="1400" dirty="0"/>
              <a:t>Will schedule a meeting for developing the traceability – </a:t>
            </a:r>
          </a:p>
          <a:p>
            <a:pPr lvl="2"/>
            <a:r>
              <a:rPr lang="en-US" sz="1400" dirty="0"/>
              <a:t>The output will be the original  Excel spreadsheet from WINNFORUM and a column with our rules</a:t>
            </a:r>
          </a:p>
          <a:p>
            <a:pPr lvl="2"/>
            <a:r>
              <a:rPr lang="en-US" sz="1400" dirty="0"/>
              <a:t>Will make an enumeration for traceability</a:t>
            </a:r>
          </a:p>
          <a:p>
            <a:r>
              <a:rPr lang="en-US" sz="2200" dirty="0"/>
              <a:t>4/7/23</a:t>
            </a:r>
          </a:p>
          <a:p>
            <a:pPr lvl="1"/>
            <a:r>
              <a:rPr lang="en-US" sz="1800" dirty="0"/>
              <a:t>Discussed the enumeration and traceability. </a:t>
            </a:r>
          </a:p>
          <a:p>
            <a:pPr lvl="1"/>
            <a:r>
              <a:rPr lang="en-US" sz="1800" dirty="0"/>
              <a:t>Reinhard was to give an example of the policy language</a:t>
            </a:r>
          </a:p>
          <a:p>
            <a:pPr lvl="1"/>
            <a:r>
              <a:rPr lang="en-US" sz="1800" dirty="0"/>
              <a:t>Goal is to show traceability to the CBRS worksheet of data – we should be able to show traceability or our approach is malformed at this point.  Do not need to show provability.  If we cannot show traceability to a conformant implementation then we won’t be able to make the standard operational.  Want the standard to inform acquisition of systems.</a:t>
            </a:r>
          </a:p>
          <a:p>
            <a:pPr lvl="2"/>
            <a:r>
              <a:rPr lang="en-US" sz="1400" dirty="0"/>
              <a:t>Want to see both policy and architectural elements</a:t>
            </a:r>
          </a:p>
          <a:p>
            <a:r>
              <a:rPr lang="en-US" sz="2200" dirty="0"/>
              <a:t>5/5/23</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5/3/2023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400" dirty="0"/>
          </a:p>
          <a:p>
            <a:r>
              <a:rPr lang="en-US" sz="1800" dirty="0"/>
              <a:t>3/3/23</a:t>
            </a:r>
          </a:p>
          <a:p>
            <a:pPr lvl="1"/>
            <a:r>
              <a:rPr lang="en-US" sz="1400" dirty="0"/>
              <a:t>Gave an ad hoc presentation on 14 Feb and will answer question in an ad hoc that follows this meeting</a:t>
            </a:r>
          </a:p>
          <a:p>
            <a:pPr lvl="1"/>
            <a:r>
              <a:rPr lang="en-US" sz="1400" dirty="0"/>
              <a:t>Would like to kickoff the conceptional phase of the 1900.5.1 augmented language and create a compiler and interpreter for the language.</a:t>
            </a:r>
          </a:p>
          <a:p>
            <a:pPr lvl="1"/>
            <a:r>
              <a:rPr lang="en-US" sz="1400" dirty="0"/>
              <a:t>Should we have a 1900.5.1R? Reinhard will draft a PAR to help us determine the next steps.</a:t>
            </a:r>
          </a:p>
          <a:p>
            <a:r>
              <a:rPr lang="en-US" sz="1800" dirty="0"/>
              <a:t>4/7/23</a:t>
            </a:r>
          </a:p>
          <a:p>
            <a:pPr lvl="1"/>
            <a:r>
              <a:rPr lang="en-US" sz="1400" dirty="0"/>
              <a:t>Will schedule an ad hoc to discuss traceability of policy – targeting last week of April</a:t>
            </a:r>
          </a:p>
          <a:p>
            <a:pPr lvl="1"/>
            <a:r>
              <a:rPr lang="en-US" sz="1400" dirty="0"/>
              <a:t>Sent a draft for a PAR for an augmented policy language.  - Make part of the agenda for May WG meeting.</a:t>
            </a:r>
          </a:p>
          <a:p>
            <a:pPr lvl="1"/>
            <a:r>
              <a:rPr lang="en-US" sz="1400" dirty="0"/>
              <a:t>Making progress on explaining and documenting the language, also writing a compiler and interpreter for the augmented policy language.</a:t>
            </a:r>
          </a:p>
          <a:p>
            <a:r>
              <a:rPr lang="en-US" sz="1800" dirty="0"/>
              <a:t>5/5/23</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5/3/2023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5/3/2023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2343 126 2088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3/3/23</a:t>
            </a:r>
          </a:p>
          <a:p>
            <a:pPr lvl="1"/>
            <a:r>
              <a:rPr lang="en-US" sz="1600" dirty="0"/>
              <a:t>Several iterations of rule enumeration</a:t>
            </a:r>
          </a:p>
          <a:p>
            <a:pPr lvl="1"/>
            <a:r>
              <a:rPr lang="en-US" sz="1600" dirty="0"/>
              <a:t>Some change in the document but waiting to resolve some of the major geospatial computations.</a:t>
            </a:r>
          </a:p>
          <a:p>
            <a:pPr lvl="1"/>
            <a:r>
              <a:rPr lang="en-US" sz="1600" dirty="0"/>
              <a:t>Some changes in the data structure concerning locations.</a:t>
            </a:r>
          </a:p>
          <a:p>
            <a:pPr lvl="1"/>
            <a:r>
              <a:rPr lang="en-US" sz="1600" dirty="0"/>
              <a:t>Meeting IEEE, Jennifer Santulli – 0900 8 March</a:t>
            </a:r>
          </a:p>
          <a:p>
            <a:r>
              <a:rPr lang="en-US" sz="2000" dirty="0"/>
              <a:t>4/7/23</a:t>
            </a:r>
          </a:p>
          <a:p>
            <a:pPr lvl="1"/>
            <a:r>
              <a:rPr lang="en-US" sz="1600" dirty="0"/>
              <a:t>Revisions over the past month have focused on those parts of the standard that affect the schema.  These include some additional data elements and the changing of some element and attribute names to be consistent across the standard.</a:t>
            </a:r>
          </a:p>
          <a:p>
            <a:pPr lvl="1"/>
            <a:r>
              <a:rPr lang="en-US" sz="1600" dirty="0"/>
              <a:t>Met with the IEEE Opensource</a:t>
            </a:r>
          </a:p>
          <a:p>
            <a:r>
              <a:rPr lang="en-US" sz="2000" dirty="0"/>
              <a:t>5/5/23</a:t>
            </a:r>
          </a:p>
          <a:p>
            <a:pPr lvl="1"/>
            <a:r>
              <a:rPr lang="en-US" sz="1600" dirty="0"/>
              <a:t>Revisions over the past month have focused on the description of canonical location and conversion of SCM locations into those canonical locations before compatibility assessments (Goal is to simplify and speed up compatibility determinations)</a:t>
            </a:r>
          </a:p>
          <a:p>
            <a:pPr lvl="2"/>
            <a:r>
              <a:rPr lang="en-US" sz="1200" dirty="0"/>
              <a:t>Circles and cylinders now converted to polygons and polyhedrons</a:t>
            </a:r>
          </a:p>
          <a:p>
            <a:pPr lvl="2"/>
            <a:r>
              <a:rPr lang="en-US" sz="1200" dirty="0"/>
              <a:t>Polygons are converted into triangles by standard procedure</a:t>
            </a:r>
          </a:p>
          <a:p>
            <a:pPr lvl="2"/>
            <a:r>
              <a:rPr lang="en-US" sz="1200" dirty="0"/>
              <a:t>Large locations are subdivided to ensure conformance to the Earth’s curvature</a:t>
            </a:r>
          </a:p>
          <a:p>
            <a:pPr lvl="1"/>
            <a:r>
              <a:rPr lang="en-US" sz="1600" dirty="0"/>
              <a:t>Coordination to start adding material to IEEE Opensource</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5/3/2023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p:txBody>
          <a:bodyPr/>
          <a:lstStyle/>
          <a:p>
            <a:r>
              <a:rPr lang="en-US" dirty="0"/>
              <a:t>Lead – Eric Lindahl</a:t>
            </a:r>
          </a:p>
          <a:p>
            <a:r>
              <a:rPr lang="en-US" dirty="0"/>
              <a:t>Maintainer – Carlos Caicedo, Becca Rousseau</a:t>
            </a:r>
          </a:p>
          <a:p>
            <a:r>
              <a:rPr lang="en-US" dirty="0"/>
              <a:t>Status</a:t>
            </a:r>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5/3/2023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#:5-23-0008-00-agen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lstStyle/>
          <a:p>
            <a:r>
              <a:rPr lang="en-US" sz="2000" dirty="0"/>
              <a:t>Last met on 21 Mar 23 – those notes follow</a:t>
            </a:r>
          </a:p>
          <a:p>
            <a:r>
              <a:rPr lang="en-US" sz="2000" dirty="0"/>
              <a:t>Still need to fill the treasurer’s position.  Currently, would manage a $45K account.</a:t>
            </a:r>
          </a:p>
          <a:p>
            <a:r>
              <a:rPr lang="en-US" sz="2000" dirty="0"/>
              <a:t>The Secretary’s (Alex </a:t>
            </a:r>
            <a:r>
              <a:rPr lang="en-US" sz="2000" dirty="0" err="1"/>
              <a:t>Lackpour’s</a:t>
            </a:r>
            <a:r>
              <a:rPr lang="en-US" sz="2000" dirty="0"/>
              <a:t>) role is to update our web site.  We should review our website and identify the changes we should make</a:t>
            </a:r>
          </a:p>
          <a:p>
            <a:r>
              <a:rPr lang="en-US" sz="1800" dirty="0" err="1">
                <a:effectLst/>
                <a:latin typeface="Calibri" panose="020F0502020204030204" pitchFamily="34" charset="0"/>
                <a:ea typeface="Calibri" panose="020F0502020204030204" pitchFamily="34" charset="0"/>
              </a:rPr>
              <a:t>DySPAN</a:t>
            </a:r>
            <a:r>
              <a:rPr lang="en-US" sz="18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1"/>
            <a:r>
              <a:rPr lang="en-US" sz="1600" dirty="0">
                <a:latin typeface="Calibri" panose="020F0502020204030204" pitchFamily="34" charset="0"/>
              </a:rPr>
              <a:t>Research work modified SCM to carry CIL – so a relationship with our current standards.</a:t>
            </a:r>
          </a:p>
          <a:p>
            <a:pPr lvl="1"/>
            <a:r>
              <a:rPr lang="en-US" sz="1600" dirty="0">
                <a:latin typeface="Calibri" panose="020F0502020204030204" pitchFamily="34" charset="0"/>
              </a:rPr>
              <a:t>Also considering its relation to VITA 49 standards</a:t>
            </a:r>
          </a:p>
          <a:p>
            <a:pPr lvl="1"/>
            <a:r>
              <a:rPr lang="en-US" sz="1600" dirty="0">
                <a:latin typeface="Calibri" panose="020F0502020204030204" pitchFamily="34" charset="0"/>
              </a:rPr>
              <a:t>Most likely within IEEE 1900.5 WG</a:t>
            </a:r>
          </a:p>
          <a:p>
            <a:r>
              <a:rPr lang="en-US" sz="2000" dirty="0">
                <a:latin typeface="Calibri" panose="020F0502020204030204" pitchFamily="34" charset="0"/>
              </a:rPr>
              <a:t>Discussed have face-to-face meetings again – no decisions</a:t>
            </a:r>
            <a:endParaRPr lang="en-US" sz="2000" dirty="0"/>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5/3/2023</a:t>
            </a:fld>
            <a:endParaRPr lang="en-US"/>
          </a:p>
        </p:txBody>
      </p:sp>
      <p:sp>
        <p:nvSpPr>
          <p:cNvPr id="5" name="Footer Placeholder 4"/>
          <p:cNvSpPr>
            <a:spLocks noGrp="1"/>
          </p:cNvSpPr>
          <p:nvPr>
            <p:ph type="ftr" sz="quarter" idx="11"/>
          </p:nvPr>
        </p:nvSpPr>
        <p:spPr/>
        <p:txBody>
          <a:bodyPr/>
          <a:lstStyle/>
          <a:p>
            <a:pPr>
              <a:defRPr/>
            </a:pPr>
            <a:r>
              <a:rPr lang="en-US" dirty="0"/>
              <a:t>Doc #:5-23-0008-00-agen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000" dirty="0"/>
          </a:p>
          <a:p>
            <a:r>
              <a:rPr lang="en-US" sz="1800" dirty="0"/>
              <a:t>2/3/23</a:t>
            </a:r>
          </a:p>
          <a:p>
            <a:pPr lvl="1"/>
            <a:r>
              <a:rPr lang="en-US" sz="1400" dirty="0"/>
              <a:t>MITRE has been engaging government sponsors on the merits of using SCMs in their tool sets</a:t>
            </a:r>
          </a:p>
          <a:p>
            <a:r>
              <a:rPr lang="en-US" sz="1800" dirty="0"/>
              <a:t>3/3/23</a:t>
            </a:r>
          </a:p>
          <a:p>
            <a:pPr lvl="1"/>
            <a:r>
              <a:rPr lang="en-US" sz="1400" dirty="0"/>
              <a:t>Carlos is presenting a paper at WCNC at the end of the month which involves the use of SCMs</a:t>
            </a:r>
          </a:p>
          <a:p>
            <a:pPr lvl="1"/>
            <a:r>
              <a:rPr lang="en-US" sz="1400" dirty="0"/>
              <a:t>Julia will educate her colleagues in Rampart Communications on 1900.5 WG standards</a:t>
            </a:r>
          </a:p>
          <a:p>
            <a:r>
              <a:rPr lang="en-US" sz="1800" dirty="0"/>
              <a:t>4/7/23</a:t>
            </a:r>
          </a:p>
          <a:p>
            <a:pPr lvl="1"/>
            <a:r>
              <a:rPr lang="en-US" sz="1400" dirty="0"/>
              <a:t>Carlos presented the paper  WCNC</a:t>
            </a:r>
          </a:p>
          <a:p>
            <a:pPr lvl="1"/>
            <a:r>
              <a:rPr lang="en-US" sz="1400" dirty="0"/>
              <a:t>Julia gave a tutorial on the 1900.5 WG Standards to her colleagues</a:t>
            </a:r>
          </a:p>
          <a:p>
            <a:pPr lvl="1"/>
            <a:r>
              <a:rPr lang="en-US" sz="1400" dirty="0"/>
              <a:t>Student from Rutgers and a post doc from Columbia is going to Northwestern and used SCM a lot.</a:t>
            </a:r>
          </a:p>
          <a:p>
            <a:pPr lvl="1"/>
            <a:r>
              <a:rPr lang="en-US" sz="1400" dirty="0"/>
              <a:t>Dave recommends we put greater effort to get students to use our standards.  Carlos is presenting them to a larger audience</a:t>
            </a:r>
          </a:p>
          <a:p>
            <a:pPr lvl="1"/>
            <a:r>
              <a:rPr lang="en-US" sz="1400" dirty="0"/>
              <a:t>Carlos recommends preparing a good tutorial – maybe one of the future big conferences – also a recorded tutorial on the IEEE YouTube channel</a:t>
            </a:r>
          </a:p>
          <a:p>
            <a:r>
              <a:rPr lang="en-US" sz="1800" dirty="0"/>
              <a:t>5/5/23</a:t>
            </a:r>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5/3/2023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4/14/23 1330 ET</a:t>
            </a:r>
          </a:p>
          <a:p>
            <a:r>
              <a:rPr lang="en-US" sz="1600" strike="sngStrike" dirty="0"/>
              <a:t>P1900.5.2 CRG 4/21/23 1300 ET</a:t>
            </a:r>
          </a:p>
          <a:p>
            <a:r>
              <a:rPr lang="en-US" sz="1600" strike="sngStrike" dirty="0"/>
              <a:t>P1900.5 Revision Ad-hoc 4/28/23 1300 ET</a:t>
            </a:r>
          </a:p>
          <a:p>
            <a:r>
              <a:rPr lang="en-US" sz="1600" dirty="0"/>
              <a:t>P1900.5 WG Mtg 5/5/23 0800 ET</a:t>
            </a:r>
          </a:p>
          <a:p>
            <a:r>
              <a:rPr lang="en-US" sz="1600" dirty="0"/>
              <a:t>P1900.5.2 CRG 5/5/23 1300 ET</a:t>
            </a:r>
          </a:p>
          <a:p>
            <a:r>
              <a:rPr lang="en-US" sz="1600" dirty="0"/>
              <a:t>P1900.5 Revision Ad-hoc 5/12/23 1330 ET</a:t>
            </a:r>
          </a:p>
          <a:p>
            <a:r>
              <a:rPr lang="en-US" sz="1600" dirty="0"/>
              <a:t>P1900.5.2 CRG 5/19/23 1300 ET</a:t>
            </a:r>
          </a:p>
          <a:p>
            <a:r>
              <a:rPr lang="en-US" sz="1600" dirty="0"/>
              <a:t>P1900.5 Revision Ad-hoc 4/26/23 1300 ET</a:t>
            </a:r>
          </a:p>
          <a:p>
            <a:r>
              <a:rPr lang="en-US" sz="1600" dirty="0"/>
              <a:t>P1900.5.2 CRG 6/2/23 1300 ET</a:t>
            </a:r>
          </a:p>
          <a:p>
            <a:r>
              <a:rPr lang="en-US" sz="1600" dirty="0"/>
              <a:t>P1900.5 WG Mtg 6/2/23 1400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5/3/2023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25</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5/3/2023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#:5-23-0008-00-agen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5/3/2023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11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724123210"/>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3/3/23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5/3/2023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4/7/23  14:30-16:30 all times ET</a:t>
            </a:r>
            <a:endParaRPr lang="en-US" sz="1600" dirty="0">
              <a:latin typeface="Times New Roman" pitchFamily="18" charset="0"/>
            </a:endParaRPr>
          </a:p>
          <a:p>
            <a:pPr>
              <a:buFont typeface="+mj-lt"/>
              <a:buAutoNum type="arabicPeriod"/>
            </a:pPr>
            <a:r>
              <a:rPr lang="en-US" sz="1600" dirty="0"/>
              <a:t>Secretary</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5/3/2023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5-23-0008-00-agen</a:t>
            </a:r>
          </a:p>
          <a:p>
            <a:endParaRPr dirty="0"/>
          </a:p>
          <a:p>
            <a:r>
              <a:rPr dirty="0"/>
              <a:t>Mover: </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5/3/2023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#:5-23-0008-00-agen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5/3/2023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5/3/2023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5/3/2023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#:5-23-0008-00-agen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34716</TotalTime>
  <Words>3061</Words>
  <Application>Microsoft Office PowerPoint</Application>
  <PresentationFormat>On-screen Show (4:3)</PresentationFormat>
  <Paragraphs>428</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580</cp:revision>
  <dcterms:created xsi:type="dcterms:W3CDTF">2013-08-13T02:52:21Z</dcterms:created>
  <dcterms:modified xsi:type="dcterms:W3CDTF">2023-05-03T10:29:40Z</dcterms:modified>
</cp:coreProperties>
</file>