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sldIdLst>
    <p:sldId id="417" r:id="rId2"/>
    <p:sldId id="402" r:id="rId3"/>
    <p:sldId id="413" r:id="rId4"/>
    <p:sldId id="337" r:id="rId5"/>
    <p:sldId id="473" r:id="rId6"/>
    <p:sldId id="332" r:id="rId7"/>
    <p:sldId id="414" r:id="rId8"/>
    <p:sldId id="461" r:id="rId9"/>
    <p:sldId id="462" r:id="rId10"/>
    <p:sldId id="463" r:id="rId11"/>
    <p:sldId id="368" r:id="rId12"/>
    <p:sldId id="369" r:id="rId13"/>
    <p:sldId id="370" r:id="rId14"/>
    <p:sldId id="371" r:id="rId15"/>
    <p:sldId id="372" r:id="rId16"/>
    <p:sldId id="474" r:id="rId17"/>
    <p:sldId id="475" r:id="rId18"/>
    <p:sldId id="476" r:id="rId19"/>
    <p:sldId id="465" r:id="rId20"/>
    <p:sldId id="437" r:id="rId21"/>
    <p:sldId id="438" r:id="rId22"/>
    <p:sldId id="477" r:id="rId23"/>
    <p:sldId id="478" r:id="rId24"/>
    <p:sldId id="426" r:id="rId25"/>
    <p:sldId id="440" r:id="rId26"/>
    <p:sldId id="430" r:id="rId27"/>
    <p:sldId id="454" r:id="rId28"/>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FF99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947" autoAdjust="0"/>
    <p:restoredTop sz="96333"/>
  </p:normalViewPr>
  <p:slideViewPr>
    <p:cSldViewPr>
      <p:cViewPr>
        <p:scale>
          <a:sx n="110" d="100"/>
          <a:sy n="110" d="100"/>
        </p:scale>
        <p:origin x="90"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028AE980-0AEA-4592-B83F-08A8A2DCBEA0}" type="datetimeFigureOut">
              <a:rPr lang="en-US"/>
              <a:pPr>
                <a:defRPr/>
              </a:pPr>
              <a:t>4/7/2023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D78B8EE3-C8F8-469A-B83F-7938F8D092CE}" type="slidenum">
              <a:rPr lang="en-US"/>
              <a:pPr>
                <a:defRPr/>
              </a:pPr>
              <a:t>‹#›</a:t>
            </a:fld>
            <a:endParaRPr lang="en-US"/>
          </a:p>
        </p:txBody>
      </p:sp>
    </p:spTree>
    <p:extLst>
      <p:ext uri="{BB962C8B-B14F-4D97-AF65-F5344CB8AC3E}">
        <p14:creationId xmlns:p14="http://schemas.microsoft.com/office/powerpoint/2010/main" val="325926713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0483"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7A54639A-C3A0-4649-B287-23BD82DA4B9F}" type="slidenum">
              <a:rPr lang="en-US" sz="1200">
                <a:latin typeface="Times New Roman" pitchFamily="18" charset="0"/>
              </a:rPr>
              <a:pPr algn="r"/>
              <a:t>2</a:t>
            </a:fld>
            <a:endParaRPr lang="en-US" sz="1200">
              <a:latin typeface="Times New Roman" pitchFamily="18" charset="0"/>
            </a:endParaRPr>
          </a:p>
        </p:txBody>
      </p:sp>
      <p:sp>
        <p:nvSpPr>
          <p:cNvPr id="20484"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5"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Tree>
    <p:extLst>
      <p:ext uri="{BB962C8B-B14F-4D97-AF65-F5344CB8AC3E}">
        <p14:creationId xmlns:p14="http://schemas.microsoft.com/office/powerpoint/2010/main" val="3937605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1507"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F697DFB6-44D2-4E82-8F05-D51C4D51A22C}" type="slidenum">
              <a:rPr lang="en-US" sz="1200">
                <a:latin typeface="Times New Roman" pitchFamily="18" charset="0"/>
              </a:rPr>
              <a:pPr algn="r"/>
              <a:t>6</a:t>
            </a:fld>
            <a:endParaRPr lang="en-US" sz="1200">
              <a:latin typeface="Times New Roman" pitchFamily="18" charset="0"/>
            </a:endParaRPr>
          </a:p>
        </p:txBody>
      </p:sp>
      <p:sp>
        <p:nvSpPr>
          <p:cNvPr id="2150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9"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Tree>
    <p:extLst>
      <p:ext uri="{BB962C8B-B14F-4D97-AF65-F5344CB8AC3E}">
        <p14:creationId xmlns:p14="http://schemas.microsoft.com/office/powerpoint/2010/main" val="3197812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D78B8EE3-C8F8-469A-B83F-7938F8D092CE}" type="slidenum">
              <a:rPr lang="en-US" smtClean="0"/>
              <a:pPr>
                <a:defRPr/>
              </a:pPr>
              <a:t>20</a:t>
            </a:fld>
            <a:endParaRPr lang="en-US"/>
          </a:p>
        </p:txBody>
      </p:sp>
    </p:spTree>
    <p:extLst>
      <p:ext uri="{BB962C8B-B14F-4D97-AF65-F5344CB8AC3E}">
        <p14:creationId xmlns:p14="http://schemas.microsoft.com/office/powerpoint/2010/main" val="41312320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24" name="Date Placeholder 23">
            <a:extLst>
              <a:ext uri="{FF2B5EF4-FFF2-40B4-BE49-F238E27FC236}">
                <a16:creationId xmlns:a16="http://schemas.microsoft.com/office/drawing/2014/main" id="{D3C62022-4EFA-6B44-B763-20D6C849579F}"/>
              </a:ext>
            </a:extLst>
          </p:cNvPr>
          <p:cNvSpPr>
            <a:spLocks noGrp="1"/>
          </p:cNvSpPr>
          <p:nvPr>
            <p:ph type="dt" sz="half" idx="10"/>
          </p:nvPr>
        </p:nvSpPr>
        <p:spPr/>
        <p:txBody>
          <a:bodyPr/>
          <a:lstStyle/>
          <a:p>
            <a:pPr>
              <a:defRPr/>
            </a:pPr>
            <a:fld id="{45D0093F-E890-0943-AD3F-B9A9DF4A0AF4}" type="datetime1">
              <a:rPr lang="en-US" smtClean="0"/>
              <a:t>4/7/2023</a:t>
            </a:fld>
            <a:endParaRPr lang="en-US"/>
          </a:p>
        </p:txBody>
      </p:sp>
      <p:sp>
        <p:nvSpPr>
          <p:cNvPr id="25" name="Footer Placeholder 24">
            <a:extLst>
              <a:ext uri="{FF2B5EF4-FFF2-40B4-BE49-F238E27FC236}">
                <a16:creationId xmlns:a16="http://schemas.microsoft.com/office/drawing/2014/main" id="{003895E8-47D1-3049-A869-269C39A1E1A2}"/>
              </a:ext>
            </a:extLst>
          </p:cNvPr>
          <p:cNvSpPr>
            <a:spLocks noGrp="1"/>
          </p:cNvSpPr>
          <p:nvPr>
            <p:ph type="ftr" sz="quarter" idx="11"/>
          </p:nvPr>
        </p:nvSpPr>
        <p:spPr/>
        <p:txBody>
          <a:bodyPr/>
          <a:lstStyle/>
          <a:p>
            <a:r>
              <a:rPr lang="en-US" dirty="0"/>
              <a:t>Doc #:5-23-0005-02-agen</a:t>
            </a:r>
          </a:p>
        </p:txBody>
      </p:sp>
      <p:sp>
        <p:nvSpPr>
          <p:cNvPr id="26" name="Slide Number Placeholder 25">
            <a:extLst>
              <a:ext uri="{FF2B5EF4-FFF2-40B4-BE49-F238E27FC236}">
                <a16:creationId xmlns:a16="http://schemas.microsoft.com/office/drawing/2014/main" id="{C3189C99-40CD-A443-A190-28446D7C0B0A}"/>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250606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0C8E551E-B836-AA46-BD94-C444860C32A9}" type="datetime1">
              <a:rPr lang="en-US" smtClean="0"/>
              <a:t>4/7/2023</a:t>
            </a:fld>
            <a:endParaRPr lang="en-US"/>
          </a:p>
        </p:txBody>
      </p:sp>
      <p:sp>
        <p:nvSpPr>
          <p:cNvPr id="5" name="Footer Placeholder 4"/>
          <p:cNvSpPr>
            <a:spLocks noGrp="1"/>
          </p:cNvSpPr>
          <p:nvPr>
            <p:ph type="ftr" sz="quarter" idx="11"/>
          </p:nvPr>
        </p:nvSpPr>
        <p:spPr>
          <a:xfrm>
            <a:off x="3124200" y="6448425"/>
            <a:ext cx="2895600" cy="365125"/>
          </a:xfrm>
          <a:prstGeom prst="rect">
            <a:avLst/>
          </a:prstGeom>
        </p:spPr>
        <p:txBody>
          <a:bodyPr/>
          <a:lstStyle>
            <a:lvl1pPr>
              <a:defRPr/>
            </a:lvl1pPr>
          </a:lstStyle>
          <a:p>
            <a:pPr>
              <a:defRPr/>
            </a:pPr>
            <a:r>
              <a:rPr lang="en-US" dirty="0"/>
              <a:t>Doc #:5-23-0005-02-agen</a:t>
            </a:r>
          </a:p>
        </p:txBody>
      </p:sp>
      <p:sp>
        <p:nvSpPr>
          <p:cNvPr id="6" name="Slide Number Placeholder 5"/>
          <p:cNvSpPr>
            <a:spLocks noGrp="1"/>
          </p:cNvSpPr>
          <p:nvPr>
            <p:ph type="sldNum" sz="quarter" idx="12"/>
          </p:nvPr>
        </p:nvSpPr>
        <p:spPr/>
        <p:txBody>
          <a:bodyPr/>
          <a:lstStyle>
            <a:lvl1pPr>
              <a:defRPr/>
            </a:lvl1pPr>
          </a:lstStyle>
          <a:p>
            <a:pPr>
              <a:defRPr/>
            </a:pPr>
            <a:fld id="{258D2A58-DC43-4464-8966-CD21900EF851}" type="slidenum">
              <a:rPr lang="en-US"/>
              <a:pPr>
                <a:defRPr/>
              </a:pPr>
              <a:t>‹#›</a:t>
            </a:fld>
            <a:endParaRPr lang="en-US"/>
          </a:p>
        </p:txBody>
      </p:sp>
    </p:spTree>
    <p:extLst>
      <p:ext uri="{BB962C8B-B14F-4D97-AF65-F5344CB8AC3E}">
        <p14:creationId xmlns:p14="http://schemas.microsoft.com/office/powerpoint/2010/main" val="36364927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4E9E9306-3688-0442-8B56-73AA6F8D45DA}" type="datetime1">
              <a:rPr lang="en-US" smtClean="0"/>
              <a:t>4/7/2023</a:t>
            </a:fld>
            <a:endParaRPr lang="en-US"/>
          </a:p>
        </p:txBody>
      </p:sp>
      <p:sp>
        <p:nvSpPr>
          <p:cNvPr id="5" name="Footer Placeholder 4"/>
          <p:cNvSpPr>
            <a:spLocks noGrp="1"/>
          </p:cNvSpPr>
          <p:nvPr>
            <p:ph type="ftr" sz="quarter" idx="11"/>
          </p:nvPr>
        </p:nvSpPr>
        <p:spPr>
          <a:xfrm>
            <a:off x="3124200" y="6448425"/>
            <a:ext cx="2895600" cy="365125"/>
          </a:xfrm>
          <a:prstGeom prst="rect">
            <a:avLst/>
          </a:prstGeom>
        </p:spPr>
        <p:txBody>
          <a:bodyPr/>
          <a:lstStyle>
            <a:lvl1pPr>
              <a:defRPr/>
            </a:lvl1pPr>
          </a:lstStyle>
          <a:p>
            <a:pPr>
              <a:defRPr/>
            </a:pPr>
            <a:r>
              <a:rPr lang="en-US" dirty="0"/>
              <a:t>Doc #:5-23-0005-02-agen</a:t>
            </a:r>
          </a:p>
        </p:txBody>
      </p:sp>
      <p:sp>
        <p:nvSpPr>
          <p:cNvPr id="6" name="Slide Number Placeholder 5"/>
          <p:cNvSpPr>
            <a:spLocks noGrp="1"/>
          </p:cNvSpPr>
          <p:nvPr>
            <p:ph type="sldNum" sz="quarter" idx="12"/>
          </p:nvPr>
        </p:nvSpPr>
        <p:spPr/>
        <p:txBody>
          <a:bodyPr/>
          <a:lstStyle>
            <a:lvl1pPr>
              <a:defRPr/>
            </a:lvl1pPr>
          </a:lstStyle>
          <a:p>
            <a:pPr>
              <a:defRPr/>
            </a:pPr>
            <a:fld id="{81167EFB-64EC-4BC4-AA8A-B8CD6344AF37}" type="slidenum">
              <a:rPr lang="en-US"/>
              <a:pPr>
                <a:defRPr/>
              </a:pPr>
              <a:t>‹#›</a:t>
            </a:fld>
            <a:endParaRPr lang="en-US"/>
          </a:p>
        </p:txBody>
      </p:sp>
    </p:spTree>
    <p:extLst>
      <p:ext uri="{BB962C8B-B14F-4D97-AF65-F5344CB8AC3E}">
        <p14:creationId xmlns:p14="http://schemas.microsoft.com/office/powerpoint/2010/main" val="188049722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a:extLst>
              <a:ext uri="{FF2B5EF4-FFF2-40B4-BE49-F238E27FC236}">
                <a16:creationId xmlns:a16="http://schemas.microsoft.com/office/drawing/2014/main" id="{7F077763-78F2-4310-9E3D-B9E137BE33BC}"/>
              </a:ext>
            </a:extLst>
          </p:cNvPr>
          <p:cNvSpPr>
            <a:spLocks noGrp="1"/>
          </p:cNvSpPr>
          <p:nvPr>
            <p:ph type="sldNum" sz="quarter" idx="10"/>
          </p:nvPr>
        </p:nvSpPr>
        <p:spPr/>
        <p:txBody>
          <a:bodyPr/>
          <a:lstStyle/>
          <a:p>
            <a:fld id="{A3979A82-1A5E-4C7B-AFC0-111CA6C3130A}" type="slidenum">
              <a:rPr lang="en-US" altLang="en-US" smtClean="0"/>
              <a:pPr/>
              <a:t>‹#›</a:t>
            </a:fld>
            <a:endParaRPr lang="en-US" altLang="en-US"/>
          </a:p>
        </p:txBody>
      </p:sp>
    </p:spTree>
    <p:extLst>
      <p:ext uri="{BB962C8B-B14F-4D97-AF65-F5344CB8AC3E}">
        <p14:creationId xmlns:p14="http://schemas.microsoft.com/office/powerpoint/2010/main" val="14087539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Date Placeholder 9">
            <a:extLst>
              <a:ext uri="{FF2B5EF4-FFF2-40B4-BE49-F238E27FC236}">
                <a16:creationId xmlns:a16="http://schemas.microsoft.com/office/drawing/2014/main" id="{5E0534BA-38EE-C441-AD12-B2BAF2FAA53C}"/>
              </a:ext>
            </a:extLst>
          </p:cNvPr>
          <p:cNvSpPr>
            <a:spLocks noGrp="1"/>
          </p:cNvSpPr>
          <p:nvPr>
            <p:ph type="dt" sz="half" idx="10"/>
          </p:nvPr>
        </p:nvSpPr>
        <p:spPr/>
        <p:txBody>
          <a:bodyPr/>
          <a:lstStyle/>
          <a:p>
            <a:pPr>
              <a:defRPr/>
            </a:pPr>
            <a:fld id="{16B57355-4AF4-A441-8AA9-B06FF469BB9E}" type="datetime1">
              <a:rPr lang="en-US" smtClean="0"/>
              <a:t>4/7/2023</a:t>
            </a:fld>
            <a:endParaRPr lang="en-US"/>
          </a:p>
        </p:txBody>
      </p:sp>
      <p:sp>
        <p:nvSpPr>
          <p:cNvPr id="11" name="Footer Placeholder 10">
            <a:extLst>
              <a:ext uri="{FF2B5EF4-FFF2-40B4-BE49-F238E27FC236}">
                <a16:creationId xmlns:a16="http://schemas.microsoft.com/office/drawing/2014/main" id="{64D3C53B-5302-3E46-BC31-4DD8851F3278}"/>
              </a:ext>
            </a:extLst>
          </p:cNvPr>
          <p:cNvSpPr>
            <a:spLocks noGrp="1"/>
          </p:cNvSpPr>
          <p:nvPr>
            <p:ph type="ftr" sz="quarter" idx="11"/>
          </p:nvPr>
        </p:nvSpPr>
        <p:spPr>
          <a:xfrm>
            <a:off x="3028950" y="6430963"/>
            <a:ext cx="3086100" cy="290512"/>
          </a:xfrm>
          <a:prstGeom prst="rect">
            <a:avLst/>
          </a:prstGeom>
        </p:spPr>
        <p:txBody>
          <a:bodyPr/>
          <a:lstStyle/>
          <a:p>
            <a:r>
              <a:rPr lang="en-US" dirty="0"/>
              <a:t>Doc #:5-23-0005-02-agen</a:t>
            </a:r>
          </a:p>
        </p:txBody>
      </p:sp>
      <p:sp>
        <p:nvSpPr>
          <p:cNvPr id="12" name="Slide Number Placeholder 11">
            <a:extLst>
              <a:ext uri="{FF2B5EF4-FFF2-40B4-BE49-F238E27FC236}">
                <a16:creationId xmlns:a16="http://schemas.microsoft.com/office/drawing/2014/main" id="{94D807E5-C824-D249-B6C6-C8B17D9B5228}"/>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1154086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6">
            <a:extLst>
              <a:ext uri="{FF2B5EF4-FFF2-40B4-BE49-F238E27FC236}">
                <a16:creationId xmlns:a16="http://schemas.microsoft.com/office/drawing/2014/main" id="{1314B77C-3601-C34E-86C7-28DD5C72584A}"/>
              </a:ext>
            </a:extLst>
          </p:cNvPr>
          <p:cNvSpPr>
            <a:spLocks noGrp="1"/>
          </p:cNvSpPr>
          <p:nvPr>
            <p:ph type="dt" sz="half" idx="10"/>
          </p:nvPr>
        </p:nvSpPr>
        <p:spPr/>
        <p:txBody>
          <a:bodyPr/>
          <a:lstStyle/>
          <a:p>
            <a:pPr>
              <a:defRPr/>
            </a:pPr>
            <a:fld id="{F58DFF79-B962-6343-97FA-C94E253BB4DF}" type="datetime1">
              <a:rPr lang="en-US" smtClean="0"/>
              <a:t>4/7/2023</a:t>
            </a:fld>
            <a:endParaRPr lang="en-US"/>
          </a:p>
        </p:txBody>
      </p:sp>
      <p:sp>
        <p:nvSpPr>
          <p:cNvPr id="8" name="Footer Placeholder 7">
            <a:extLst>
              <a:ext uri="{FF2B5EF4-FFF2-40B4-BE49-F238E27FC236}">
                <a16:creationId xmlns:a16="http://schemas.microsoft.com/office/drawing/2014/main" id="{2D3CA2A1-DFF7-B44D-960E-1F9F170FDD26}"/>
              </a:ext>
            </a:extLst>
          </p:cNvPr>
          <p:cNvSpPr>
            <a:spLocks noGrp="1"/>
          </p:cNvSpPr>
          <p:nvPr>
            <p:ph type="ftr" sz="quarter" idx="11"/>
          </p:nvPr>
        </p:nvSpPr>
        <p:spPr>
          <a:xfrm>
            <a:off x="3124200" y="6448425"/>
            <a:ext cx="2895600" cy="365125"/>
          </a:xfrm>
          <a:prstGeom prst="rect">
            <a:avLst/>
          </a:prstGeom>
        </p:spPr>
        <p:txBody>
          <a:bodyPr/>
          <a:lstStyle/>
          <a:p>
            <a:pPr>
              <a:defRPr/>
            </a:pPr>
            <a:r>
              <a:rPr lang="en-US" dirty="0"/>
              <a:t>Doc #:5-23-0005-02-agen</a:t>
            </a:r>
          </a:p>
        </p:txBody>
      </p:sp>
      <p:sp>
        <p:nvSpPr>
          <p:cNvPr id="9" name="Slide Number Placeholder 8">
            <a:extLst>
              <a:ext uri="{FF2B5EF4-FFF2-40B4-BE49-F238E27FC236}">
                <a16:creationId xmlns:a16="http://schemas.microsoft.com/office/drawing/2014/main" id="{6AB90A06-5359-5944-8ADA-15B40D330A75}"/>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38928774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7">
            <a:extLst>
              <a:ext uri="{FF2B5EF4-FFF2-40B4-BE49-F238E27FC236}">
                <a16:creationId xmlns:a16="http://schemas.microsoft.com/office/drawing/2014/main" id="{7945F612-75DE-794A-B72C-FA37D66817AE}"/>
              </a:ext>
            </a:extLst>
          </p:cNvPr>
          <p:cNvSpPr>
            <a:spLocks noGrp="1"/>
          </p:cNvSpPr>
          <p:nvPr>
            <p:ph type="dt" sz="half" idx="10"/>
          </p:nvPr>
        </p:nvSpPr>
        <p:spPr/>
        <p:txBody>
          <a:bodyPr/>
          <a:lstStyle/>
          <a:p>
            <a:pPr>
              <a:defRPr/>
            </a:pPr>
            <a:fld id="{D19A1EE0-C281-D743-948D-FD8D72B73AE4}" type="datetime1">
              <a:rPr lang="en-US" smtClean="0"/>
              <a:t>4/7/2023</a:t>
            </a:fld>
            <a:endParaRPr lang="en-US"/>
          </a:p>
        </p:txBody>
      </p:sp>
      <p:sp>
        <p:nvSpPr>
          <p:cNvPr id="9" name="Footer Placeholder 8">
            <a:extLst>
              <a:ext uri="{FF2B5EF4-FFF2-40B4-BE49-F238E27FC236}">
                <a16:creationId xmlns:a16="http://schemas.microsoft.com/office/drawing/2014/main" id="{E2C3C321-5E66-584A-AFFB-336998248102}"/>
              </a:ext>
            </a:extLst>
          </p:cNvPr>
          <p:cNvSpPr>
            <a:spLocks noGrp="1"/>
          </p:cNvSpPr>
          <p:nvPr>
            <p:ph type="ftr" sz="quarter" idx="11"/>
          </p:nvPr>
        </p:nvSpPr>
        <p:spPr>
          <a:xfrm>
            <a:off x="3028950" y="6430963"/>
            <a:ext cx="3086100" cy="290512"/>
          </a:xfrm>
          <a:prstGeom prst="rect">
            <a:avLst/>
          </a:prstGeom>
        </p:spPr>
        <p:txBody>
          <a:bodyPr/>
          <a:lstStyle/>
          <a:p>
            <a:r>
              <a:rPr lang="en-US" dirty="0"/>
              <a:t>Doc #:5-23-0005-02-agen</a:t>
            </a:r>
          </a:p>
        </p:txBody>
      </p:sp>
      <p:sp>
        <p:nvSpPr>
          <p:cNvPr id="10" name="Slide Number Placeholder 9">
            <a:extLst>
              <a:ext uri="{FF2B5EF4-FFF2-40B4-BE49-F238E27FC236}">
                <a16:creationId xmlns:a16="http://schemas.microsoft.com/office/drawing/2014/main" id="{CF422AD3-31C6-6943-8B49-8A39F95329A2}"/>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8699011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Date Placeholder 9">
            <a:extLst>
              <a:ext uri="{FF2B5EF4-FFF2-40B4-BE49-F238E27FC236}">
                <a16:creationId xmlns:a16="http://schemas.microsoft.com/office/drawing/2014/main" id="{197CF149-4039-434C-9692-8BA0407302FC}"/>
              </a:ext>
            </a:extLst>
          </p:cNvPr>
          <p:cNvSpPr>
            <a:spLocks noGrp="1"/>
          </p:cNvSpPr>
          <p:nvPr>
            <p:ph type="dt" sz="half" idx="10"/>
          </p:nvPr>
        </p:nvSpPr>
        <p:spPr/>
        <p:txBody>
          <a:bodyPr/>
          <a:lstStyle/>
          <a:p>
            <a:pPr>
              <a:defRPr/>
            </a:pPr>
            <a:fld id="{1F73B83E-2183-E549-A177-1526F4DB003B}" type="datetime1">
              <a:rPr lang="en-US" smtClean="0"/>
              <a:t>4/7/2023</a:t>
            </a:fld>
            <a:endParaRPr lang="en-US"/>
          </a:p>
        </p:txBody>
      </p:sp>
      <p:sp>
        <p:nvSpPr>
          <p:cNvPr id="11" name="Footer Placeholder 10">
            <a:extLst>
              <a:ext uri="{FF2B5EF4-FFF2-40B4-BE49-F238E27FC236}">
                <a16:creationId xmlns:a16="http://schemas.microsoft.com/office/drawing/2014/main" id="{14F57D93-239F-5F4E-9759-72EF1A72D217}"/>
              </a:ext>
            </a:extLst>
          </p:cNvPr>
          <p:cNvSpPr>
            <a:spLocks noGrp="1"/>
          </p:cNvSpPr>
          <p:nvPr>
            <p:ph type="ftr" sz="quarter" idx="11"/>
          </p:nvPr>
        </p:nvSpPr>
        <p:spPr>
          <a:xfrm>
            <a:off x="3028950" y="6430963"/>
            <a:ext cx="3086100" cy="290512"/>
          </a:xfrm>
          <a:prstGeom prst="rect">
            <a:avLst/>
          </a:prstGeom>
        </p:spPr>
        <p:txBody>
          <a:bodyPr/>
          <a:lstStyle/>
          <a:p>
            <a:r>
              <a:rPr lang="en-US" dirty="0"/>
              <a:t>Doc #:5-23-0005-02-agen</a:t>
            </a:r>
          </a:p>
        </p:txBody>
      </p:sp>
      <p:sp>
        <p:nvSpPr>
          <p:cNvPr id="12" name="Slide Number Placeholder 11">
            <a:extLst>
              <a:ext uri="{FF2B5EF4-FFF2-40B4-BE49-F238E27FC236}">
                <a16:creationId xmlns:a16="http://schemas.microsoft.com/office/drawing/2014/main" id="{803A304B-5D5B-E142-B567-E3D9AC50B424}"/>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8682552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6" name="Date Placeholder 5">
            <a:extLst>
              <a:ext uri="{FF2B5EF4-FFF2-40B4-BE49-F238E27FC236}">
                <a16:creationId xmlns:a16="http://schemas.microsoft.com/office/drawing/2014/main" id="{AB348410-5BFF-1C40-9FEB-2E5C4D99F2F9}"/>
              </a:ext>
            </a:extLst>
          </p:cNvPr>
          <p:cNvSpPr>
            <a:spLocks noGrp="1"/>
          </p:cNvSpPr>
          <p:nvPr>
            <p:ph type="dt" sz="half" idx="10"/>
          </p:nvPr>
        </p:nvSpPr>
        <p:spPr/>
        <p:txBody>
          <a:bodyPr/>
          <a:lstStyle/>
          <a:p>
            <a:pPr>
              <a:defRPr/>
            </a:pPr>
            <a:fld id="{B85C61DD-8074-0A41-9C23-52D4ED9269A6}" type="datetime1">
              <a:rPr lang="en-US" smtClean="0"/>
              <a:t>4/7/2023</a:t>
            </a:fld>
            <a:endParaRPr lang="en-US"/>
          </a:p>
        </p:txBody>
      </p:sp>
      <p:sp>
        <p:nvSpPr>
          <p:cNvPr id="7" name="Footer Placeholder 6">
            <a:extLst>
              <a:ext uri="{FF2B5EF4-FFF2-40B4-BE49-F238E27FC236}">
                <a16:creationId xmlns:a16="http://schemas.microsoft.com/office/drawing/2014/main" id="{4D7647D5-35CD-8449-B90A-6D4E3BD83D01}"/>
              </a:ext>
            </a:extLst>
          </p:cNvPr>
          <p:cNvSpPr>
            <a:spLocks noGrp="1"/>
          </p:cNvSpPr>
          <p:nvPr>
            <p:ph type="ftr" sz="quarter" idx="11"/>
          </p:nvPr>
        </p:nvSpPr>
        <p:spPr>
          <a:xfrm>
            <a:off x="3124200" y="6448425"/>
            <a:ext cx="2895600" cy="365125"/>
          </a:xfrm>
          <a:prstGeom prst="rect">
            <a:avLst/>
          </a:prstGeom>
        </p:spPr>
        <p:txBody>
          <a:bodyPr/>
          <a:lstStyle/>
          <a:p>
            <a:pPr>
              <a:defRPr/>
            </a:pPr>
            <a:r>
              <a:rPr lang="en-US" dirty="0"/>
              <a:t>Doc #:5-23-0005-02-agen</a:t>
            </a:r>
          </a:p>
        </p:txBody>
      </p:sp>
      <p:sp>
        <p:nvSpPr>
          <p:cNvPr id="8" name="Slide Number Placeholder 7">
            <a:extLst>
              <a:ext uri="{FF2B5EF4-FFF2-40B4-BE49-F238E27FC236}">
                <a16:creationId xmlns:a16="http://schemas.microsoft.com/office/drawing/2014/main" id="{EE48611F-4A48-F546-B2D9-8F96BEFB773E}"/>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3004996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13" name="Date Placeholder 12">
            <a:extLst>
              <a:ext uri="{FF2B5EF4-FFF2-40B4-BE49-F238E27FC236}">
                <a16:creationId xmlns:a16="http://schemas.microsoft.com/office/drawing/2014/main" id="{247B1C10-0B5B-4345-AE99-A03C2350FDCA}"/>
              </a:ext>
            </a:extLst>
          </p:cNvPr>
          <p:cNvSpPr>
            <a:spLocks noGrp="1"/>
          </p:cNvSpPr>
          <p:nvPr>
            <p:ph type="dt" sz="half" idx="10"/>
          </p:nvPr>
        </p:nvSpPr>
        <p:spPr/>
        <p:txBody>
          <a:bodyPr/>
          <a:lstStyle/>
          <a:p>
            <a:pPr>
              <a:defRPr/>
            </a:pPr>
            <a:fld id="{5E66545D-41DF-C74D-82CB-1DF8D975D992}" type="datetime1">
              <a:rPr lang="en-US" smtClean="0"/>
              <a:t>4/7/2023</a:t>
            </a:fld>
            <a:endParaRPr lang="en-US"/>
          </a:p>
        </p:txBody>
      </p:sp>
      <p:sp>
        <p:nvSpPr>
          <p:cNvPr id="14" name="Footer Placeholder 13">
            <a:extLst>
              <a:ext uri="{FF2B5EF4-FFF2-40B4-BE49-F238E27FC236}">
                <a16:creationId xmlns:a16="http://schemas.microsoft.com/office/drawing/2014/main" id="{25A46CBA-4395-9F42-A16A-F2FE765881FC}"/>
              </a:ext>
            </a:extLst>
          </p:cNvPr>
          <p:cNvSpPr>
            <a:spLocks noGrp="1"/>
          </p:cNvSpPr>
          <p:nvPr>
            <p:ph type="ftr" sz="quarter" idx="11"/>
          </p:nvPr>
        </p:nvSpPr>
        <p:spPr/>
        <p:txBody>
          <a:bodyPr/>
          <a:lstStyle/>
          <a:p>
            <a:r>
              <a:rPr lang="en-US" dirty="0"/>
              <a:t>Doc #:5-23-0005-02-agen</a:t>
            </a:r>
          </a:p>
        </p:txBody>
      </p:sp>
      <p:sp>
        <p:nvSpPr>
          <p:cNvPr id="15" name="Slide Number Placeholder 14">
            <a:extLst>
              <a:ext uri="{FF2B5EF4-FFF2-40B4-BE49-F238E27FC236}">
                <a16:creationId xmlns:a16="http://schemas.microsoft.com/office/drawing/2014/main" id="{A8C04CCA-2DCE-864D-8084-DD984E23087C}"/>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42825026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a:extLst>
              <a:ext uri="{FF2B5EF4-FFF2-40B4-BE49-F238E27FC236}">
                <a16:creationId xmlns:a16="http://schemas.microsoft.com/office/drawing/2014/main" id="{910E2A26-90D1-B846-A6E9-3811DFA87A33}"/>
              </a:ext>
            </a:extLst>
          </p:cNvPr>
          <p:cNvSpPr>
            <a:spLocks noGrp="1"/>
          </p:cNvSpPr>
          <p:nvPr>
            <p:ph type="dt" sz="half" idx="10"/>
          </p:nvPr>
        </p:nvSpPr>
        <p:spPr/>
        <p:txBody>
          <a:bodyPr/>
          <a:lstStyle/>
          <a:p>
            <a:pPr>
              <a:defRPr/>
            </a:pPr>
            <a:fld id="{AF8F7AC2-1C76-CA44-8BF3-2053B995B960}" type="datetime1">
              <a:rPr lang="en-US" smtClean="0"/>
              <a:t>4/7/2023</a:t>
            </a:fld>
            <a:endParaRPr lang="en-US"/>
          </a:p>
        </p:txBody>
      </p:sp>
      <p:sp>
        <p:nvSpPr>
          <p:cNvPr id="9" name="Footer Placeholder 8">
            <a:extLst>
              <a:ext uri="{FF2B5EF4-FFF2-40B4-BE49-F238E27FC236}">
                <a16:creationId xmlns:a16="http://schemas.microsoft.com/office/drawing/2014/main" id="{5B4457FA-4BC6-6D40-95B4-ACE52A20450B}"/>
              </a:ext>
            </a:extLst>
          </p:cNvPr>
          <p:cNvSpPr>
            <a:spLocks noGrp="1"/>
          </p:cNvSpPr>
          <p:nvPr>
            <p:ph type="ftr" sz="quarter" idx="11"/>
          </p:nvPr>
        </p:nvSpPr>
        <p:spPr>
          <a:xfrm>
            <a:off x="3028950" y="6430963"/>
            <a:ext cx="3086100" cy="290512"/>
          </a:xfrm>
          <a:prstGeom prst="rect">
            <a:avLst/>
          </a:prstGeom>
        </p:spPr>
        <p:txBody>
          <a:bodyPr/>
          <a:lstStyle/>
          <a:p>
            <a:r>
              <a:rPr lang="en-US" dirty="0"/>
              <a:t>Doc #:5-23-0005-02-agen</a:t>
            </a:r>
          </a:p>
        </p:txBody>
      </p:sp>
      <p:sp>
        <p:nvSpPr>
          <p:cNvPr id="10" name="Slide Number Placeholder 9">
            <a:extLst>
              <a:ext uri="{FF2B5EF4-FFF2-40B4-BE49-F238E27FC236}">
                <a16:creationId xmlns:a16="http://schemas.microsoft.com/office/drawing/2014/main" id="{F207CF00-35CF-024D-A613-FE77956DAB49}"/>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23104017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27BCC884-CF38-4442-A8E3-08CD70980B24}" type="datetime1">
              <a:rPr lang="en-US" smtClean="0"/>
              <a:t>4/7/2023</a:t>
            </a:fld>
            <a:endParaRPr lang="en-US"/>
          </a:p>
        </p:txBody>
      </p:sp>
      <p:sp>
        <p:nvSpPr>
          <p:cNvPr id="6" name="Footer Placeholder 4"/>
          <p:cNvSpPr>
            <a:spLocks noGrp="1"/>
          </p:cNvSpPr>
          <p:nvPr>
            <p:ph type="ftr" sz="quarter" idx="11"/>
          </p:nvPr>
        </p:nvSpPr>
        <p:spPr>
          <a:xfrm>
            <a:off x="3124200" y="6448425"/>
            <a:ext cx="2895600" cy="365125"/>
          </a:xfrm>
          <a:prstGeom prst="rect">
            <a:avLst/>
          </a:prstGeom>
        </p:spPr>
        <p:txBody>
          <a:bodyPr/>
          <a:lstStyle>
            <a:lvl1pPr>
              <a:defRPr/>
            </a:lvl1pPr>
          </a:lstStyle>
          <a:p>
            <a:pPr>
              <a:defRPr/>
            </a:pPr>
            <a:r>
              <a:rPr lang="en-US" dirty="0"/>
              <a:t>Doc #:5-23-0005-02-agen</a:t>
            </a:r>
          </a:p>
        </p:txBody>
      </p:sp>
      <p:sp>
        <p:nvSpPr>
          <p:cNvPr id="7" name="Slide Number Placeholder 5"/>
          <p:cNvSpPr>
            <a:spLocks noGrp="1"/>
          </p:cNvSpPr>
          <p:nvPr>
            <p:ph type="sldNum" sz="quarter" idx="12"/>
          </p:nvPr>
        </p:nvSpPr>
        <p:spPr/>
        <p:txBody>
          <a:bodyPr/>
          <a:lstStyle>
            <a:lvl1pPr>
              <a:defRPr/>
            </a:lvl1pPr>
          </a:lstStyle>
          <a:p>
            <a:pPr>
              <a:defRPr/>
            </a:pPr>
            <a:fld id="{F53BE6D3-2445-4B78-ACD3-9A89CE454323}" type="slidenum">
              <a:rPr lang="en-US"/>
              <a:pPr>
                <a:defRPr/>
              </a:pPr>
              <a:t>‹#›</a:t>
            </a:fld>
            <a:endParaRPr lang="en-US"/>
          </a:p>
        </p:txBody>
      </p:sp>
    </p:spTree>
    <p:extLst>
      <p:ext uri="{BB962C8B-B14F-4D97-AF65-F5344CB8AC3E}">
        <p14:creationId xmlns:p14="http://schemas.microsoft.com/office/powerpoint/2010/main" val="31259724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448425"/>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rgbClr val="000099"/>
                </a:solidFill>
                <a:latin typeface="+mn-lt"/>
                <a:cs typeface="+mn-cs"/>
              </a:defRPr>
            </a:lvl1pPr>
          </a:lstStyle>
          <a:p>
            <a:pPr>
              <a:defRPr/>
            </a:pPr>
            <a:fld id="{D02CCFEB-2DCB-2347-8989-600FDC21AAE2}" type="datetime1">
              <a:rPr lang="en-US" smtClean="0"/>
              <a:t>4/7/2023</a:t>
            </a:fld>
            <a:endParaRPr lang="en-US" dirty="0"/>
          </a:p>
        </p:txBody>
      </p:sp>
      <p:sp>
        <p:nvSpPr>
          <p:cNvPr id="6" name="Slide Number Placeholder 5"/>
          <p:cNvSpPr>
            <a:spLocks noGrp="1"/>
          </p:cNvSpPr>
          <p:nvPr>
            <p:ph type="sldNum" sz="quarter" idx="4"/>
          </p:nvPr>
        </p:nvSpPr>
        <p:spPr>
          <a:xfrm>
            <a:off x="6553200" y="6448425"/>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rgbClr val="000099"/>
                </a:solidFill>
                <a:latin typeface="+mn-lt"/>
                <a:cs typeface="+mn-cs"/>
              </a:defRPr>
            </a:lvl1pPr>
          </a:lstStyle>
          <a:p>
            <a:pPr>
              <a:defRPr/>
            </a:pPr>
            <a:fld id="{E6A9CA49-25C3-408A-A7C2-6BBA5AFB62A7}" type="slidenum">
              <a:rPr lang="en-US"/>
              <a:pPr>
                <a:defRPr/>
              </a:pPr>
              <a:t>‹#›</a:t>
            </a:fld>
            <a:endParaRPr lang="en-US"/>
          </a:p>
        </p:txBody>
      </p:sp>
      <p:sp>
        <p:nvSpPr>
          <p:cNvPr id="1031" name="Line 8"/>
          <p:cNvSpPr>
            <a:spLocks noChangeShapeType="1"/>
          </p:cNvSpPr>
          <p:nvPr userDrawn="1"/>
        </p:nvSpPr>
        <p:spPr bwMode="auto">
          <a:xfrm flipV="1">
            <a:off x="533400" y="6430963"/>
            <a:ext cx="6746875" cy="6350"/>
          </a:xfrm>
          <a:prstGeom prst="line">
            <a:avLst/>
          </a:prstGeom>
          <a:noFill/>
          <a:ln w="50800">
            <a:solidFill>
              <a:srgbClr val="2944B7"/>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pic>
        <p:nvPicPr>
          <p:cNvPr id="1032" name="Picture 12" descr="ieeeblu"/>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7504113" y="6167438"/>
            <a:ext cx="1066800" cy="325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Placeholder 1">
            <a:extLst>
              <a:ext uri="{FF2B5EF4-FFF2-40B4-BE49-F238E27FC236}">
                <a16:creationId xmlns:a16="http://schemas.microsoft.com/office/drawing/2014/main" id="{818C92C4-E450-A340-AC7A-773F75385F7F}"/>
              </a:ext>
            </a:extLst>
          </p:cNvPr>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9" name="Footer Placeholder 8">
            <a:extLst>
              <a:ext uri="{FF2B5EF4-FFF2-40B4-BE49-F238E27FC236}">
                <a16:creationId xmlns:a16="http://schemas.microsoft.com/office/drawing/2014/main" id="{4926A52C-E26E-024E-93E9-47A619AB965B}"/>
              </a:ext>
            </a:extLst>
          </p:cNvPr>
          <p:cNvSpPr>
            <a:spLocks noGrp="1"/>
          </p:cNvSpPr>
          <p:nvPr>
            <p:ph type="ftr" sz="quarter" idx="3"/>
          </p:nvPr>
        </p:nvSpPr>
        <p:spPr>
          <a:xfrm>
            <a:off x="2991644" y="6449159"/>
            <a:ext cx="3086100" cy="365125"/>
          </a:xfrm>
          <a:prstGeom prst="rect">
            <a:avLst/>
          </a:prstGeom>
        </p:spPr>
        <p:txBody>
          <a:bodyPr vert="horz" lIns="91440" tIns="45720" rIns="91440" bIns="45720" rtlCol="0" anchor="ctr"/>
          <a:lstStyle>
            <a:lvl1pPr algn="ctr">
              <a:defRPr lang="en-US" sz="1200" kern="1200" dirty="0" smtClean="0">
                <a:solidFill>
                  <a:srgbClr val="000099"/>
                </a:solidFill>
                <a:latin typeface="+mn-lt"/>
                <a:ea typeface="+mn-ea"/>
                <a:cs typeface="+mn-cs"/>
              </a:defRPr>
            </a:lvl1pPr>
          </a:lstStyle>
          <a:p>
            <a:r>
              <a:rPr lang="en-US" dirty="0"/>
              <a:t>Doc #:5-23-0005-02-agen</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lang="en-US" sz="3600" b="1" kern="1200">
          <a:solidFill>
            <a:srgbClr val="000099"/>
          </a:solidFill>
          <a:latin typeface="+mj-lt"/>
          <a:ea typeface="+mj-ea"/>
          <a:cs typeface="+mj-cs"/>
        </a:defRPr>
      </a:lvl1pPr>
      <a:lvl2pPr algn="ctr" rtl="0" eaLnBrk="0" fontAlgn="base" hangingPunct="0">
        <a:spcBef>
          <a:spcPct val="0"/>
        </a:spcBef>
        <a:spcAft>
          <a:spcPct val="0"/>
        </a:spcAft>
        <a:defRPr sz="3600" b="1">
          <a:solidFill>
            <a:srgbClr val="000099"/>
          </a:solidFill>
          <a:latin typeface="Calibri" pitchFamily="34" charset="0"/>
        </a:defRPr>
      </a:lvl2pPr>
      <a:lvl3pPr algn="ctr" rtl="0" eaLnBrk="0" fontAlgn="base" hangingPunct="0">
        <a:spcBef>
          <a:spcPct val="0"/>
        </a:spcBef>
        <a:spcAft>
          <a:spcPct val="0"/>
        </a:spcAft>
        <a:defRPr sz="3600" b="1">
          <a:solidFill>
            <a:srgbClr val="000099"/>
          </a:solidFill>
          <a:latin typeface="Calibri" pitchFamily="34" charset="0"/>
        </a:defRPr>
      </a:lvl3pPr>
      <a:lvl4pPr algn="ctr" rtl="0" eaLnBrk="0" fontAlgn="base" hangingPunct="0">
        <a:spcBef>
          <a:spcPct val="0"/>
        </a:spcBef>
        <a:spcAft>
          <a:spcPct val="0"/>
        </a:spcAft>
        <a:defRPr sz="3600" b="1">
          <a:solidFill>
            <a:srgbClr val="000099"/>
          </a:solidFill>
          <a:latin typeface="Calibri" pitchFamily="34" charset="0"/>
        </a:defRPr>
      </a:lvl4pPr>
      <a:lvl5pPr algn="ctr" rtl="0" eaLnBrk="0" fontAlgn="base" hangingPunct="0">
        <a:spcBef>
          <a:spcPct val="0"/>
        </a:spcBef>
        <a:spcAft>
          <a:spcPct val="0"/>
        </a:spcAft>
        <a:defRPr sz="3600" b="1">
          <a:solidFill>
            <a:srgbClr val="000099"/>
          </a:solidFill>
          <a:latin typeface="Calibri" pitchFamily="34" charset="0"/>
        </a:defRPr>
      </a:lvl5pPr>
      <a:lvl6pPr marL="457200" algn="ctr" rtl="0" fontAlgn="base">
        <a:spcBef>
          <a:spcPct val="0"/>
        </a:spcBef>
        <a:spcAft>
          <a:spcPct val="0"/>
        </a:spcAft>
        <a:defRPr sz="3600" b="1">
          <a:solidFill>
            <a:srgbClr val="000099"/>
          </a:solidFill>
          <a:latin typeface="Calibri" pitchFamily="34" charset="0"/>
        </a:defRPr>
      </a:lvl6pPr>
      <a:lvl7pPr marL="914400" algn="ctr" rtl="0" fontAlgn="base">
        <a:spcBef>
          <a:spcPct val="0"/>
        </a:spcBef>
        <a:spcAft>
          <a:spcPct val="0"/>
        </a:spcAft>
        <a:defRPr sz="3600" b="1">
          <a:solidFill>
            <a:srgbClr val="000099"/>
          </a:solidFill>
          <a:latin typeface="Calibri" pitchFamily="34" charset="0"/>
        </a:defRPr>
      </a:lvl7pPr>
      <a:lvl8pPr marL="1371600" algn="ctr" rtl="0" fontAlgn="base">
        <a:spcBef>
          <a:spcPct val="0"/>
        </a:spcBef>
        <a:spcAft>
          <a:spcPct val="0"/>
        </a:spcAft>
        <a:defRPr sz="3600" b="1">
          <a:solidFill>
            <a:srgbClr val="000099"/>
          </a:solidFill>
          <a:latin typeface="Calibri" pitchFamily="34" charset="0"/>
        </a:defRPr>
      </a:lvl8pPr>
      <a:lvl9pPr marL="1828800" algn="ctr" rtl="0" fontAlgn="base">
        <a:spcBef>
          <a:spcPct val="0"/>
        </a:spcBef>
        <a:spcAft>
          <a:spcPct val="0"/>
        </a:spcAft>
        <a:defRPr sz="3600" b="1">
          <a:solidFill>
            <a:srgbClr val="000099"/>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lang="en-US" sz="3200" kern="1200">
          <a:solidFill>
            <a:srgbClr val="000099"/>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lang="en-US" sz="2800" kern="1200">
          <a:solidFill>
            <a:srgbClr val="000099"/>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lang="en-US" sz="2400" kern="1200">
          <a:solidFill>
            <a:srgbClr val="000099"/>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hyperlink" Target="mailto:jstine@mitre.org" TargetMode="Externa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6.xml"/><Relationship Id="rId6" Type="http://schemas.openxmlformats.org/officeDocument/2006/relationships/hyperlink" Target="http://site.ieee.org/sagroups-7004/files/2017/05/Best-Practices-for-IEEE-Standards-Development.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hyperlink" Target="https://ieee-sa.imeetcentral.com/p/eAAAAAAAR5QwAAAAACXzaF0" TargetMode="External"/><Relationship Id="rId2" Type="http://schemas.openxmlformats.org/officeDocument/2006/relationships/hyperlink" Target="https://ieee.app.box.com/v/PandP-DySPAN-SC"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6AC6EEB-314B-584C-95EF-15674DD01717}"/>
              </a:ext>
            </a:extLst>
          </p:cNvPr>
          <p:cNvSpPr>
            <a:spLocks noGrp="1"/>
          </p:cNvSpPr>
          <p:nvPr>
            <p:ph type="dt" sz="half" idx="10"/>
          </p:nvPr>
        </p:nvSpPr>
        <p:spPr/>
        <p:txBody>
          <a:bodyPr/>
          <a:lstStyle/>
          <a:p>
            <a:fld id="{E68A9F0F-567A-1143-A748-8C9123F1CDEA}" type="datetime1">
              <a:rPr lang="en-US" smtClean="0"/>
              <a:t>4/7/2023</a:t>
            </a:fld>
            <a:endParaRPr lang="en-US"/>
          </a:p>
        </p:txBody>
      </p:sp>
      <p:sp>
        <p:nvSpPr>
          <p:cNvPr id="3" name="Footer Placeholder 2">
            <a:extLst>
              <a:ext uri="{FF2B5EF4-FFF2-40B4-BE49-F238E27FC236}">
                <a16:creationId xmlns:a16="http://schemas.microsoft.com/office/drawing/2014/main" id="{B0DF4C98-78BB-9445-98AC-6FFD8EE98F5D}"/>
              </a:ext>
            </a:extLst>
          </p:cNvPr>
          <p:cNvSpPr>
            <a:spLocks noGrp="1"/>
          </p:cNvSpPr>
          <p:nvPr>
            <p:ph type="ftr" sz="quarter" idx="11"/>
          </p:nvPr>
        </p:nvSpPr>
        <p:spPr/>
        <p:txBody>
          <a:bodyPr/>
          <a:lstStyle/>
          <a:p>
            <a:r>
              <a:rPr lang="en-US" dirty="0"/>
              <a:t>Doc #:5-23-0005-02-agen</a:t>
            </a:r>
          </a:p>
        </p:txBody>
      </p:sp>
      <p:sp>
        <p:nvSpPr>
          <p:cNvPr id="4" name="Slide Number Placeholder 3">
            <a:extLst>
              <a:ext uri="{FF2B5EF4-FFF2-40B4-BE49-F238E27FC236}">
                <a16:creationId xmlns:a16="http://schemas.microsoft.com/office/drawing/2014/main" id="{76786E06-72AC-6846-8915-933892103356}"/>
              </a:ext>
            </a:extLst>
          </p:cNvPr>
          <p:cNvSpPr>
            <a:spLocks noGrp="1"/>
          </p:cNvSpPr>
          <p:nvPr>
            <p:ph type="sldNum" sz="quarter" idx="12"/>
          </p:nvPr>
        </p:nvSpPr>
        <p:spPr/>
        <p:txBody>
          <a:bodyPr/>
          <a:lstStyle/>
          <a:p>
            <a:fld id="{E6A9CA49-25C3-408A-A7C2-6BBA5AFB62A7}" type="slidenum">
              <a:rPr lang="en-US" smtClean="0"/>
              <a:pPr/>
              <a:t>1</a:t>
            </a:fld>
            <a:endParaRPr lang="en-US"/>
          </a:p>
        </p:txBody>
      </p:sp>
      <p:sp>
        <p:nvSpPr>
          <p:cNvPr id="5" name="Rectangle 2">
            <a:extLst>
              <a:ext uri="{FF2B5EF4-FFF2-40B4-BE49-F238E27FC236}">
                <a16:creationId xmlns:a16="http://schemas.microsoft.com/office/drawing/2014/main" id="{61FBFA34-AD31-C64C-9C03-9FE4B70D0283}"/>
              </a:ext>
            </a:extLst>
          </p:cNvPr>
          <p:cNvSpPr>
            <a:spLocks noChangeArrowheads="1"/>
          </p:cNvSpPr>
          <p:nvPr/>
        </p:nvSpPr>
        <p:spPr bwMode="auto">
          <a:xfrm>
            <a:off x="685800" y="1785034"/>
            <a:ext cx="7080143"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r>
              <a:rPr lang="en-US" sz="1200" b="1" dirty="0">
                <a:latin typeface="Arial" pitchFamily="34" charset="0"/>
                <a:cs typeface="Times New Roman" pitchFamily="18" charset="0"/>
              </a:rPr>
              <a:t>Document Title: Agenda, Admin and Chair’s Notes for IEEE 1900.5 WG Meeting on 7 April 2023</a:t>
            </a:r>
            <a:endParaRPr lang="en-US" sz="900" i="1" dirty="0">
              <a:latin typeface="Arial" pitchFamily="34" charset="0"/>
            </a:endParaRPr>
          </a:p>
          <a:p>
            <a:pPr eaLnBrk="0" hangingPunct="0"/>
            <a:r>
              <a:rPr lang="en-US" sz="1200" b="1" dirty="0">
                <a:latin typeface="Arial" pitchFamily="34" charset="0"/>
                <a:cs typeface="Times New Roman" pitchFamily="18" charset="0"/>
              </a:rPr>
              <a:t>Document Date: 5 April 2023</a:t>
            </a:r>
          </a:p>
          <a:p>
            <a:pPr eaLnBrk="0" hangingPunct="0"/>
            <a:r>
              <a:rPr lang="en-US" sz="1200" b="1" dirty="0">
                <a:latin typeface="Arial" pitchFamily="34" charset="0"/>
                <a:cs typeface="Times New Roman" pitchFamily="18" charset="0"/>
              </a:rPr>
              <a:t>Document No: 5-23-0005-02-agen</a:t>
            </a:r>
            <a:endParaRPr lang="en-US" dirty="0">
              <a:latin typeface="Arial" pitchFamily="34" charset="0"/>
            </a:endParaRPr>
          </a:p>
        </p:txBody>
      </p:sp>
      <p:graphicFrame>
        <p:nvGraphicFramePr>
          <p:cNvPr id="6" name="Group 40">
            <a:extLst>
              <a:ext uri="{FF2B5EF4-FFF2-40B4-BE49-F238E27FC236}">
                <a16:creationId xmlns:a16="http://schemas.microsoft.com/office/drawing/2014/main" id="{61EB1BE5-43AE-A145-ABE6-42170DE879A1}"/>
              </a:ext>
            </a:extLst>
          </p:cNvPr>
          <p:cNvGraphicFramePr>
            <a:graphicFrameLocks noGrp="1"/>
          </p:cNvGraphicFramePr>
          <p:nvPr>
            <p:extLst>
              <p:ext uri="{D42A27DB-BD31-4B8C-83A1-F6EECF244321}">
                <p14:modId xmlns:p14="http://schemas.microsoft.com/office/powerpoint/2010/main" val="1677081649"/>
              </p:ext>
            </p:extLst>
          </p:nvPr>
        </p:nvGraphicFramePr>
        <p:xfrm>
          <a:off x="685800" y="827088"/>
          <a:ext cx="7696199" cy="849312"/>
        </p:xfrm>
        <a:graphic>
          <a:graphicData uri="http://schemas.openxmlformats.org/drawingml/2006/table">
            <a:tbl>
              <a:tblPr/>
              <a:tblGrid>
                <a:gridCol w="1377027">
                  <a:extLst>
                    <a:ext uri="{9D8B030D-6E8A-4147-A177-3AD203B41FA5}">
                      <a16:colId xmlns:a16="http://schemas.microsoft.com/office/drawing/2014/main" val="20000"/>
                    </a:ext>
                  </a:extLst>
                </a:gridCol>
                <a:gridCol w="1289973">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143000">
                  <a:extLst>
                    <a:ext uri="{9D8B030D-6E8A-4147-A177-3AD203B41FA5}">
                      <a16:colId xmlns:a16="http://schemas.microsoft.com/office/drawing/2014/main" val="20003"/>
                    </a:ext>
                  </a:extLst>
                </a:gridCol>
                <a:gridCol w="2666999">
                  <a:extLst>
                    <a:ext uri="{9D8B030D-6E8A-4147-A177-3AD203B41FA5}">
                      <a16:colId xmlns:a16="http://schemas.microsoft.com/office/drawing/2014/main" val="20004"/>
                    </a:ext>
                  </a:extLst>
                </a:gridCol>
              </a:tblGrid>
              <a:tr h="300262">
                <a:tc>
                  <a:txBody>
                    <a:bodyPr/>
                    <a:lstStyle/>
                    <a:p>
                      <a:pPr marL="0" marR="0" lvl="0" indent="0" algn="l"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Author’s Name</a:t>
                      </a:r>
                      <a:endParaRPr kumimoji="0" lang="en-US" sz="1600" b="1" i="0" u="none" strike="noStrike" cap="none" normalizeH="0" baseline="0" dirty="0">
                        <a:ln>
                          <a:noFill/>
                        </a:ln>
                        <a:solidFill>
                          <a:srgbClr val="000099"/>
                        </a:solidFill>
                        <a:effectLst/>
                        <a:latin typeface="Arial" charset="0"/>
                        <a:cs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Affiliation</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Address</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Phone</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email</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49050">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John A Stine</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MITRE Corp.</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McLean, VA</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703-983-6281</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hlinkClick r:id="rId2"/>
                        </a:rPr>
                        <a:t>jstine@mitre.org</a:t>
                      </a:r>
                      <a:endParaRPr kumimoji="0" lang="en-US" sz="10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
        <p:nvSpPr>
          <p:cNvPr id="7" name="TextBox 1">
            <a:extLst>
              <a:ext uri="{FF2B5EF4-FFF2-40B4-BE49-F238E27FC236}">
                <a16:creationId xmlns:a16="http://schemas.microsoft.com/office/drawing/2014/main" id="{4D78DC25-C740-384D-8938-4AB3B5D758AE}"/>
              </a:ext>
            </a:extLst>
          </p:cNvPr>
          <p:cNvSpPr txBox="1">
            <a:spLocks noChangeArrowheads="1"/>
          </p:cNvSpPr>
          <p:nvPr/>
        </p:nvSpPr>
        <p:spPr bwMode="auto">
          <a:xfrm>
            <a:off x="2867025" y="166688"/>
            <a:ext cx="340995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a:solidFill>
                  <a:srgbClr val="000099"/>
                </a:solidFill>
              </a:rPr>
              <a:t>IEEE 1900.5 Contribution </a:t>
            </a:r>
          </a:p>
        </p:txBody>
      </p:sp>
      <p:sp>
        <p:nvSpPr>
          <p:cNvPr id="8" name="Rectangle 23">
            <a:extLst>
              <a:ext uri="{FF2B5EF4-FFF2-40B4-BE49-F238E27FC236}">
                <a16:creationId xmlns:a16="http://schemas.microsoft.com/office/drawing/2014/main" id="{CE2CF95B-7224-B742-B0A5-D3703FB72C7A}"/>
              </a:ext>
            </a:extLst>
          </p:cNvPr>
          <p:cNvSpPr>
            <a:spLocks noChangeArrowheads="1"/>
          </p:cNvSpPr>
          <p:nvPr/>
        </p:nvSpPr>
        <p:spPr bwMode="auto">
          <a:xfrm>
            <a:off x="695372" y="2396478"/>
            <a:ext cx="7772400" cy="4154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r>
              <a:rPr lang="en-US" sz="1200" b="1" dirty="0">
                <a:latin typeface="Arial" pitchFamily="34" charset="0"/>
                <a:cs typeface="Times New Roman" pitchFamily="18" charset="0"/>
              </a:rPr>
              <a:t>Notice:</a:t>
            </a:r>
            <a:r>
              <a:rPr lang="en-US" sz="1200" dirty="0">
                <a:latin typeface="Arial" pitchFamily="34" charset="0"/>
                <a:cs typeface="Times New Roman" pitchFamily="18" charset="0"/>
              </a:rPr>
              <a:t> This document has been prepared to assist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200" dirty="0">
                <a:latin typeface="Arial" pitchFamily="34" charset="0"/>
                <a:cs typeface="Times New Roman" pitchFamily="18" charset="0"/>
              </a:rPr>
              <a:t> </a:t>
            </a:r>
            <a:endParaRPr lang="en-US" sz="1200" dirty="0">
              <a:latin typeface="Arial" pitchFamily="34" charset="0"/>
            </a:endParaRPr>
          </a:p>
          <a:p>
            <a:pPr eaLnBrk="0" hangingPunct="0"/>
            <a:r>
              <a:rPr lang="en-US" sz="1200" b="1" dirty="0">
                <a:latin typeface="Arial" pitchFamily="34" charset="0"/>
                <a:cs typeface="Times New Roman" pitchFamily="18" charset="0"/>
              </a:rPr>
              <a:t>Release:</a:t>
            </a:r>
            <a:r>
              <a:rPr lang="en-US" sz="1200" dirty="0">
                <a:latin typeface="Arial" pitchFamily="34" charset="0"/>
                <a:cs typeface="Times New Roman" pitchFamily="18" charset="0"/>
              </a:rPr>
              <a:t> 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t>
            </a:r>
          </a:p>
          <a:p>
            <a:pPr eaLnBrk="0" hangingPunct="0"/>
            <a:endParaRPr lang="en-US" sz="1200" dirty="0">
              <a:latin typeface="Arial" pitchFamily="34" charset="0"/>
            </a:endParaRPr>
          </a:p>
          <a:p>
            <a:pPr eaLnBrk="0" hangingPunct="0"/>
            <a:r>
              <a:rPr lang="en-US" sz="1200" b="1" dirty="0">
                <a:latin typeface="Arial" pitchFamily="34" charset="0"/>
                <a:cs typeface="Times New Roman" pitchFamily="18" charset="0"/>
              </a:rPr>
              <a:t>Patent Policy and Procedures:</a:t>
            </a:r>
            <a:r>
              <a:rPr lang="en-US" sz="1200" dirty="0">
                <a:latin typeface="Arial" pitchFamily="34" charset="0"/>
                <a:cs typeface="Times New Roman" pitchFamily="18" charset="0"/>
              </a:rPr>
              <a:t> The contributor is familiar with the IEEE Patent Policy and Procedures including the statement "IEEE standards may include the known use of patent(s), including patent applications, provided the IEEE receives assurance from the patent holder or applicant with respect to patents essential for compliance with both mandatory and optional portions of the standard." Early disclosure to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of patent information that might be relevant to the standard is essential to reduce the possibility for delays in the development process and increase the likelihood that the draft publication will be approved for publication. Please notify the Chair &lt;</a:t>
            </a:r>
            <a:r>
              <a:rPr lang="en-US" sz="1200" dirty="0">
                <a:solidFill>
                  <a:srgbClr val="000099"/>
                </a:solidFill>
                <a:latin typeface="Arial" charset="0"/>
              </a:rPr>
              <a:t>jstine@mitre.org</a:t>
            </a:r>
            <a:r>
              <a:rPr lang="en-US" sz="1200" dirty="0">
                <a:latin typeface="Arial" pitchFamily="34" charset="0"/>
                <a:cs typeface="Times New Roman" pitchFamily="18" charset="0"/>
              </a:rPr>
              <a:t>&gt; as early as possible, in written or electronic form, if patented technology (or technology under patent application) might be incorporated into a draft standard being developed within the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Committee. </a:t>
            </a:r>
            <a:r>
              <a:rPr lang="en-US" sz="1200" b="1" dirty="0">
                <a:latin typeface="Arial" pitchFamily="34" charset="0"/>
                <a:cs typeface="Times New Roman" pitchFamily="18" charset="0"/>
              </a:rPr>
              <a:t>If you have questions, contact the IEEE Patent Committee Administrator at </a:t>
            </a:r>
            <a:r>
              <a:rPr lang="en-US" sz="1200" dirty="0">
                <a:latin typeface="Arial" pitchFamily="34" charset="0"/>
                <a:cs typeface="Times New Roman" pitchFamily="18" charset="0"/>
              </a:rPr>
              <a:t>&lt; </a:t>
            </a:r>
            <a:r>
              <a:rPr lang="en-US" sz="1200" dirty="0">
                <a:latin typeface="Arial" pitchFamily="34" charset="0"/>
                <a:cs typeface="Times New Roman" pitchFamily="18" charset="0"/>
                <a:hlinkClick r:id="rId3"/>
              </a:rPr>
              <a:t>patcom@ieee.org</a:t>
            </a:r>
            <a:r>
              <a:rPr lang="en-US" sz="1200" dirty="0">
                <a:latin typeface="Arial" pitchFamily="34" charset="0"/>
                <a:cs typeface="Times New Roman" pitchFamily="18" charset="0"/>
              </a:rPr>
              <a:t> </a:t>
            </a:r>
            <a:r>
              <a:rPr lang="en-US" sz="1200" b="1" dirty="0">
                <a:latin typeface="Arial" pitchFamily="34" charset="0"/>
                <a:cs typeface="Times New Roman" pitchFamily="18" charset="0"/>
              </a:rPr>
              <a:t>&gt;.</a:t>
            </a:r>
            <a:r>
              <a:rPr lang="en-US" sz="1200" dirty="0">
                <a:latin typeface="Arial" pitchFamily="34" charset="0"/>
                <a:cs typeface="Times New Roman" pitchFamily="18" charset="0"/>
              </a:rPr>
              <a:t> </a:t>
            </a:r>
            <a:endParaRPr lang="en-US" sz="1200" dirty="0">
              <a:latin typeface="Arial" pitchFamily="34" charset="0"/>
            </a:endParaRPr>
          </a:p>
          <a:p>
            <a:pPr eaLnBrk="0" hangingPunct="0"/>
            <a:endParaRPr lang="en-US" sz="1200" dirty="0">
              <a:latin typeface="Arial" pitchFamily="34" charset="0"/>
            </a:endParaRPr>
          </a:p>
        </p:txBody>
      </p:sp>
    </p:spTree>
    <p:extLst>
      <p:ext uri="{BB962C8B-B14F-4D97-AF65-F5344CB8AC3E}">
        <p14:creationId xmlns:p14="http://schemas.microsoft.com/office/powerpoint/2010/main" val="5174131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2"/>
          </p:nvPr>
        </p:nvSpPr>
        <p:spPr/>
        <p:txBody>
          <a:bodyPr/>
          <a:lstStyle/>
          <a:p>
            <a:fld id="{A3979A82-1A5E-4C7B-AFC0-111CA6C3130A}" type="slidenum">
              <a:rPr lang="en-US" altLang="en-US" smtClean="0"/>
              <a:pPr/>
              <a:t>10</a:t>
            </a:fld>
            <a:endParaRPr lang="en-US" altLang="en-US"/>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4294967295"/>
          </p:nvPr>
        </p:nvSpPr>
        <p:spPr>
          <a:xfrm>
            <a:off x="0" y="1655763"/>
            <a:ext cx="8229600" cy="4521200"/>
          </a:xfrm>
        </p:spPr>
        <p:txBody>
          <a:bodyPr>
            <a:normAutofit fontScale="70000" lnSpcReduction="20000"/>
          </a:bodyPr>
          <a:lstStyle/>
          <a:p>
            <a:pPr lvl="2">
              <a:buSzPct val="150000"/>
            </a:pPr>
            <a:r>
              <a:rPr lang="en-US" dirty="0"/>
              <a:t>The IEEE SA Copyright Policy is described in the IEEE SA Standards Board Bylaws and IEEE SA Standards Board Operations Manual</a:t>
            </a:r>
            <a:br>
              <a:rPr lang="en-US" dirty="0"/>
            </a:br>
            <a:endParaRPr lang="en-US" dirty="0"/>
          </a:p>
          <a:p>
            <a:pPr lvl="3">
              <a:buSzPct val="150000"/>
            </a:pPr>
            <a:r>
              <a:rPr lang="en-US" sz="2267" dirty="0"/>
              <a:t>IEEE SA Copyright Policy, see </a:t>
            </a:r>
            <a:br>
              <a:rPr lang="en-US" sz="2267" dirty="0"/>
            </a:br>
            <a:r>
              <a:rPr lang="en-US" sz="2267" dirty="0"/>
              <a:t>	Clause 7 of the IEEE SA Standards Board Bylaws</a:t>
            </a:r>
            <a:br>
              <a:rPr lang="en-US" sz="2267" dirty="0"/>
            </a:br>
            <a:r>
              <a:rPr lang="en-US" sz="2267" dirty="0"/>
              <a:t> 	</a:t>
            </a:r>
            <a:r>
              <a:rPr lang="en-US" sz="1867" dirty="0">
                <a:hlinkClick r:id="rId2"/>
              </a:rPr>
              <a:t>https://standards.ieee.org/about/policies/bylaws/sect6-7.html#7</a:t>
            </a:r>
            <a:br>
              <a:rPr lang="en-US" sz="1867" dirty="0"/>
            </a:br>
            <a:r>
              <a:rPr lang="en-US" sz="2267" dirty="0"/>
              <a:t>	Clause 6.1 of the IEEE SA Standards Board Operations Manual</a:t>
            </a:r>
            <a:br>
              <a:rPr lang="en-US" sz="2267" dirty="0"/>
            </a:br>
            <a:r>
              <a:rPr lang="en-US" sz="2267" dirty="0"/>
              <a:t>	</a:t>
            </a:r>
            <a:r>
              <a:rPr lang="en-US" sz="1867" dirty="0">
                <a:hlinkClick r:id="rId3"/>
              </a:rPr>
              <a:t>https://standards.ieee.org/about/policies/opman/sect6.html</a:t>
            </a:r>
            <a:br>
              <a:rPr lang="en-US" sz="1867" dirty="0"/>
            </a:br>
            <a:endParaRPr lang="en-US" sz="1867" dirty="0"/>
          </a:p>
          <a:p>
            <a:pPr lvl="2">
              <a:buSzPct val="150000"/>
            </a:pPr>
            <a:r>
              <a:rPr lang="en-US" dirty="0"/>
              <a:t>IEEE SA Copyright Permission</a:t>
            </a:r>
          </a:p>
          <a:p>
            <a:pPr lvl="3">
              <a:buSzPct val="150000"/>
            </a:pPr>
            <a:r>
              <a:rPr lang="en-US" sz="1867" dirty="0">
                <a:hlinkClick r:id="rId4"/>
              </a:rPr>
              <a:t>https://standards.ieee.org/content/dam/ieee-standards/standards/web/documents/other/permissionltrs.zip</a:t>
            </a:r>
            <a:br>
              <a:rPr lang="en-US" sz="1867" dirty="0"/>
            </a:br>
            <a:endParaRPr lang="en-US" sz="1867" dirty="0"/>
          </a:p>
          <a:p>
            <a:pPr lvl="2">
              <a:buSzPct val="150000"/>
            </a:pPr>
            <a:r>
              <a:rPr lang="en-US" dirty="0"/>
              <a:t>IEEE SA Copyright FAQs</a:t>
            </a:r>
          </a:p>
          <a:p>
            <a:pPr lvl="3">
              <a:buSzPct val="150000"/>
            </a:pPr>
            <a:r>
              <a:rPr lang="en-US" sz="1867" dirty="0">
                <a:hlinkClick r:id="rId5"/>
              </a:rPr>
              <a:t>http://standards.ieee.org/faqs/copyrights.html/</a:t>
            </a:r>
            <a:endParaRPr lang="en-US" sz="1867" dirty="0"/>
          </a:p>
          <a:p>
            <a:pPr lvl="2">
              <a:buSzPct val="150000"/>
            </a:pPr>
            <a:r>
              <a:rPr lang="en-US" dirty="0"/>
              <a:t>IEEE SA Best Practices for IEEE Standards Development </a:t>
            </a:r>
          </a:p>
          <a:p>
            <a:pPr lvl="3">
              <a:buSzPct val="150000"/>
            </a:pPr>
            <a:r>
              <a:rPr lang="en-US" sz="1867" dirty="0">
                <a:hlinkClick r:id="rId6"/>
              </a:rPr>
              <a:t>http://site.ieee.org/sagroups-7004/files/2017/05/Best-Practices-for-IEEE-Standards-Development.pdf</a:t>
            </a:r>
            <a:endParaRPr lang="en-US" sz="1867" dirty="0"/>
          </a:p>
          <a:p>
            <a:pPr lvl="3">
              <a:buSzPct val="150000"/>
            </a:pPr>
            <a:r>
              <a:rPr lang="en-US" dirty="0"/>
              <a:t>Distribution of Draft Standards (see 6.1.3 of the SASB Operations Manual)</a:t>
            </a:r>
          </a:p>
          <a:p>
            <a:pPr lvl="3">
              <a:buSzPct val="150000"/>
            </a:pPr>
            <a:r>
              <a:rPr lang="en-US" sz="1867" dirty="0">
                <a:hlinkClick r:id="rId3"/>
              </a:rPr>
              <a:t>https://standards.ieee.org/about/policies/opman/sect6.html</a:t>
            </a:r>
            <a:endParaRPr lang="en-US" sz="1867" dirty="0"/>
          </a:p>
          <a:p>
            <a:pPr lvl="2">
              <a:buSzPct val="150000"/>
            </a:pPr>
            <a:endParaRPr lang="en-US" altLang="en-US" sz="1867" dirty="0"/>
          </a:p>
        </p:txBody>
      </p:sp>
      <p:sp>
        <p:nvSpPr>
          <p:cNvPr id="5" name="Date Placeholder 4">
            <a:extLst>
              <a:ext uri="{FF2B5EF4-FFF2-40B4-BE49-F238E27FC236}">
                <a16:creationId xmlns:a16="http://schemas.microsoft.com/office/drawing/2014/main" id="{43666204-C915-A74B-AE75-D9D230D68BFC}"/>
              </a:ext>
            </a:extLst>
          </p:cNvPr>
          <p:cNvSpPr>
            <a:spLocks noGrp="1"/>
          </p:cNvSpPr>
          <p:nvPr>
            <p:ph type="dt" sz="half" idx="10"/>
          </p:nvPr>
        </p:nvSpPr>
        <p:spPr/>
        <p:txBody>
          <a:bodyPr/>
          <a:lstStyle/>
          <a:p>
            <a:pPr>
              <a:defRPr/>
            </a:pPr>
            <a:fld id="{6C34D8EC-DA06-B04F-8423-F4907FAB4AFE}" type="datetime1">
              <a:rPr lang="en-US" smtClean="0"/>
              <a:t>4/7/2023</a:t>
            </a:fld>
            <a:endParaRPr lang="en-US" dirty="0"/>
          </a:p>
        </p:txBody>
      </p:sp>
      <p:sp>
        <p:nvSpPr>
          <p:cNvPr id="6" name="Footer Placeholder 5">
            <a:extLst>
              <a:ext uri="{FF2B5EF4-FFF2-40B4-BE49-F238E27FC236}">
                <a16:creationId xmlns:a16="http://schemas.microsoft.com/office/drawing/2014/main" id="{CC0DE05E-5062-384A-99D3-0AF1009B62D3}"/>
              </a:ext>
            </a:extLst>
          </p:cNvPr>
          <p:cNvSpPr>
            <a:spLocks noGrp="1"/>
          </p:cNvSpPr>
          <p:nvPr>
            <p:ph type="ftr" sz="quarter" idx="11"/>
          </p:nvPr>
        </p:nvSpPr>
        <p:spPr/>
        <p:txBody>
          <a:bodyPr/>
          <a:lstStyle/>
          <a:p>
            <a:pPr>
              <a:defRPr/>
            </a:pPr>
            <a:r>
              <a:rPr lang="en-US" dirty="0"/>
              <a:t>Doc #:5-23-0005-02-agen</a:t>
            </a:r>
          </a:p>
        </p:txBody>
      </p:sp>
    </p:spTree>
    <p:extLst>
      <p:ext uri="{BB962C8B-B14F-4D97-AF65-F5344CB8AC3E}">
        <p14:creationId xmlns:p14="http://schemas.microsoft.com/office/powerpoint/2010/main" val="40402252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93BA1E-940F-6240-BD3D-5E7D6D1D4EA1}"/>
              </a:ext>
            </a:extLst>
          </p:cNvPr>
          <p:cNvSpPr>
            <a:spLocks noGrp="1"/>
          </p:cNvSpPr>
          <p:nvPr>
            <p:ph type="title"/>
          </p:nvPr>
        </p:nvSpPr>
        <p:spPr>
          <a:xfrm>
            <a:off x="457200" y="478367"/>
            <a:ext cx="8229600" cy="448733"/>
          </a:xfrm>
        </p:spPr>
        <p:txBody>
          <a:bodyPr>
            <a:noAutofit/>
          </a:bodyPr>
          <a:lstStyle/>
          <a:p>
            <a:pPr eaLnBrk="1" hangingPunct="1">
              <a:defRPr/>
            </a:pPr>
            <a:r>
              <a:rPr lang="en-US" dirty="0"/>
              <a:t>Instructions for the WG Chair</a:t>
            </a:r>
          </a:p>
        </p:txBody>
      </p:sp>
      <p:sp>
        <p:nvSpPr>
          <p:cNvPr id="40963" name="Content Placeholder 2">
            <a:extLst>
              <a:ext uri="{FF2B5EF4-FFF2-40B4-BE49-F238E27FC236}">
                <a16:creationId xmlns:a16="http://schemas.microsoft.com/office/drawing/2014/main" id="{FEE44D8E-C359-C94C-BA63-6480B8368493}"/>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80554A07-AE94-214D-9F67-3D2D5BFDC865}"/>
              </a:ext>
            </a:extLst>
          </p:cNvPr>
          <p:cNvSpPr/>
          <p:nvPr/>
        </p:nvSpPr>
        <p:spPr>
          <a:xfrm>
            <a:off x="336551" y="994834"/>
            <a:ext cx="8489949" cy="4797339"/>
          </a:xfrm>
          <a:prstGeom prst="rect">
            <a:avLst/>
          </a:prstGeom>
        </p:spPr>
        <p:txBody>
          <a:bodyPr>
            <a:spAutoFit/>
          </a:bodyPr>
          <a:lstStyle/>
          <a:p>
            <a:pPr>
              <a:lnSpc>
                <a:spcPct val="80000"/>
              </a:lnSpc>
              <a:spcAft>
                <a:spcPts val="400"/>
              </a:spcAft>
              <a:defRPr/>
            </a:pPr>
            <a:r>
              <a:rPr lang="en-US" altLang="en-US" sz="1400" b="1" dirty="0">
                <a:cs typeface="Calibri" panose="020F0502020204030204" pitchFamily="34" charset="0"/>
              </a:rPr>
              <a:t>The IEEE SA strongly recommends that at each WG meeting the chair or a designee:</a:t>
            </a:r>
            <a:endParaRPr lang="en-US" altLang="en-US" sz="1400" dirty="0">
              <a:cs typeface="Calibri" panose="020F0502020204030204" pitchFamily="34" charset="0"/>
            </a:endParaRPr>
          </a:p>
          <a:p>
            <a:pPr lvl="1" indent="-152396">
              <a:lnSpc>
                <a:spcPct val="80000"/>
              </a:lnSpc>
              <a:spcAft>
                <a:spcPts val="400"/>
              </a:spcAft>
              <a:buClr>
                <a:srgbClr val="4AC9E3"/>
              </a:buClr>
              <a:buSzPct val="150000"/>
              <a:buFont typeface="Arial" panose="020B0604020202020204" pitchFamily="34" charset="0"/>
              <a:buChar char="•"/>
              <a:defRPr/>
            </a:pPr>
            <a:r>
              <a:rPr lang="en-US" altLang="en-US" sz="1400" b="1" dirty="0">
                <a:cs typeface="Calibri" panose="020F0502020204030204" pitchFamily="34" charset="0"/>
              </a:rPr>
              <a:t>Show slides 1 through 4 of this presentation</a:t>
            </a:r>
          </a:p>
          <a:p>
            <a:pPr lvl="1" indent="-152396">
              <a:lnSpc>
                <a:spcPct val="80000"/>
              </a:lnSpc>
              <a:spcAft>
                <a:spcPts val="400"/>
              </a:spcAft>
              <a:buClr>
                <a:srgbClr val="4AC9E3"/>
              </a:buClr>
              <a:buSzPct val="150000"/>
              <a:buFont typeface="Arial" panose="020B0604020202020204" pitchFamily="34" charset="0"/>
              <a:buChar char="•"/>
              <a:defRPr/>
            </a:pPr>
            <a:r>
              <a:rPr lang="en-US" altLang="en-US" sz="1400" b="1" dirty="0">
                <a:cs typeface="Calibri" panose="020F0502020204030204" pitchFamily="34" charset="0"/>
              </a:rPr>
              <a:t>Advise the WG attendees that:</a:t>
            </a:r>
            <a:r>
              <a:rPr lang="en-US" altLang="en-US" sz="1400" dirty="0">
                <a:cs typeface="Calibri" panose="020F0502020204030204" pitchFamily="34" charset="0"/>
              </a:rPr>
              <a:t> </a:t>
            </a:r>
          </a:p>
          <a:p>
            <a:pPr marL="911977" lvl="2" indent="-153596">
              <a:lnSpc>
                <a:spcPct val="80000"/>
              </a:lnSpc>
              <a:buClr>
                <a:srgbClr val="4AC9E3"/>
              </a:buClr>
              <a:buSzPct val="150000"/>
              <a:buFont typeface="Arial" panose="020B0604020202020204" pitchFamily="34" charset="0"/>
              <a:buChar char="•"/>
              <a:defRPr/>
            </a:pPr>
            <a:r>
              <a:rPr lang="en-US" altLang="en-US" sz="1400" dirty="0">
                <a:solidFill>
                  <a:schemeClr val="accent2">
                    <a:lumMod val="75000"/>
                  </a:schemeClr>
                </a:solidFill>
                <a:cs typeface="Calibri" panose="020F0502020204030204" pitchFamily="34" charset="0"/>
              </a:rPr>
              <a:t>IEEE’s patent policy is described in Clause 6 of the </a:t>
            </a:r>
            <a:r>
              <a:rPr lang="en-US" altLang="en-US" sz="1400" i="1" dirty="0">
                <a:solidFill>
                  <a:schemeClr val="accent2">
                    <a:lumMod val="75000"/>
                  </a:schemeClr>
                </a:solidFill>
                <a:cs typeface="Calibri" panose="020F0502020204030204" pitchFamily="34" charset="0"/>
              </a:rPr>
              <a:t>IEEE SA Standards Board Bylaws</a:t>
            </a:r>
            <a:r>
              <a:rPr lang="en-US" altLang="en-US" sz="1400" dirty="0">
                <a:solidFill>
                  <a:schemeClr val="accent2">
                    <a:lumMod val="75000"/>
                  </a:schemeClr>
                </a:solidFill>
                <a:cs typeface="Calibri" panose="020F0502020204030204" pitchFamily="34" charset="0"/>
              </a:rPr>
              <a:t>;</a:t>
            </a:r>
          </a:p>
          <a:p>
            <a:pPr marL="911977" lvl="2" indent="-153596">
              <a:lnSpc>
                <a:spcPct val="80000"/>
              </a:lnSpc>
              <a:buClr>
                <a:srgbClr val="4AC9E3"/>
              </a:buClr>
              <a:buSzPct val="150000"/>
              <a:buFont typeface="Arial" panose="020B0604020202020204" pitchFamily="34" charset="0"/>
              <a:buChar char="•"/>
              <a:defRPr/>
            </a:pPr>
            <a:r>
              <a:rPr lang="en-US" altLang="en-US" sz="1400" dirty="0">
                <a:solidFill>
                  <a:schemeClr val="accent2">
                    <a:lumMod val="75000"/>
                  </a:schemeClr>
                </a:solidFill>
                <a:cs typeface="Calibri" panose="020F0502020204030204" pitchFamily="34" charset="0"/>
              </a:rPr>
              <a:t>Early identification of patent claims which may be essential for the use of standards under development is strongly encouraged; </a:t>
            </a:r>
          </a:p>
          <a:p>
            <a:pPr marL="911977" lvl="2" indent="-153596">
              <a:lnSpc>
                <a:spcPct val="80000"/>
              </a:lnSpc>
              <a:buClr>
                <a:srgbClr val="4AC9E3"/>
              </a:buClr>
              <a:buSzPct val="150000"/>
              <a:buFont typeface="Arial" panose="020B0604020202020204" pitchFamily="34" charset="0"/>
              <a:buChar char="•"/>
              <a:defRPr/>
            </a:pPr>
            <a:r>
              <a:rPr lang="en-US" altLang="en-US" sz="1400" dirty="0">
                <a:solidFill>
                  <a:schemeClr val="accent2">
                    <a:lumMod val="75000"/>
                  </a:schemeClr>
                </a:solidFill>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endParaRPr lang="en-US" altLang="en-US" sz="1400" b="1" dirty="0">
              <a:solidFill>
                <a:schemeClr val="accent2">
                  <a:lumMod val="75000"/>
                </a:schemeClr>
              </a:solidFill>
              <a:cs typeface="Calibri" panose="020F0502020204030204" pitchFamily="34" charset="0"/>
            </a:endParaRPr>
          </a:p>
          <a:p>
            <a:pPr lvl="1" indent="-152396">
              <a:lnSpc>
                <a:spcPct val="80000"/>
              </a:lnSpc>
              <a:spcBef>
                <a:spcPts val="400"/>
              </a:spcBef>
              <a:spcAft>
                <a:spcPts val="400"/>
              </a:spcAft>
              <a:buClr>
                <a:srgbClr val="4AC9E3"/>
              </a:buClr>
              <a:buSzPct val="150000"/>
              <a:buFont typeface="Arial" panose="020B0604020202020204" pitchFamily="34" charset="0"/>
              <a:buChar char="•"/>
              <a:defRPr/>
            </a:pPr>
            <a:r>
              <a:rPr lang="en-US" altLang="en-US" sz="1400" b="1" dirty="0">
                <a:solidFill>
                  <a:schemeClr val="accent2">
                    <a:lumMod val="75000"/>
                  </a:schemeClr>
                </a:solidFill>
                <a:cs typeface="Calibri" panose="020F0502020204030204" pitchFamily="34" charset="0"/>
              </a:rPr>
              <a:t>Instruct the WG Secretary to record in the minutes of the relevant WG meeting: </a:t>
            </a:r>
          </a:p>
          <a:p>
            <a:pPr marL="911977" lvl="2" indent="-153596">
              <a:lnSpc>
                <a:spcPct val="80000"/>
              </a:lnSpc>
              <a:buClr>
                <a:srgbClr val="4AC9E3"/>
              </a:buClr>
              <a:buSzPct val="150000"/>
              <a:buFont typeface="Arial" panose="020B0604020202020204" pitchFamily="34" charset="0"/>
              <a:buChar char="•"/>
              <a:defRPr/>
            </a:pPr>
            <a:r>
              <a:rPr lang="en-US" altLang="en-US" sz="1400" dirty="0">
                <a:cs typeface="Calibri" panose="020F0502020204030204" pitchFamily="34" charset="0"/>
              </a:rPr>
              <a:t>That the foregoing information was provided and that slides 1 through 4 (and this slide 0, if applicable) were shown; </a:t>
            </a:r>
          </a:p>
          <a:p>
            <a:pPr marL="911977" lvl="2" indent="-153596">
              <a:lnSpc>
                <a:spcPct val="80000"/>
              </a:lnSpc>
              <a:buClr>
                <a:srgbClr val="4AC9E3"/>
              </a:buClr>
              <a:buSzPct val="150000"/>
              <a:buFont typeface="Arial" panose="020B0604020202020204" pitchFamily="34" charset="0"/>
              <a:buChar char="•"/>
              <a:defRPr/>
            </a:pPr>
            <a:r>
              <a:rPr lang="en-US" altLang="en-US" sz="1400" dirty="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marL="911977" lvl="2" indent="-153596">
              <a:lnSpc>
                <a:spcPct val="80000"/>
              </a:lnSpc>
              <a:buClr>
                <a:srgbClr val="4AC9E3"/>
              </a:buClr>
              <a:buSzPct val="150000"/>
              <a:buFont typeface="Arial" panose="020B0604020202020204" pitchFamily="34" charset="0"/>
              <a:buChar char="•"/>
              <a:defRPr/>
            </a:pPr>
            <a:r>
              <a:rPr lang="en-US" altLang="en-US" sz="1400" dirty="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1" indent="-152396">
              <a:lnSpc>
                <a:spcPct val="80000"/>
              </a:lnSpc>
              <a:spcBef>
                <a:spcPts val="400"/>
              </a:spcBef>
              <a:spcAft>
                <a:spcPts val="400"/>
              </a:spcAft>
              <a:buClr>
                <a:srgbClr val="4AC9E3"/>
              </a:buClr>
              <a:buSzPct val="150000"/>
              <a:buFont typeface="Arial" panose="020B0604020202020204" pitchFamily="34" charset="0"/>
              <a:buChar char="•"/>
              <a:defRPr/>
            </a:pPr>
            <a:r>
              <a:rPr lang="en-US" altLang="en-US" sz="1400" dirty="0">
                <a:solidFill>
                  <a:schemeClr val="accent2">
                    <a:lumMod val="75000"/>
                  </a:schemeClr>
                </a:solidFill>
                <a:cs typeface="Calibri" panose="020F0502020204030204" pitchFamily="34" charset="0"/>
              </a:rPr>
              <a:t>The WG Chair shall ensure that a request is made to any identified holders of potential essential patent claim(s) to complete and submit a Letter of Assurance.</a:t>
            </a:r>
          </a:p>
          <a:p>
            <a:pPr lvl="1" indent="-152396">
              <a:lnSpc>
                <a:spcPct val="80000"/>
              </a:lnSpc>
              <a:spcBef>
                <a:spcPts val="400"/>
              </a:spcBef>
              <a:spcAft>
                <a:spcPts val="400"/>
              </a:spcAft>
              <a:buClr>
                <a:srgbClr val="4AC9E3"/>
              </a:buClr>
              <a:buSzPct val="150000"/>
              <a:buFont typeface="Arial" panose="020B0604020202020204" pitchFamily="34" charset="0"/>
              <a:buChar char="•"/>
              <a:defRPr/>
            </a:pPr>
            <a:r>
              <a:rPr lang="en-US" altLang="en-US" sz="1400" dirty="0">
                <a:cs typeface="Calibri" panose="020F0502020204030204" pitchFamily="34" charset="0"/>
              </a:rPr>
              <a:t>It is recommended that the WG Chair review the guidance in </a:t>
            </a:r>
            <a:r>
              <a:rPr lang="en-US" altLang="en-US" sz="1400" i="1" dirty="0">
                <a:cs typeface="Calibri" panose="020F0502020204030204" pitchFamily="34" charset="0"/>
              </a:rPr>
              <a:t>IEEE SA Standards Board Operations Manual</a:t>
            </a:r>
            <a:r>
              <a:rPr lang="en-US" altLang="en-US" sz="1400" dirty="0">
                <a:cs typeface="Calibri" panose="020F0502020204030204" pitchFamily="34" charset="0"/>
              </a:rPr>
              <a:t> 6.3.5 and in FAQs 14 and 15 on inclusion of potential Essential Patent Claims by incorporation or by reference. </a:t>
            </a:r>
          </a:p>
          <a:p>
            <a:pPr>
              <a:lnSpc>
                <a:spcPct val="80000"/>
              </a:lnSpc>
              <a:spcBef>
                <a:spcPts val="800"/>
              </a:spcBef>
              <a:defRPr/>
            </a:pPr>
            <a:r>
              <a:rPr lang="en-US" altLang="en-US" sz="1400" dirty="0">
                <a:cs typeface="Calibri" panose="020F0502020204030204" pitchFamily="34" charset="0"/>
              </a:rPr>
              <a:t>Note: </a:t>
            </a:r>
            <a:r>
              <a:rPr lang="en-US" altLang="en-US" sz="1400" b="1" dirty="0">
                <a:cs typeface="Calibri" panose="020F0502020204030204" pitchFamily="34" charset="0"/>
              </a:rPr>
              <a:t>WG</a:t>
            </a:r>
            <a:r>
              <a:rPr lang="en-US" altLang="en-US" sz="1400" dirty="0">
                <a:cs typeface="Calibri" panose="020F0502020204030204" pitchFamily="34" charset="0"/>
              </a:rPr>
              <a:t> includes Working Groups, Task Groups, and other standards-developing committees with a PAR approved by the IEEE SA Standards Board.</a:t>
            </a:r>
          </a:p>
        </p:txBody>
      </p:sp>
      <p:sp>
        <p:nvSpPr>
          <p:cNvPr id="3" name="Slide Number Placeholder 2">
            <a:extLst>
              <a:ext uri="{FF2B5EF4-FFF2-40B4-BE49-F238E27FC236}">
                <a16:creationId xmlns:a16="http://schemas.microsoft.com/office/drawing/2014/main" id="{241C7C27-BBD4-C542-A42B-7F756CDA355F}"/>
              </a:ext>
            </a:extLst>
          </p:cNvPr>
          <p:cNvSpPr>
            <a:spLocks noGrp="1"/>
          </p:cNvSpPr>
          <p:nvPr>
            <p:ph type="sldNum" sz="quarter" idx="10"/>
          </p:nvPr>
        </p:nvSpPr>
        <p:spPr/>
        <p:txBody>
          <a:bodyPr/>
          <a:lstStyle/>
          <a:p>
            <a:fld id="{A3979A82-1A5E-4C7B-AFC0-111CA6C3130A}" type="slidenum">
              <a:rPr lang="en-US" altLang="en-US" smtClean="0"/>
              <a:pPr/>
              <a:t>11</a:t>
            </a:fld>
            <a:endParaRPr lang="en-US" alt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31A5C5-6D2A-DE43-B63C-34F023CF8649}"/>
              </a:ext>
            </a:extLst>
          </p:cNvPr>
          <p:cNvSpPr>
            <a:spLocks noGrp="1"/>
          </p:cNvSpPr>
          <p:nvPr>
            <p:ph type="title"/>
          </p:nvPr>
        </p:nvSpPr>
        <p:spPr>
          <a:xfrm>
            <a:off x="457200" y="478367"/>
            <a:ext cx="8369300" cy="448733"/>
          </a:xfrm>
        </p:spPr>
        <p:txBody>
          <a:bodyPr>
            <a:noAutofit/>
          </a:bodyPr>
          <a:lstStyle/>
          <a:p>
            <a:pPr eaLnBrk="1" hangingPunct="1">
              <a:defRPr/>
            </a:pPr>
            <a:r>
              <a:rPr lang="en-US" altLang="en-US" dirty="0"/>
              <a:t>Participants have a duty to inform the IEEE</a:t>
            </a:r>
            <a:endParaRPr lang="en-US" dirty="0"/>
          </a:p>
        </p:txBody>
      </p:sp>
      <p:sp>
        <p:nvSpPr>
          <p:cNvPr id="41987" name="Content Placeholder 2">
            <a:extLst>
              <a:ext uri="{FF2B5EF4-FFF2-40B4-BE49-F238E27FC236}">
                <a16:creationId xmlns:a16="http://schemas.microsoft.com/office/drawing/2014/main" id="{FDB828D8-9F93-1247-9791-CC38A11E8829}"/>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2E632F1A-9003-3B4C-98C9-E0CFB63E9856}"/>
              </a:ext>
            </a:extLst>
          </p:cNvPr>
          <p:cNvSpPr/>
          <p:nvPr/>
        </p:nvSpPr>
        <p:spPr>
          <a:xfrm>
            <a:off x="336551" y="994834"/>
            <a:ext cx="8489949" cy="4257063"/>
          </a:xfrm>
          <a:prstGeom prst="rect">
            <a:avLst/>
          </a:prstGeom>
        </p:spPr>
        <p:txBody>
          <a:bodyPr>
            <a:spAutoFit/>
          </a:bodyPr>
          <a:lstStyle/>
          <a:p>
            <a:pPr marL="230394" lvl="1" indent="-230394">
              <a:buClr>
                <a:srgbClr val="4AC9E3"/>
              </a:buClr>
              <a:buSzPct val="150000"/>
              <a:buFont typeface="Arial" panose="020B0604020202020204" pitchFamily="34" charset="0"/>
              <a:buChar char="•"/>
              <a:defRPr/>
            </a:pPr>
            <a:r>
              <a:rPr lang="en-US" altLang="en-US" sz="2133" b="1" dirty="0">
                <a:cs typeface="Calibri" panose="020F0502020204030204" pitchFamily="34" charset="0"/>
              </a:rPr>
              <a:t>Participants </a:t>
            </a:r>
            <a:r>
              <a:rPr lang="en-US" altLang="en-US" sz="2133" b="1" u="sng" dirty="0">
                <a:cs typeface="Calibri" panose="020F0502020204030204" pitchFamily="34" charset="0"/>
              </a:rPr>
              <a:t>shall</a:t>
            </a:r>
            <a:r>
              <a:rPr lang="en-US" altLang="en-US" sz="2133" b="1" dirty="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eaLnBrk="1" hangingPunct="1">
              <a:buClr>
                <a:srgbClr val="4AC9E3"/>
              </a:buClr>
              <a:buSzPct val="150000"/>
              <a:buFont typeface="Arial" panose="020B0604020202020204" pitchFamily="34" charset="0"/>
              <a:buChar char="•"/>
              <a:defRPr/>
            </a:pPr>
            <a:endParaRPr lang="en-US" altLang="en-US" sz="2133" b="1" dirty="0">
              <a:cs typeface="Calibri" panose="020F0502020204030204" pitchFamily="34" charset="0"/>
            </a:endParaRPr>
          </a:p>
          <a:p>
            <a:pPr marL="230394" lvl="1" indent="-230394">
              <a:buClr>
                <a:srgbClr val="4AC9E3"/>
              </a:buClr>
              <a:buSzPct val="150000"/>
              <a:buFont typeface="Arial" panose="020B0604020202020204" pitchFamily="34" charset="0"/>
              <a:buChar char="•"/>
              <a:defRPr/>
            </a:pPr>
            <a:r>
              <a:rPr lang="en-US" altLang="en-US" sz="2133" b="1" dirty="0">
                <a:cs typeface="Calibri" panose="020F0502020204030204" pitchFamily="34" charset="0"/>
              </a:rPr>
              <a:t>Participants </a:t>
            </a:r>
            <a:r>
              <a:rPr lang="en-US" altLang="en-US" sz="2133" b="1" u="sng" dirty="0">
                <a:cs typeface="Calibri" panose="020F0502020204030204" pitchFamily="34" charset="0"/>
              </a:rPr>
              <a:t>should </a:t>
            </a:r>
            <a:r>
              <a:rPr lang="en-US" altLang="en-US" sz="2133" b="1" dirty="0">
                <a:cs typeface="Calibri" panose="020F0502020204030204" pitchFamily="34" charset="0"/>
              </a:rPr>
              <a:t>inform the IEEE (or cause the IEEE to be informed) of the identity of any other holders of potential Essential Patent Claims</a:t>
            </a:r>
          </a:p>
          <a:p>
            <a:pPr lvl="1" eaLnBrk="1" hangingPunct="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eaLnBrk="1" hangingPunct="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0" lvl="1" algn="ctr">
              <a:defRPr/>
            </a:pPr>
            <a:r>
              <a:rPr lang="en-US" altLang="en-US" sz="3200" b="1" dirty="0">
                <a:cs typeface="Calibri" panose="020F0502020204030204" pitchFamily="34" charset="0"/>
              </a:rPr>
              <a:t>Early identification of holders of potential Essential Patent Claims is encouraged</a:t>
            </a:r>
          </a:p>
        </p:txBody>
      </p:sp>
      <p:sp>
        <p:nvSpPr>
          <p:cNvPr id="3" name="Slide Number Placeholder 2">
            <a:extLst>
              <a:ext uri="{FF2B5EF4-FFF2-40B4-BE49-F238E27FC236}">
                <a16:creationId xmlns:a16="http://schemas.microsoft.com/office/drawing/2014/main" id="{F8A6CE01-8F84-D247-8D1D-201999D10A5D}"/>
              </a:ext>
            </a:extLst>
          </p:cNvPr>
          <p:cNvSpPr>
            <a:spLocks noGrp="1"/>
          </p:cNvSpPr>
          <p:nvPr>
            <p:ph type="sldNum" sz="quarter" idx="10"/>
          </p:nvPr>
        </p:nvSpPr>
        <p:spPr/>
        <p:txBody>
          <a:bodyPr/>
          <a:lstStyle/>
          <a:p>
            <a:fld id="{A3979A82-1A5E-4C7B-AFC0-111CA6C3130A}" type="slidenum">
              <a:rPr lang="en-US" altLang="en-US" smtClean="0"/>
              <a:pPr/>
              <a:t>12</a:t>
            </a:fld>
            <a:endParaRPr lang="en-US" alt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1D7B40-7910-7844-8851-B23883757CCD}"/>
              </a:ext>
            </a:extLst>
          </p:cNvPr>
          <p:cNvSpPr>
            <a:spLocks noGrp="1"/>
          </p:cNvSpPr>
          <p:nvPr>
            <p:ph type="title"/>
          </p:nvPr>
        </p:nvSpPr>
        <p:spPr>
          <a:xfrm>
            <a:off x="457200" y="484718"/>
            <a:ext cx="8229600" cy="448733"/>
          </a:xfrm>
        </p:spPr>
        <p:txBody>
          <a:bodyPr>
            <a:noAutofit/>
          </a:bodyPr>
          <a:lstStyle/>
          <a:p>
            <a:pPr eaLnBrk="1" hangingPunct="1">
              <a:defRPr/>
            </a:pPr>
            <a:r>
              <a:rPr lang="en-US" altLang="en-US" dirty="0"/>
              <a:t>Ways to inform IEEE</a:t>
            </a:r>
            <a:endParaRPr lang="en-US" dirty="0"/>
          </a:p>
        </p:txBody>
      </p:sp>
      <p:sp>
        <p:nvSpPr>
          <p:cNvPr id="43011" name="Content Placeholder 2">
            <a:extLst>
              <a:ext uri="{FF2B5EF4-FFF2-40B4-BE49-F238E27FC236}">
                <a16:creationId xmlns:a16="http://schemas.microsoft.com/office/drawing/2014/main" id="{36E3DC31-4768-EA44-80A1-B7FECE41C2C4}"/>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A57A5EA2-5572-DA41-8E37-FAD1195D4863}"/>
              </a:ext>
            </a:extLst>
          </p:cNvPr>
          <p:cNvSpPr/>
          <p:nvPr/>
        </p:nvSpPr>
        <p:spPr>
          <a:xfrm>
            <a:off x="340784" y="994834"/>
            <a:ext cx="8492067" cy="4758226"/>
          </a:xfrm>
          <a:prstGeom prst="rect">
            <a:avLst/>
          </a:prstGeom>
        </p:spPr>
        <p:txBody>
          <a:bodyPr>
            <a:spAutoFit/>
          </a:bodyPr>
          <a:lstStyle/>
          <a:p>
            <a:pPr marL="230394" indent="-230394">
              <a:buClr>
                <a:srgbClr val="4AC9E3"/>
              </a:buClr>
              <a:buSzPct val="150000"/>
              <a:buFont typeface="Arial" panose="020B0604020202020204" pitchFamily="34" charset="0"/>
              <a:buChar char="•"/>
              <a:defRPr/>
            </a:pPr>
            <a:r>
              <a:rPr lang="en-US" altLang="en-US" sz="2133" b="1" dirty="0">
                <a:cs typeface="Calibri" pitchFamily="34" charset="0"/>
              </a:rPr>
              <a:t>Cause an LOA to be submitted to the IEEE SA (patcom@ieee.org); or</a:t>
            </a:r>
          </a:p>
          <a:p>
            <a:pPr marL="230394" indent="-230394">
              <a:buClr>
                <a:srgbClr val="4AC9E3"/>
              </a:buClr>
              <a:buSzPct val="150000"/>
              <a:buFont typeface="Arial" panose="020B0604020202020204" pitchFamily="34" charset="0"/>
              <a:buChar char="•"/>
              <a:defRPr/>
            </a:pPr>
            <a:endParaRPr lang="en-US" altLang="en-US" sz="2133" b="1" dirty="0">
              <a:cs typeface="Calibri" pitchFamily="34" charset="0"/>
            </a:endParaRPr>
          </a:p>
          <a:p>
            <a:pPr marL="230394" indent="-230394">
              <a:buClr>
                <a:srgbClr val="4AC9E3"/>
              </a:buClr>
              <a:buSzPct val="150000"/>
              <a:buFont typeface="Arial" panose="020B0604020202020204" pitchFamily="34" charset="0"/>
              <a:buChar char="•"/>
              <a:defRPr/>
            </a:pPr>
            <a:r>
              <a:rPr lang="en-US" altLang="en-US" sz="2133" b="1" dirty="0">
                <a:cs typeface="Calibri" pitchFamily="34" charset="0"/>
              </a:rPr>
              <a:t>Provide the chair of this group with the identity of the holder(s) of any and all such claims as soon as possible; or</a:t>
            </a:r>
          </a:p>
          <a:p>
            <a:pPr marL="230394" indent="-230394">
              <a:buClr>
                <a:srgbClr val="4AC9E3"/>
              </a:buClr>
              <a:buSzPct val="150000"/>
              <a:buFont typeface="Arial" panose="020B0604020202020204" pitchFamily="34" charset="0"/>
              <a:buChar char="•"/>
              <a:defRPr/>
            </a:pPr>
            <a:endParaRPr lang="en-US" altLang="en-US" sz="2133" b="1" dirty="0">
              <a:cs typeface="Calibri" pitchFamily="34" charset="0"/>
            </a:endParaRPr>
          </a:p>
          <a:p>
            <a:pPr marL="230394" indent="-230394">
              <a:buClr>
                <a:srgbClr val="4AC9E3"/>
              </a:buClr>
              <a:buSzPct val="150000"/>
              <a:buFont typeface="Arial" panose="020B0604020202020204" pitchFamily="34" charset="0"/>
              <a:buChar char="•"/>
              <a:defRPr/>
            </a:pPr>
            <a:r>
              <a:rPr lang="en-US" altLang="en-US" sz="2133" b="1" dirty="0">
                <a:cs typeface="Calibri" pitchFamily="34" charset="0"/>
              </a:rPr>
              <a:t>Speak up now and respond to this Call for Potentially Essential Patents</a:t>
            </a:r>
          </a:p>
          <a:p>
            <a:pPr eaLnBrk="1" hangingPunct="1">
              <a:buClr>
                <a:srgbClr val="C00000"/>
              </a:buClr>
              <a:buSzPct val="150000"/>
              <a:defRPr/>
            </a:pPr>
            <a:endParaRPr lang="en-US" altLang="en-US" sz="2133" b="1" dirty="0">
              <a:cs typeface="Calibri" pitchFamily="34" charset="0"/>
            </a:endParaRPr>
          </a:p>
          <a:p>
            <a:pPr eaLnBrk="1" hangingPunct="1">
              <a:buClr>
                <a:srgbClr val="C00000"/>
              </a:buClr>
              <a:defRPr/>
            </a:pPr>
            <a:r>
              <a:rPr lang="en-US" altLang="en-US" sz="2133" dirty="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133" dirty="0">
                <a:cs typeface="Calibri" pitchFamily="34" charset="0"/>
              </a:rPr>
            </a:br>
            <a:endParaRPr lang="en-US" altLang="en-US" sz="2133" b="1" dirty="0">
              <a:cs typeface="Calibri" pitchFamily="34" charset="0"/>
            </a:endParaRPr>
          </a:p>
          <a:p>
            <a:pPr eaLnBrk="1" hangingPunct="1">
              <a:lnSpc>
                <a:spcPct val="80000"/>
              </a:lnSpc>
              <a:buFont typeface="Monotype Sorts"/>
              <a:buNone/>
              <a:defRPr/>
            </a:pPr>
            <a:br>
              <a:rPr lang="en-US" altLang="en-US" sz="1600" b="1" dirty="0">
                <a:cs typeface="Calibri" panose="020F0502020204030204" pitchFamily="34" charset="0"/>
              </a:rPr>
            </a:br>
            <a:endParaRPr lang="en-US" altLang="en-US" sz="1600" b="1" dirty="0">
              <a:cs typeface="Calibri" panose="020F0502020204030204" pitchFamily="34" charset="0"/>
            </a:endParaRPr>
          </a:p>
        </p:txBody>
      </p:sp>
      <p:sp>
        <p:nvSpPr>
          <p:cNvPr id="3" name="Slide Number Placeholder 2">
            <a:extLst>
              <a:ext uri="{FF2B5EF4-FFF2-40B4-BE49-F238E27FC236}">
                <a16:creationId xmlns:a16="http://schemas.microsoft.com/office/drawing/2014/main" id="{3DE05459-0913-3242-91BF-8F85D71B203B}"/>
              </a:ext>
            </a:extLst>
          </p:cNvPr>
          <p:cNvSpPr>
            <a:spLocks noGrp="1"/>
          </p:cNvSpPr>
          <p:nvPr>
            <p:ph type="sldNum" sz="quarter" idx="10"/>
          </p:nvPr>
        </p:nvSpPr>
        <p:spPr/>
        <p:txBody>
          <a:bodyPr/>
          <a:lstStyle/>
          <a:p>
            <a:fld id="{A3979A82-1A5E-4C7B-AFC0-111CA6C3130A}" type="slidenum">
              <a:rPr lang="en-US" altLang="en-US" smtClean="0"/>
              <a:pPr/>
              <a:t>13</a:t>
            </a:fld>
            <a:endParaRPr lang="en-US" alt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750B6F-4AF0-5249-A4FA-F2B31A2344E4}"/>
              </a:ext>
            </a:extLst>
          </p:cNvPr>
          <p:cNvSpPr>
            <a:spLocks noGrp="1"/>
          </p:cNvSpPr>
          <p:nvPr>
            <p:ph type="title"/>
          </p:nvPr>
        </p:nvSpPr>
        <p:spPr>
          <a:xfrm>
            <a:off x="495300" y="469900"/>
            <a:ext cx="8229600" cy="450851"/>
          </a:xfrm>
        </p:spPr>
        <p:txBody>
          <a:bodyPr>
            <a:noAutofit/>
          </a:bodyPr>
          <a:lstStyle/>
          <a:p>
            <a:pPr eaLnBrk="1" hangingPunct="1">
              <a:defRPr/>
            </a:pPr>
            <a:r>
              <a:rPr lang="en-US" altLang="en-US" sz="2800" dirty="0"/>
              <a:t>Other Guidelines for IEEE Working Group Meetings</a:t>
            </a:r>
            <a:endParaRPr lang="en-US" sz="2800" dirty="0"/>
          </a:p>
        </p:txBody>
      </p:sp>
      <p:sp>
        <p:nvSpPr>
          <p:cNvPr id="44035" name="Content Placeholder 2">
            <a:extLst>
              <a:ext uri="{FF2B5EF4-FFF2-40B4-BE49-F238E27FC236}">
                <a16:creationId xmlns:a16="http://schemas.microsoft.com/office/drawing/2014/main" id="{68425C63-1CB4-BE42-9C97-7DF6C37963CA}"/>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44036" name="Rectangle 4">
            <a:extLst>
              <a:ext uri="{FF2B5EF4-FFF2-40B4-BE49-F238E27FC236}">
                <a16:creationId xmlns:a16="http://schemas.microsoft.com/office/drawing/2014/main" id="{2DDC883A-0F0C-D746-B0B5-A05030C3EC8B}"/>
              </a:ext>
            </a:extLst>
          </p:cNvPr>
          <p:cNvSpPr>
            <a:spLocks noChangeArrowheads="1"/>
          </p:cNvSpPr>
          <p:nvPr/>
        </p:nvSpPr>
        <p:spPr bwMode="auto">
          <a:xfrm>
            <a:off x="340784" y="994833"/>
            <a:ext cx="8492067" cy="4587731"/>
          </a:xfrm>
          <a:prstGeom prst="rect">
            <a:avLst/>
          </a:prstGeom>
          <a:noFill/>
          <a:ln>
            <a:noFill/>
          </a:ln>
        </p:spPr>
        <p:txBody>
          <a:bodyPr>
            <a:spAutoFit/>
          </a:bodyPr>
          <a:lstStyle/>
          <a:p>
            <a:pPr marL="153596" indent="-153596">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marL="460788" lvl="1" indent="-152396">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interpretation, validity, or essentiality of patents/patent claims. </a:t>
            </a:r>
          </a:p>
          <a:p>
            <a:pPr marL="460788" lvl="1" indent="-152396">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specific license rates, terms, or conditions.</a:t>
            </a:r>
          </a:p>
          <a:p>
            <a:pPr marL="767981" lvl="2" indent="-153596">
              <a:lnSpc>
                <a:spcPct val="80000"/>
              </a:lnSpc>
              <a:spcAft>
                <a:spcPts val="800"/>
              </a:spcAft>
              <a:buClr>
                <a:srgbClr val="4AC9E3"/>
              </a:buClr>
              <a:buSzPct val="150000"/>
              <a:buFont typeface="Arial" panose="020B0604020202020204" pitchFamily="34" charset="0"/>
              <a:buChar char="•"/>
              <a:defRPr/>
            </a:pPr>
            <a:r>
              <a:rPr lang="en-US" altLang="en-US"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marL="1075173" lvl="3" indent="-153596">
              <a:lnSpc>
                <a:spcPct val="80000"/>
              </a:lnSpc>
              <a:spcAft>
                <a:spcPts val="800"/>
              </a:spcAft>
              <a:buClr>
                <a:srgbClr val="4AC9E3"/>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marL="460788" lvl="1" indent="-152396">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marL="460788" lvl="1" indent="-152396">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status or substance of ongoing or threatened litigation.</a:t>
            </a:r>
          </a:p>
          <a:p>
            <a:pPr marL="460788" lvl="1" indent="-152396">
              <a:lnSpc>
                <a:spcPct val="80000"/>
              </a:lnSpc>
              <a:spcAft>
                <a:spcPts val="533"/>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eaLnBrk="1" hangingPunct="1">
              <a:lnSpc>
                <a:spcPct val="80000"/>
              </a:lnSpc>
              <a:buFont typeface="Monotype Sorts"/>
              <a:buNone/>
              <a:defRPr/>
            </a:pPr>
            <a:r>
              <a:rPr lang="en-US" altLang="en-US" sz="1600" b="1" dirty="0">
                <a:cs typeface="Calibri" panose="020F0502020204030204" pitchFamily="34" charset="0"/>
              </a:rPr>
              <a:t>---------------------------------------------------------------   </a:t>
            </a:r>
          </a:p>
          <a:p>
            <a:pPr algn="ctr">
              <a:lnSpc>
                <a:spcPct val="80000"/>
              </a:lnSpc>
              <a:spcBef>
                <a:spcPts val="533"/>
              </a:spcBef>
              <a:defRPr/>
            </a:pPr>
            <a:r>
              <a:rPr lang="en-US" altLang="en-US" sz="1600" b="1" dirty="0">
                <a:cs typeface="Calibri" panose="020F0502020204030204" pitchFamily="34" charset="0"/>
              </a:rPr>
              <a:t>For more details, see </a:t>
            </a:r>
            <a:r>
              <a:rPr lang="en-US" altLang="en-US" sz="1600" b="1" i="1" dirty="0">
                <a:cs typeface="Calibri" panose="020F0502020204030204" pitchFamily="34" charset="0"/>
              </a:rPr>
              <a:t>IEEE SA Standards Board Operations Manual</a:t>
            </a:r>
            <a:r>
              <a:rPr lang="en-US" altLang="en-US" sz="1600" b="1" dirty="0">
                <a:cs typeface="Calibri" panose="020F0502020204030204" pitchFamily="34" charset="0"/>
              </a:rPr>
              <a:t>, clause 5.3.10 and </a:t>
            </a:r>
            <a:br>
              <a:rPr lang="en-US" altLang="en-US" sz="1600" b="1" dirty="0">
                <a:cs typeface="Calibri" panose="020F0502020204030204" pitchFamily="34" charset="0"/>
              </a:rPr>
            </a:br>
            <a:r>
              <a:rPr lang="en-US" altLang="en-US" sz="1600" b="1" i="1" dirty="0">
                <a:cs typeface="Calibri" panose="020F0502020204030204" pitchFamily="34" charset="0"/>
              </a:rPr>
              <a:t>Antitrust and Competition Policy: What You Need to Know </a:t>
            </a:r>
            <a:r>
              <a:rPr lang="en-US" altLang="en-US" sz="1600" b="1" dirty="0">
                <a:cs typeface="Calibri" panose="020F0502020204030204" pitchFamily="34" charset="0"/>
              </a:rPr>
              <a:t>at http://standards.ieee.org/develop/policies/antitrust.pdf</a:t>
            </a:r>
            <a:br>
              <a:rPr lang="en-US" altLang="en-US" sz="1600" b="1" dirty="0">
                <a:cs typeface="Calibri" panose="020F0502020204030204" pitchFamily="34" charset="0"/>
              </a:rPr>
            </a:br>
            <a:endParaRPr lang="en-US" altLang="en-US" sz="1600" b="1" dirty="0">
              <a:cs typeface="Calibri" panose="020F0502020204030204" pitchFamily="34" charset="0"/>
            </a:endParaRPr>
          </a:p>
        </p:txBody>
      </p:sp>
      <p:sp>
        <p:nvSpPr>
          <p:cNvPr id="3" name="Slide Number Placeholder 2">
            <a:extLst>
              <a:ext uri="{FF2B5EF4-FFF2-40B4-BE49-F238E27FC236}">
                <a16:creationId xmlns:a16="http://schemas.microsoft.com/office/drawing/2014/main" id="{42BB7973-8A72-5949-B6AC-23877D731C37}"/>
              </a:ext>
            </a:extLst>
          </p:cNvPr>
          <p:cNvSpPr>
            <a:spLocks noGrp="1"/>
          </p:cNvSpPr>
          <p:nvPr>
            <p:ph type="sldNum" sz="quarter" idx="10"/>
          </p:nvPr>
        </p:nvSpPr>
        <p:spPr/>
        <p:txBody>
          <a:bodyPr/>
          <a:lstStyle/>
          <a:p>
            <a:fld id="{A3979A82-1A5E-4C7B-AFC0-111CA6C3130A}" type="slidenum">
              <a:rPr lang="en-US" altLang="en-US" smtClean="0"/>
              <a:pPr/>
              <a:t>14</a:t>
            </a:fld>
            <a:endParaRPr lang="en-US" alt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7621F1-B588-A548-98CD-6E8ACAC99CD0}"/>
              </a:ext>
            </a:extLst>
          </p:cNvPr>
          <p:cNvSpPr>
            <a:spLocks noGrp="1"/>
          </p:cNvSpPr>
          <p:nvPr>
            <p:ph type="title"/>
          </p:nvPr>
        </p:nvSpPr>
        <p:spPr>
          <a:xfrm>
            <a:off x="457200" y="478367"/>
            <a:ext cx="8229600" cy="448733"/>
          </a:xfrm>
        </p:spPr>
        <p:txBody>
          <a:bodyPr>
            <a:noAutofit/>
          </a:bodyPr>
          <a:lstStyle/>
          <a:p>
            <a:pPr eaLnBrk="1" hangingPunct="1">
              <a:defRPr/>
            </a:pPr>
            <a:r>
              <a:rPr lang="en-US" altLang="en-US" dirty="0"/>
              <a:t>Patent-related information</a:t>
            </a:r>
            <a:endParaRPr lang="en-US" dirty="0"/>
          </a:p>
        </p:txBody>
      </p:sp>
      <p:sp>
        <p:nvSpPr>
          <p:cNvPr id="45059" name="Content Placeholder 2">
            <a:extLst>
              <a:ext uri="{FF2B5EF4-FFF2-40B4-BE49-F238E27FC236}">
                <a16:creationId xmlns:a16="http://schemas.microsoft.com/office/drawing/2014/main" id="{08168351-CCEF-0D4E-8145-C11BCC665F14}"/>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C7F5A872-0D6A-A94E-8DAB-CACD0E694393}"/>
              </a:ext>
            </a:extLst>
          </p:cNvPr>
          <p:cNvSpPr/>
          <p:nvPr/>
        </p:nvSpPr>
        <p:spPr>
          <a:xfrm>
            <a:off x="340785" y="994834"/>
            <a:ext cx="8011583" cy="5260671"/>
          </a:xfrm>
          <a:prstGeom prst="rect">
            <a:avLst/>
          </a:prstGeom>
        </p:spPr>
        <p:txBody>
          <a:bodyPr>
            <a:spAutoFit/>
          </a:bodyPr>
          <a:lstStyle/>
          <a:p>
            <a:pPr marL="479988">
              <a:lnSpc>
                <a:spcPct val="90000"/>
              </a:lnSpc>
              <a:spcBef>
                <a:spcPts val="800"/>
              </a:spcBef>
              <a:defRPr/>
            </a:pPr>
            <a:r>
              <a:rPr lang="en-US" altLang="en-US" sz="2133" b="1" dirty="0">
                <a:latin typeface="+mn-lt"/>
                <a:cs typeface="Calibri" panose="020F0502020204030204" pitchFamily="34" charset="0"/>
              </a:rPr>
              <a:t>The patent policy and the procedures used to execute that policy are documented in the:</a:t>
            </a:r>
          </a:p>
          <a:p>
            <a:pPr marL="1315167" lvl="3" indent="-230394">
              <a:lnSpc>
                <a:spcPct val="90000"/>
              </a:lnSpc>
              <a:spcBef>
                <a:spcPts val="800"/>
              </a:spcBef>
              <a:buClr>
                <a:srgbClr val="4AC9E3"/>
              </a:buClr>
              <a:buSzPct val="150000"/>
              <a:buFont typeface="Arial" panose="020B0604020202020204" pitchFamily="34" charset="0"/>
              <a:buChar char="•"/>
              <a:defRPr/>
            </a:pPr>
            <a:r>
              <a:rPr lang="en-US" altLang="en-US" sz="2133" b="1" i="1" dirty="0">
                <a:latin typeface="+mn-lt"/>
                <a:cs typeface="Calibri" panose="020F0502020204030204" pitchFamily="34" charset="0"/>
              </a:rPr>
              <a:t>IEEE SA Standards Board Bylaws</a:t>
            </a:r>
            <a:r>
              <a:rPr lang="en-US" altLang="en-US" sz="2133" b="1" dirty="0">
                <a:latin typeface="+mn-lt"/>
                <a:cs typeface="Calibri" panose="020F0502020204030204" pitchFamily="34" charset="0"/>
              </a:rPr>
              <a:t> </a:t>
            </a:r>
            <a:r>
              <a:rPr lang="en-US" altLang="en-US" sz="1600" b="1" dirty="0">
                <a:latin typeface="+mn-lt"/>
                <a:cs typeface="Calibri" panose="020F0502020204030204" pitchFamily="34" charset="0"/>
              </a:rPr>
              <a:t>(http://standards.ieee.org/develop/policies/bylaws/sect6-7.html#6) </a:t>
            </a:r>
          </a:p>
          <a:p>
            <a:pPr marL="1315167" lvl="3" indent="-230394">
              <a:lnSpc>
                <a:spcPct val="90000"/>
              </a:lnSpc>
              <a:spcBef>
                <a:spcPts val="800"/>
              </a:spcBef>
              <a:buClr>
                <a:srgbClr val="4AC9E3"/>
              </a:buClr>
              <a:buSzPct val="150000"/>
              <a:buFont typeface="Arial" panose="020B0604020202020204" pitchFamily="34" charset="0"/>
              <a:buChar char="•"/>
              <a:defRPr/>
            </a:pPr>
            <a:r>
              <a:rPr lang="en-US" altLang="en-US" sz="2133" b="1" i="1" dirty="0">
                <a:latin typeface="+mn-lt"/>
                <a:cs typeface="Calibri" panose="020F0502020204030204" pitchFamily="34" charset="0"/>
              </a:rPr>
              <a:t>IEEE SA Standards Board Operations Manual</a:t>
            </a:r>
            <a:r>
              <a:rPr lang="en-US" altLang="en-US" sz="2133" b="1" dirty="0">
                <a:latin typeface="+mn-lt"/>
                <a:cs typeface="Calibri" panose="020F0502020204030204" pitchFamily="34" charset="0"/>
              </a:rPr>
              <a:t> </a:t>
            </a:r>
            <a:r>
              <a:rPr lang="en-US" altLang="en-US" sz="1600" b="1" dirty="0">
                <a:latin typeface="+mn-lt"/>
                <a:cs typeface="Calibri" panose="020F0502020204030204" pitchFamily="34" charset="0"/>
              </a:rPr>
              <a:t>(http://standards.ieee.org/develop/policies/opman/sect6.html#6.3)</a:t>
            </a:r>
          </a:p>
          <a:p>
            <a:pPr lvl="1" eaLnBrk="1" hangingPunct="1">
              <a:lnSpc>
                <a:spcPct val="90000"/>
              </a:lnSpc>
              <a:buFont typeface="Monotype Sorts"/>
              <a:buNone/>
              <a:defRPr/>
            </a:pPr>
            <a:endParaRPr lang="en-US" altLang="en-US" sz="2133" dirty="0">
              <a:latin typeface="+mn-lt"/>
            </a:endParaRPr>
          </a:p>
          <a:p>
            <a:pPr marL="479988" lvl="1">
              <a:lnSpc>
                <a:spcPct val="90000"/>
              </a:lnSpc>
              <a:defRPr/>
            </a:pPr>
            <a:r>
              <a:rPr lang="en-US" altLang="en-US" sz="2133" b="1" dirty="0">
                <a:latin typeface="+mn-lt"/>
                <a:cs typeface="Calibri" panose="020F0502020204030204" pitchFamily="34" charset="0"/>
              </a:rPr>
              <a:t>Material about the patent policy is available at </a:t>
            </a:r>
            <a:r>
              <a:rPr lang="en-US" altLang="en-US" sz="2133" b="1" i="1" dirty="0">
                <a:latin typeface="+mn-lt"/>
                <a:cs typeface="Calibri" panose="020F0502020204030204" pitchFamily="34" charset="0"/>
              </a:rPr>
              <a:t>http://standards.ieee.org/about/sasb/patcom/materials.html</a:t>
            </a:r>
          </a:p>
          <a:p>
            <a:pPr lvl="1" eaLnBrk="1" hangingPunct="1">
              <a:lnSpc>
                <a:spcPct val="90000"/>
              </a:lnSpc>
              <a:defRPr/>
            </a:pPr>
            <a:endParaRPr lang="en-US" altLang="en-US" sz="2133" b="1" i="1" dirty="0">
              <a:latin typeface="+mn-lt"/>
              <a:cs typeface="Calibri" panose="020F0502020204030204" pitchFamily="34" charset="0"/>
            </a:endParaRPr>
          </a:p>
          <a:p>
            <a:pPr lvl="1" eaLnBrk="1" hangingPunct="1">
              <a:lnSpc>
                <a:spcPct val="90000"/>
              </a:lnSpc>
              <a:defRPr/>
            </a:pPr>
            <a:endParaRPr lang="en-US" altLang="en-US" sz="2133" b="1" dirty="0">
              <a:latin typeface="+mn-lt"/>
              <a:cs typeface="Calibri" panose="020F0502020204030204" pitchFamily="34" charset="0"/>
            </a:endParaRPr>
          </a:p>
          <a:p>
            <a:pPr marL="479988" algn="ctr">
              <a:lnSpc>
                <a:spcPct val="90000"/>
              </a:lnSpc>
              <a:defRPr/>
            </a:pPr>
            <a:r>
              <a:rPr lang="en-US" altLang="en-US" sz="3200" b="1" dirty="0">
                <a:solidFill>
                  <a:schemeClr val="accent2">
                    <a:lumMod val="75000"/>
                  </a:schemeClr>
                </a:solidFill>
                <a:latin typeface="+mn-lt"/>
                <a:cs typeface="Calibri" panose="020F0502020204030204" pitchFamily="34" charset="0"/>
              </a:rPr>
              <a:t>If you have questions, contact the IEEE SA Standards Board Patent Committee Administrator at patcom@ieee.org</a:t>
            </a:r>
          </a:p>
          <a:p>
            <a:pPr eaLnBrk="1" hangingPunct="1">
              <a:lnSpc>
                <a:spcPct val="80000"/>
              </a:lnSpc>
              <a:buFont typeface="Monotype Sorts"/>
              <a:buNone/>
              <a:defRPr/>
            </a:pPr>
            <a:br>
              <a:rPr lang="en-US" altLang="en-US" sz="2133" b="1" dirty="0">
                <a:latin typeface="+mn-lt"/>
                <a:cs typeface="Calibri" panose="020F0502020204030204" pitchFamily="34" charset="0"/>
              </a:rPr>
            </a:br>
            <a:endParaRPr lang="en-US" altLang="en-US" sz="2133" b="1" dirty="0">
              <a:latin typeface="+mn-lt"/>
              <a:cs typeface="Calibri" panose="020F0502020204030204" pitchFamily="34" charset="0"/>
            </a:endParaRPr>
          </a:p>
        </p:txBody>
      </p:sp>
      <p:sp>
        <p:nvSpPr>
          <p:cNvPr id="3" name="Slide Number Placeholder 2">
            <a:extLst>
              <a:ext uri="{FF2B5EF4-FFF2-40B4-BE49-F238E27FC236}">
                <a16:creationId xmlns:a16="http://schemas.microsoft.com/office/drawing/2014/main" id="{754C5E76-CE17-D44A-802A-E1539C8BBEF9}"/>
              </a:ext>
            </a:extLst>
          </p:cNvPr>
          <p:cNvSpPr>
            <a:spLocks noGrp="1"/>
          </p:cNvSpPr>
          <p:nvPr>
            <p:ph type="sldNum" sz="quarter" idx="10"/>
          </p:nvPr>
        </p:nvSpPr>
        <p:spPr/>
        <p:txBody>
          <a:bodyPr/>
          <a:lstStyle/>
          <a:p>
            <a:fld id="{A3979A82-1A5E-4C7B-AFC0-111CA6C3130A}" type="slidenum">
              <a:rPr lang="en-US" altLang="en-US" smtClean="0"/>
              <a:pPr/>
              <a:t>15</a:t>
            </a:fld>
            <a:endParaRPr lang="en-US" alt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dirty="0"/>
              <a:t>Minutes for approval</a:t>
            </a:r>
          </a:p>
        </p:txBody>
      </p:sp>
      <p:sp>
        <p:nvSpPr>
          <p:cNvPr id="12291" name="Content Placeholder 2"/>
          <p:cNvSpPr>
            <a:spLocks noGrp="1"/>
          </p:cNvSpPr>
          <p:nvPr>
            <p:ph idx="1"/>
          </p:nvPr>
        </p:nvSpPr>
        <p:spPr/>
        <p:txBody>
          <a:bodyPr/>
          <a:lstStyle/>
          <a:p>
            <a:r>
              <a:rPr dirty="0"/>
              <a:t>Motion to approve </a:t>
            </a:r>
            <a:r>
              <a:rPr lang="en-US" dirty="0">
                <a:solidFill>
                  <a:schemeClr val="tx1"/>
                </a:solidFill>
              </a:rPr>
              <a:t>1/6/23 </a:t>
            </a:r>
            <a:r>
              <a:rPr dirty="0"/>
              <a:t>WG minutes contained in </a:t>
            </a:r>
            <a:r>
              <a:rPr lang="en-US" dirty="0">
                <a:solidFill>
                  <a:schemeClr val="tx1"/>
                </a:solidFill>
              </a:rPr>
              <a:t>Doc #: 5-23-00</a:t>
            </a:r>
            <a:r>
              <a:rPr lang="en-US" dirty="0">
                <a:solidFill>
                  <a:srgbClr val="FF0000"/>
                </a:solidFill>
              </a:rPr>
              <a:t>XX</a:t>
            </a:r>
            <a:r>
              <a:rPr lang="en-US" dirty="0">
                <a:solidFill>
                  <a:schemeClr val="tx1"/>
                </a:solidFill>
              </a:rPr>
              <a:t>-00-mins</a:t>
            </a:r>
            <a:endParaRPr dirty="0">
              <a:solidFill>
                <a:schemeClr val="tx1"/>
              </a:solidFill>
            </a:endParaRPr>
          </a:p>
          <a:p>
            <a:pPr marL="0" indent="0" eaLnBrk="1" fontAlgn="auto" hangingPunct="1">
              <a:lnSpc>
                <a:spcPct val="115000"/>
              </a:lnSpc>
              <a:spcBef>
                <a:spcPts val="0"/>
              </a:spcBef>
              <a:spcAft>
                <a:spcPts val="0"/>
              </a:spcAft>
              <a:buNone/>
              <a:defRPr/>
            </a:pPr>
            <a:endParaRPr lang="en-US" dirty="0"/>
          </a:p>
          <a:p>
            <a:pPr>
              <a:lnSpc>
                <a:spcPct val="115000"/>
              </a:lnSpc>
              <a:defRPr/>
            </a:pPr>
            <a:r>
              <a:rPr lang="en-US" dirty="0"/>
              <a:t>Mover: 	</a:t>
            </a:r>
          </a:p>
          <a:p>
            <a:r>
              <a:rPr dirty="0"/>
              <a:t>Second:</a:t>
            </a:r>
          </a:p>
          <a:p>
            <a:r>
              <a:rPr lang="en-US" dirty="0"/>
              <a:t>Vote: </a:t>
            </a:r>
          </a:p>
          <a:p>
            <a:endParaRPr lang="en-US" dirty="0"/>
          </a:p>
          <a:p>
            <a:endParaRPr dirty="0"/>
          </a:p>
        </p:txBody>
      </p:sp>
      <p:sp>
        <p:nvSpPr>
          <p:cNvPr id="4" name="Date Placeholder 3"/>
          <p:cNvSpPr>
            <a:spLocks noGrp="1"/>
          </p:cNvSpPr>
          <p:nvPr>
            <p:ph type="dt" sz="quarter" idx="10"/>
          </p:nvPr>
        </p:nvSpPr>
        <p:spPr>
          <a:xfrm>
            <a:off x="457200" y="6448425"/>
            <a:ext cx="2133600" cy="365125"/>
          </a:xfrm>
        </p:spPr>
        <p:txBody>
          <a:bodyPr/>
          <a:lstStyle/>
          <a:p>
            <a:pPr>
              <a:defRPr/>
            </a:pPr>
            <a:fld id="{4EB21B0B-15F2-0A42-AF49-0DD5CCEB91BE}" type="datetime1">
              <a:rPr lang="en-US" smtClean="0"/>
              <a:t>4/7/2023</a:t>
            </a:fld>
            <a:endParaRPr lang="en-US" dirty="0"/>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#:5-23-0005-02-agen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7FE86D48-55D4-4832-AD65-0E7A90F87B93}" type="slidenum">
              <a:rPr lang="en-US" smtClean="0"/>
              <a:pPr>
                <a:defRPr/>
              </a:pPr>
              <a:t>16</a:t>
            </a:fld>
            <a:endParaRPr lang="en-US" dirty="0"/>
          </a:p>
        </p:txBody>
      </p:sp>
      <p:sp>
        <p:nvSpPr>
          <p:cNvPr id="12295" name="Rectangle 2"/>
          <p:cNvSpPr>
            <a:spLocks noChangeArrowheads="1"/>
          </p:cNvSpPr>
          <p:nvPr/>
        </p:nvSpPr>
        <p:spPr bwMode="auto">
          <a:xfrm>
            <a:off x="2209800" y="2743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dirty="0"/>
          </a:p>
        </p:txBody>
      </p:sp>
    </p:spTree>
    <p:extLst>
      <p:ext uri="{BB962C8B-B14F-4D97-AF65-F5344CB8AC3E}">
        <p14:creationId xmlns:p14="http://schemas.microsoft.com/office/powerpoint/2010/main" val="112693441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dirty="0"/>
              <a:t>Minutes for approval</a:t>
            </a:r>
          </a:p>
        </p:txBody>
      </p:sp>
      <p:sp>
        <p:nvSpPr>
          <p:cNvPr id="12291" name="Content Placeholder 2"/>
          <p:cNvSpPr>
            <a:spLocks noGrp="1"/>
          </p:cNvSpPr>
          <p:nvPr>
            <p:ph idx="1"/>
          </p:nvPr>
        </p:nvSpPr>
        <p:spPr/>
        <p:txBody>
          <a:bodyPr/>
          <a:lstStyle/>
          <a:p>
            <a:r>
              <a:rPr dirty="0"/>
              <a:t>Motion to approve </a:t>
            </a:r>
            <a:r>
              <a:rPr lang="en-US" dirty="0">
                <a:solidFill>
                  <a:schemeClr val="tx1"/>
                </a:solidFill>
              </a:rPr>
              <a:t>2/3/23 </a:t>
            </a:r>
            <a:r>
              <a:rPr dirty="0"/>
              <a:t>WG minutes contained in </a:t>
            </a:r>
            <a:r>
              <a:rPr lang="en-US" dirty="0">
                <a:solidFill>
                  <a:schemeClr val="tx1"/>
                </a:solidFill>
              </a:rPr>
              <a:t>Doc #: 5-23-0006-00-mins</a:t>
            </a:r>
            <a:endParaRPr dirty="0">
              <a:solidFill>
                <a:schemeClr val="tx1"/>
              </a:solidFill>
            </a:endParaRPr>
          </a:p>
          <a:p>
            <a:pPr marL="0" indent="0" eaLnBrk="1" fontAlgn="auto" hangingPunct="1">
              <a:lnSpc>
                <a:spcPct val="115000"/>
              </a:lnSpc>
              <a:spcBef>
                <a:spcPts val="0"/>
              </a:spcBef>
              <a:spcAft>
                <a:spcPts val="0"/>
              </a:spcAft>
              <a:buNone/>
              <a:defRPr/>
            </a:pPr>
            <a:endParaRPr lang="en-US" dirty="0"/>
          </a:p>
          <a:p>
            <a:pPr>
              <a:lnSpc>
                <a:spcPct val="115000"/>
              </a:lnSpc>
              <a:defRPr/>
            </a:pPr>
            <a:r>
              <a:rPr lang="en-US" dirty="0"/>
              <a:t>Mover: 	Tony</a:t>
            </a:r>
          </a:p>
          <a:p>
            <a:r>
              <a:rPr dirty="0"/>
              <a:t>Second: Reinhard</a:t>
            </a:r>
          </a:p>
          <a:p>
            <a:r>
              <a:rPr lang="en-US" dirty="0"/>
              <a:t>Vote: </a:t>
            </a:r>
          </a:p>
          <a:p>
            <a:endParaRPr lang="en-US" dirty="0"/>
          </a:p>
          <a:p>
            <a:endParaRPr dirty="0"/>
          </a:p>
        </p:txBody>
      </p:sp>
      <p:sp>
        <p:nvSpPr>
          <p:cNvPr id="4" name="Date Placeholder 3"/>
          <p:cNvSpPr>
            <a:spLocks noGrp="1"/>
          </p:cNvSpPr>
          <p:nvPr>
            <p:ph type="dt" sz="quarter" idx="10"/>
          </p:nvPr>
        </p:nvSpPr>
        <p:spPr>
          <a:xfrm>
            <a:off x="457200" y="6448425"/>
            <a:ext cx="2133600" cy="365125"/>
          </a:xfrm>
        </p:spPr>
        <p:txBody>
          <a:bodyPr/>
          <a:lstStyle/>
          <a:p>
            <a:pPr>
              <a:defRPr/>
            </a:pPr>
            <a:fld id="{4EB21B0B-15F2-0A42-AF49-0DD5CCEB91BE}" type="datetime1">
              <a:rPr lang="en-US" smtClean="0"/>
              <a:t>4/7/2023</a:t>
            </a:fld>
            <a:endParaRPr lang="en-US" dirty="0"/>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#:5-23-0005-02-agen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7FE86D48-55D4-4832-AD65-0E7A90F87B93}" type="slidenum">
              <a:rPr lang="en-US" smtClean="0"/>
              <a:pPr>
                <a:defRPr/>
              </a:pPr>
              <a:t>17</a:t>
            </a:fld>
            <a:endParaRPr lang="en-US" dirty="0"/>
          </a:p>
        </p:txBody>
      </p:sp>
      <p:sp>
        <p:nvSpPr>
          <p:cNvPr id="12295" name="Rectangle 2"/>
          <p:cNvSpPr>
            <a:spLocks noChangeArrowheads="1"/>
          </p:cNvSpPr>
          <p:nvPr/>
        </p:nvSpPr>
        <p:spPr bwMode="auto">
          <a:xfrm>
            <a:off x="2209800" y="2743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dirty="0"/>
          </a:p>
        </p:txBody>
      </p:sp>
    </p:spTree>
    <p:extLst>
      <p:ext uri="{BB962C8B-B14F-4D97-AF65-F5344CB8AC3E}">
        <p14:creationId xmlns:p14="http://schemas.microsoft.com/office/powerpoint/2010/main" val="267918122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dirty="0"/>
              <a:t>Minutes for approval</a:t>
            </a:r>
          </a:p>
        </p:txBody>
      </p:sp>
      <p:sp>
        <p:nvSpPr>
          <p:cNvPr id="12291" name="Content Placeholder 2"/>
          <p:cNvSpPr>
            <a:spLocks noGrp="1"/>
          </p:cNvSpPr>
          <p:nvPr>
            <p:ph idx="1"/>
          </p:nvPr>
        </p:nvSpPr>
        <p:spPr/>
        <p:txBody>
          <a:bodyPr/>
          <a:lstStyle/>
          <a:p>
            <a:r>
              <a:rPr dirty="0"/>
              <a:t>Motion to approve </a:t>
            </a:r>
            <a:r>
              <a:rPr lang="en-US" dirty="0">
                <a:solidFill>
                  <a:schemeClr val="tx1"/>
                </a:solidFill>
              </a:rPr>
              <a:t>3/3/23 </a:t>
            </a:r>
            <a:r>
              <a:rPr dirty="0"/>
              <a:t>WG minutes contained in </a:t>
            </a:r>
            <a:r>
              <a:rPr lang="en-US" dirty="0">
                <a:solidFill>
                  <a:schemeClr val="tx1"/>
                </a:solidFill>
              </a:rPr>
              <a:t>Doc #: 5-23-00</a:t>
            </a:r>
            <a:r>
              <a:rPr lang="en-US" dirty="0">
                <a:solidFill>
                  <a:srgbClr val="FF0000"/>
                </a:solidFill>
              </a:rPr>
              <a:t>XX</a:t>
            </a:r>
            <a:r>
              <a:rPr lang="en-US" dirty="0">
                <a:solidFill>
                  <a:schemeClr val="tx1"/>
                </a:solidFill>
              </a:rPr>
              <a:t>-00-mins</a:t>
            </a:r>
            <a:endParaRPr dirty="0">
              <a:solidFill>
                <a:schemeClr val="tx1"/>
              </a:solidFill>
            </a:endParaRPr>
          </a:p>
          <a:p>
            <a:pPr marL="0" indent="0" eaLnBrk="1" fontAlgn="auto" hangingPunct="1">
              <a:lnSpc>
                <a:spcPct val="115000"/>
              </a:lnSpc>
              <a:spcBef>
                <a:spcPts val="0"/>
              </a:spcBef>
              <a:spcAft>
                <a:spcPts val="0"/>
              </a:spcAft>
              <a:buNone/>
              <a:defRPr/>
            </a:pPr>
            <a:endParaRPr lang="en-US" dirty="0"/>
          </a:p>
          <a:p>
            <a:pPr>
              <a:lnSpc>
                <a:spcPct val="115000"/>
              </a:lnSpc>
              <a:defRPr/>
            </a:pPr>
            <a:r>
              <a:rPr lang="en-US" dirty="0"/>
              <a:t>Mover: 	</a:t>
            </a:r>
          </a:p>
          <a:p>
            <a:r>
              <a:rPr dirty="0"/>
              <a:t>Second:</a:t>
            </a:r>
          </a:p>
          <a:p>
            <a:r>
              <a:rPr lang="en-US" dirty="0"/>
              <a:t>Vote: </a:t>
            </a:r>
          </a:p>
          <a:p>
            <a:endParaRPr lang="en-US" dirty="0"/>
          </a:p>
          <a:p>
            <a:endParaRPr dirty="0"/>
          </a:p>
        </p:txBody>
      </p:sp>
      <p:sp>
        <p:nvSpPr>
          <p:cNvPr id="4" name="Date Placeholder 3"/>
          <p:cNvSpPr>
            <a:spLocks noGrp="1"/>
          </p:cNvSpPr>
          <p:nvPr>
            <p:ph type="dt" sz="quarter" idx="10"/>
          </p:nvPr>
        </p:nvSpPr>
        <p:spPr>
          <a:xfrm>
            <a:off x="457200" y="6448425"/>
            <a:ext cx="2133600" cy="365125"/>
          </a:xfrm>
        </p:spPr>
        <p:txBody>
          <a:bodyPr/>
          <a:lstStyle/>
          <a:p>
            <a:pPr>
              <a:defRPr/>
            </a:pPr>
            <a:fld id="{4EB21B0B-15F2-0A42-AF49-0DD5CCEB91BE}" type="datetime1">
              <a:rPr lang="en-US" smtClean="0"/>
              <a:t>4/7/2023</a:t>
            </a:fld>
            <a:endParaRPr lang="en-US" dirty="0"/>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#:5-23-0005-02-agen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7FE86D48-55D4-4832-AD65-0E7A90F87B93}" type="slidenum">
              <a:rPr lang="en-US" smtClean="0"/>
              <a:pPr>
                <a:defRPr/>
              </a:pPr>
              <a:t>18</a:t>
            </a:fld>
            <a:endParaRPr lang="en-US" dirty="0"/>
          </a:p>
        </p:txBody>
      </p:sp>
      <p:sp>
        <p:nvSpPr>
          <p:cNvPr id="12295" name="Rectangle 2"/>
          <p:cNvSpPr>
            <a:spLocks noChangeArrowheads="1"/>
          </p:cNvSpPr>
          <p:nvPr/>
        </p:nvSpPr>
        <p:spPr bwMode="auto">
          <a:xfrm>
            <a:off x="2209800" y="2743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dirty="0"/>
          </a:p>
        </p:txBody>
      </p:sp>
    </p:spTree>
    <p:extLst>
      <p:ext uri="{BB962C8B-B14F-4D97-AF65-F5344CB8AC3E}">
        <p14:creationId xmlns:p14="http://schemas.microsoft.com/office/powerpoint/2010/main" val="231813642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45655" y="134938"/>
            <a:ext cx="8229600" cy="1143000"/>
          </a:xfrm>
        </p:spPr>
        <p:txBody>
          <a:bodyPr/>
          <a:lstStyle/>
          <a:p>
            <a:r>
              <a:rPr dirty="0"/>
              <a:t>Current Status</a:t>
            </a:r>
            <a:r>
              <a:rPr lang="en-US" dirty="0"/>
              <a:t> for 1900.5 Revision</a:t>
            </a:r>
            <a:endParaRPr dirty="0"/>
          </a:p>
        </p:txBody>
      </p:sp>
      <p:sp>
        <p:nvSpPr>
          <p:cNvPr id="14339" name="Content Placeholder 2"/>
          <p:cNvSpPr>
            <a:spLocks noGrp="1"/>
          </p:cNvSpPr>
          <p:nvPr>
            <p:ph idx="1"/>
          </p:nvPr>
        </p:nvSpPr>
        <p:spPr>
          <a:xfrm>
            <a:off x="281709" y="1066800"/>
            <a:ext cx="8416636" cy="5181600"/>
          </a:xfrm>
        </p:spPr>
        <p:txBody>
          <a:bodyPr/>
          <a:lstStyle/>
          <a:p>
            <a:r>
              <a:rPr lang="en-US" sz="2000" dirty="0"/>
              <a:t>2/3/23</a:t>
            </a:r>
          </a:p>
          <a:p>
            <a:pPr lvl="1"/>
            <a:r>
              <a:rPr lang="en-US" sz="1600" dirty="0"/>
              <a:t>Want to convert the high-level representation of the CBRS architecture into a 1900.5 representation.  Alex and Eric volunteered to put this together for the next meeting.</a:t>
            </a:r>
          </a:p>
          <a:p>
            <a:r>
              <a:rPr lang="en-US" sz="2000" dirty="0"/>
              <a:t>3/3/23</a:t>
            </a:r>
          </a:p>
          <a:p>
            <a:pPr lvl="1"/>
            <a:r>
              <a:rPr lang="en-US" sz="1200" dirty="0"/>
              <a:t>Looked in the JSON schema in the CBRS at the GitHub website.  Want to correlate the sequence diagram with the existing XSDs.  WE are looking at the traceability.  We believe they will show the same essential data elements.</a:t>
            </a:r>
          </a:p>
          <a:p>
            <a:pPr lvl="2"/>
            <a:r>
              <a:rPr lang="en-US" sz="1400" dirty="0"/>
              <a:t>Will schedule a meeting for developing the traceability – </a:t>
            </a:r>
          </a:p>
          <a:p>
            <a:pPr lvl="2"/>
            <a:r>
              <a:rPr lang="en-US" sz="1400" dirty="0"/>
              <a:t>The output will be the original  Excel spreadsheet from WINNFORUM and a column with our rules</a:t>
            </a:r>
          </a:p>
          <a:p>
            <a:pPr lvl="2"/>
            <a:r>
              <a:rPr lang="en-US" sz="1400" dirty="0"/>
              <a:t>Will make an enumeration for traceability</a:t>
            </a:r>
          </a:p>
          <a:p>
            <a:r>
              <a:rPr lang="en-US" sz="2200" dirty="0"/>
              <a:t>4/7/23</a:t>
            </a:r>
          </a:p>
          <a:p>
            <a:pPr lvl="1"/>
            <a:r>
              <a:rPr lang="en-US" sz="1800" dirty="0"/>
              <a:t>Discussed the enumeration and traceability. </a:t>
            </a:r>
          </a:p>
          <a:p>
            <a:pPr lvl="1"/>
            <a:r>
              <a:rPr lang="en-US" sz="1800" dirty="0"/>
              <a:t>Reinhard was to give an example of the policy language</a:t>
            </a:r>
          </a:p>
          <a:p>
            <a:pPr lvl="1"/>
            <a:r>
              <a:rPr lang="en-US" sz="1800" dirty="0"/>
              <a:t>Goal is to show traceability to the CBRS worksheet of data – we should be able to show traceability or our approach is malformed at this point.  Do not need to show provability.  If we cannot show traceability to a conformant implementation then we won’t be able to make the standard operational.  Want the standard to inform acquisition of systems.</a:t>
            </a:r>
          </a:p>
          <a:p>
            <a:pPr lvl="2"/>
            <a:r>
              <a:rPr lang="en-US" sz="1400" dirty="0"/>
              <a:t>Want to see both policy and architectural elements</a:t>
            </a:r>
          </a:p>
        </p:txBody>
      </p:sp>
      <p:sp>
        <p:nvSpPr>
          <p:cNvPr id="4" name="Date Placeholder 3"/>
          <p:cNvSpPr>
            <a:spLocks noGrp="1"/>
          </p:cNvSpPr>
          <p:nvPr>
            <p:ph type="dt" sz="quarter" idx="10"/>
          </p:nvPr>
        </p:nvSpPr>
        <p:spPr>
          <a:xfrm>
            <a:off x="457200" y="6448425"/>
            <a:ext cx="2133600" cy="365125"/>
          </a:xfrm>
        </p:spPr>
        <p:txBody>
          <a:bodyPr/>
          <a:lstStyle/>
          <a:p>
            <a:pPr>
              <a:defRPr/>
            </a:pPr>
            <a:fld id="{0DF68597-3CD9-6549-B14A-197E613A375C}" type="datetime1">
              <a:rPr lang="en-US" smtClean="0"/>
              <a:t>4/7/2023</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#:5-23-0005-02-agen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CF083BE6-C18A-41AF-9A6B-C5E28B92F680}" type="slidenum">
              <a:rPr lang="en-US" smtClean="0"/>
              <a:pPr>
                <a:defRPr/>
              </a:pPr>
              <a:t>19</a:t>
            </a:fld>
            <a:endParaRPr lang="en-US"/>
          </a:p>
        </p:txBody>
      </p:sp>
    </p:spTree>
    <p:extLst>
      <p:ext uri="{BB962C8B-B14F-4D97-AF65-F5344CB8AC3E}">
        <p14:creationId xmlns:p14="http://schemas.microsoft.com/office/powerpoint/2010/main" val="13438550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448425"/>
            <a:ext cx="2133600" cy="365125"/>
          </a:xfrm>
        </p:spPr>
        <p:txBody>
          <a:bodyPr/>
          <a:lstStyle/>
          <a:p>
            <a:pPr>
              <a:defRPr/>
            </a:pPr>
            <a:fld id="{F92B9163-773B-844A-BA75-0E440DDA909F}" type="datetime1">
              <a:rPr lang="en-US" smtClean="0"/>
              <a:t>4/7/2023</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dirty="0"/>
              <a:t>Doc #:5-23-0005-02-agen</a:t>
            </a:r>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3406F457-2706-4F6B-976E-F569A492BDEF}" type="slidenum">
              <a:rPr lang="en-US" smtClean="0"/>
              <a:pPr>
                <a:defRPr/>
              </a:pPr>
              <a:t>2</a:t>
            </a:fld>
            <a:endParaRPr lang="en-US"/>
          </a:p>
        </p:txBody>
      </p:sp>
      <p:sp>
        <p:nvSpPr>
          <p:cNvPr id="3074" name="Rectangle 2"/>
          <p:cNvSpPr>
            <a:spLocks noGrp="1" noChangeArrowheads="1"/>
          </p:cNvSpPr>
          <p:nvPr>
            <p:ph type="title" idx="4294967295"/>
          </p:nvPr>
        </p:nvSpPr>
        <p:spPr>
          <a:xfrm>
            <a:off x="0" y="115888"/>
            <a:ext cx="7772400" cy="1143000"/>
          </a:xfrm>
          <a:prstGeom prst="rect">
            <a:avLst/>
          </a:prstGeom>
        </p:spPr>
        <p:txBody>
          <a:bodyPr>
            <a:normAutofit fontScale="90000"/>
          </a:bodyPr>
          <a:lstStyle/>
          <a:p>
            <a:r>
              <a:rPr dirty="0"/>
              <a:t> Electronic Meeting Details</a:t>
            </a:r>
            <a:br>
              <a:rPr dirty="0"/>
            </a:br>
            <a:endParaRPr dirty="0"/>
          </a:p>
        </p:txBody>
      </p:sp>
      <p:sp>
        <p:nvSpPr>
          <p:cNvPr id="5" name="Rectangle 4"/>
          <p:cNvSpPr/>
          <p:nvPr/>
        </p:nvSpPr>
        <p:spPr>
          <a:xfrm>
            <a:off x="304800" y="990600"/>
            <a:ext cx="8458200" cy="2308324"/>
          </a:xfrm>
          <a:prstGeom prst="rect">
            <a:avLst/>
          </a:prstGeom>
        </p:spPr>
        <p:txBody>
          <a:bodyPr wrap="square">
            <a:spAutoFit/>
          </a:bodyPr>
          <a:lstStyle/>
          <a:p>
            <a:pPr marL="0" marR="0">
              <a:spcBef>
                <a:spcPts val="0"/>
              </a:spcBef>
              <a:spcAft>
                <a:spcPts val="0"/>
              </a:spcAft>
            </a:pPr>
            <a:r>
              <a:rPr lang="en-US" sz="1400" dirty="0"/>
              <a:t>IEEE 1900.5 Meetings</a:t>
            </a:r>
          </a:p>
          <a:p>
            <a:r>
              <a:rPr lang="en-US" sz="1400" dirty="0"/>
              <a:t>https://ieeesa.webex.com/meet/jstine | 2343 126 2088 </a:t>
            </a:r>
          </a:p>
          <a:p>
            <a:br>
              <a:rPr lang="en-US" sz="1400" dirty="0"/>
            </a:br>
            <a:endParaRPr lang="en-US" sz="1400" dirty="0"/>
          </a:p>
          <a:p>
            <a:r>
              <a:rPr lang="en-US" sz="1400" dirty="0"/>
              <a:t>Join by phone</a:t>
            </a:r>
          </a:p>
          <a:p>
            <a:r>
              <a:rPr lang="en-US" sz="1400" dirty="0"/>
              <a:t>+1-646-992-2010 United States Toll (New York City)</a:t>
            </a:r>
          </a:p>
          <a:p>
            <a:r>
              <a:rPr lang="en-US" sz="1400" dirty="0"/>
              <a:t>+1-213-306-3065 United States Toll (Los Angeles)</a:t>
            </a:r>
          </a:p>
          <a:p>
            <a:r>
              <a:rPr lang="en-US" sz="1400" dirty="0"/>
              <a:t>Access code: 2340 415 6446 </a:t>
            </a:r>
          </a:p>
          <a:p>
            <a:br>
              <a:rPr lang="en-US" sz="1400" dirty="0"/>
            </a:br>
            <a:endParaRPr lang="en-US" sz="1400" dirty="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192490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52437" y="-4763"/>
            <a:ext cx="8229600" cy="793534"/>
          </a:xfrm>
        </p:spPr>
        <p:txBody>
          <a:bodyPr/>
          <a:lstStyle/>
          <a:p>
            <a:r>
              <a:rPr dirty="0"/>
              <a:t>Current Status for 1900.5.</a:t>
            </a:r>
            <a:r>
              <a:rPr lang="en-US" dirty="0"/>
              <a:t>1</a:t>
            </a:r>
            <a:endParaRPr dirty="0"/>
          </a:p>
        </p:txBody>
      </p:sp>
      <p:sp>
        <p:nvSpPr>
          <p:cNvPr id="14339" name="Content Placeholder 2"/>
          <p:cNvSpPr>
            <a:spLocks noGrp="1"/>
          </p:cNvSpPr>
          <p:nvPr>
            <p:ph idx="1"/>
          </p:nvPr>
        </p:nvSpPr>
        <p:spPr>
          <a:xfrm>
            <a:off x="533400" y="765829"/>
            <a:ext cx="7835900" cy="5629214"/>
          </a:xfrm>
        </p:spPr>
        <p:txBody>
          <a:bodyPr/>
          <a:lstStyle/>
          <a:p>
            <a:r>
              <a:rPr lang="en-US" sz="1800" dirty="0"/>
              <a:t>2/3/23</a:t>
            </a:r>
          </a:p>
          <a:p>
            <a:pPr lvl="1"/>
            <a:r>
              <a:rPr lang="en-US" sz="1400" dirty="0"/>
              <a:t>Preparing for the Ad hoc meeting at 1:00 PM ET on 7 February</a:t>
            </a:r>
          </a:p>
          <a:p>
            <a:r>
              <a:rPr lang="en-US" sz="1800" dirty="0"/>
              <a:t>3/3/23</a:t>
            </a:r>
          </a:p>
          <a:p>
            <a:pPr lvl="1"/>
            <a:r>
              <a:rPr lang="en-US" sz="1400" dirty="0"/>
              <a:t>Gave an ad hoc presentation on 14 Feb and will answer question in an ad hoc that follows this meeting</a:t>
            </a:r>
          </a:p>
          <a:p>
            <a:pPr lvl="1"/>
            <a:r>
              <a:rPr lang="en-US" sz="1400" dirty="0"/>
              <a:t>Would like to kickoff the conceptional phase of the 1900.5.1 augmented language and create a compiler and interpreter for the language.</a:t>
            </a:r>
          </a:p>
          <a:p>
            <a:pPr lvl="1"/>
            <a:r>
              <a:rPr lang="en-US" sz="1400" dirty="0"/>
              <a:t>Should we have a 1900.5.1R? Reinhard will draft a PAR to help us determine the next steps.</a:t>
            </a:r>
          </a:p>
          <a:p>
            <a:r>
              <a:rPr lang="en-US" sz="1800" dirty="0"/>
              <a:t>4/7/23</a:t>
            </a:r>
          </a:p>
          <a:p>
            <a:pPr lvl="1"/>
            <a:r>
              <a:rPr lang="en-US" sz="1400" dirty="0"/>
              <a:t>Will schedule an ad hoc to discuss traceability of policy – targeting last week of April</a:t>
            </a:r>
          </a:p>
          <a:p>
            <a:pPr lvl="1"/>
            <a:r>
              <a:rPr lang="en-US" sz="1400" dirty="0"/>
              <a:t>Sent a draft for a PAR for an augmented policy language.  - Make part of the agenda for May WG meeting.</a:t>
            </a:r>
          </a:p>
          <a:p>
            <a:pPr lvl="1"/>
            <a:r>
              <a:rPr lang="en-US" sz="1400" dirty="0"/>
              <a:t>Making progress on explaining and documenting the language, also writing a compiler and interpreter for the augmented policy language.</a:t>
            </a:r>
          </a:p>
          <a:p>
            <a:pPr lvl="1"/>
            <a:endParaRPr lang="en-US" sz="1400" dirty="0"/>
          </a:p>
          <a:p>
            <a:pPr lvl="1"/>
            <a:endParaRPr lang="en-US" sz="1400" dirty="0"/>
          </a:p>
          <a:p>
            <a:pPr lvl="1"/>
            <a:endParaRPr lang="en-US" sz="1400" dirty="0"/>
          </a:p>
          <a:p>
            <a:pPr lvl="2"/>
            <a:endParaRPr lang="en-US" sz="1200" dirty="0"/>
          </a:p>
          <a:p>
            <a:pPr lvl="1"/>
            <a:endParaRPr lang="en-US" sz="1400" dirty="0"/>
          </a:p>
          <a:p>
            <a:pPr lvl="1"/>
            <a:endParaRPr lang="en-US" sz="1800" dirty="0"/>
          </a:p>
        </p:txBody>
      </p:sp>
      <p:sp>
        <p:nvSpPr>
          <p:cNvPr id="4" name="Date Placeholder 3"/>
          <p:cNvSpPr>
            <a:spLocks noGrp="1"/>
          </p:cNvSpPr>
          <p:nvPr>
            <p:ph type="dt" sz="quarter" idx="10"/>
          </p:nvPr>
        </p:nvSpPr>
        <p:spPr>
          <a:xfrm>
            <a:off x="457200" y="6448425"/>
            <a:ext cx="2133600" cy="365125"/>
          </a:xfrm>
        </p:spPr>
        <p:txBody>
          <a:bodyPr/>
          <a:lstStyle/>
          <a:p>
            <a:pPr>
              <a:defRPr/>
            </a:pPr>
            <a:fld id="{9177AF8C-C63B-F24F-9922-35D604F8E9B1}" type="datetime1">
              <a:rPr lang="en-US" smtClean="0"/>
              <a:t>4/7/2023</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#:5-23-0005-02-agen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CF083BE6-C18A-41AF-9A6B-C5E28B92F680}" type="slidenum">
              <a:rPr lang="en-US" smtClean="0"/>
              <a:pPr>
                <a:defRPr/>
              </a:pPr>
              <a:t>20</a:t>
            </a:fld>
            <a:endParaRPr lang="en-US"/>
          </a:p>
        </p:txBody>
      </p:sp>
    </p:spTree>
    <p:extLst>
      <p:ext uri="{BB962C8B-B14F-4D97-AF65-F5344CB8AC3E}">
        <p14:creationId xmlns:p14="http://schemas.microsoft.com/office/powerpoint/2010/main" val="272046188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45655" y="134938"/>
            <a:ext cx="8229600" cy="1143000"/>
          </a:xfrm>
        </p:spPr>
        <p:txBody>
          <a:bodyPr/>
          <a:lstStyle/>
          <a:p>
            <a:r>
              <a:rPr dirty="0"/>
              <a:t>Current Status for 1900.5.2</a:t>
            </a:r>
            <a:r>
              <a:rPr lang="en-US" dirty="0"/>
              <a:t> Revision</a:t>
            </a:r>
            <a:endParaRPr dirty="0"/>
          </a:p>
        </p:txBody>
      </p:sp>
      <p:sp>
        <p:nvSpPr>
          <p:cNvPr id="14339" name="Content Placeholder 2"/>
          <p:cNvSpPr>
            <a:spLocks noGrp="1"/>
          </p:cNvSpPr>
          <p:nvPr>
            <p:ph idx="1"/>
          </p:nvPr>
        </p:nvSpPr>
        <p:spPr>
          <a:xfrm>
            <a:off x="609600" y="990600"/>
            <a:ext cx="7924800" cy="5334000"/>
          </a:xfrm>
        </p:spPr>
        <p:txBody>
          <a:bodyPr/>
          <a:lstStyle/>
          <a:p>
            <a:r>
              <a:rPr lang="en-US" sz="2000" dirty="0"/>
              <a:t>3/3/23</a:t>
            </a:r>
          </a:p>
          <a:p>
            <a:pPr lvl="1"/>
            <a:r>
              <a:rPr lang="en-US" sz="1600" dirty="0"/>
              <a:t>Several iterations of rule enumeration</a:t>
            </a:r>
          </a:p>
          <a:p>
            <a:pPr lvl="1"/>
            <a:r>
              <a:rPr lang="en-US" sz="1600" dirty="0"/>
              <a:t>Some change in the document but waiting to resolve some of the major geospatial computations.</a:t>
            </a:r>
          </a:p>
          <a:p>
            <a:pPr lvl="1"/>
            <a:r>
              <a:rPr lang="en-US" sz="1600" dirty="0"/>
              <a:t>Some changes in the data structure concerning locations.</a:t>
            </a:r>
          </a:p>
          <a:p>
            <a:pPr lvl="1"/>
            <a:r>
              <a:rPr lang="en-US" sz="1600" dirty="0"/>
              <a:t>Meeting IEEE, Jennifer Santulli – 0900 8 March</a:t>
            </a:r>
          </a:p>
          <a:p>
            <a:r>
              <a:rPr lang="en-US" sz="2000" dirty="0"/>
              <a:t>4/7/23</a:t>
            </a:r>
          </a:p>
          <a:p>
            <a:pPr lvl="1"/>
            <a:r>
              <a:rPr lang="en-US" sz="1600" dirty="0"/>
              <a:t>Revisions over the past month have focused on those parts of the standard that affect the schema.  These include some additional data elements and the changing of some element and attribute names to be consistent across the standard.</a:t>
            </a:r>
          </a:p>
          <a:p>
            <a:pPr lvl="1"/>
            <a:r>
              <a:rPr lang="en-US" sz="1600" dirty="0"/>
              <a:t>Met </a:t>
            </a:r>
            <a:r>
              <a:rPr lang="en-US" sz="1600"/>
              <a:t>with the IEEE </a:t>
            </a:r>
            <a:r>
              <a:rPr lang="en-US" sz="1600" dirty="0"/>
              <a:t>Opensource</a:t>
            </a:r>
          </a:p>
          <a:p>
            <a:pPr lvl="1"/>
            <a:endParaRPr lang="en-US" sz="1600" dirty="0"/>
          </a:p>
          <a:p>
            <a:pPr marL="457200" lvl="1" indent="0">
              <a:buNone/>
            </a:pPr>
            <a:endParaRPr lang="en-US" sz="1600" dirty="0"/>
          </a:p>
          <a:p>
            <a:pPr lvl="1"/>
            <a:endParaRPr lang="en-US" sz="1600" dirty="0"/>
          </a:p>
          <a:p>
            <a:pPr lvl="1"/>
            <a:endParaRPr lang="en-US" sz="1600" dirty="0"/>
          </a:p>
          <a:p>
            <a:pPr lvl="1"/>
            <a:endParaRPr lang="en-US" sz="1600" dirty="0"/>
          </a:p>
          <a:p>
            <a:endParaRPr lang="en-US" sz="2000" dirty="0"/>
          </a:p>
          <a:p>
            <a:pPr lvl="1"/>
            <a:endParaRPr lang="en-US" sz="1300" dirty="0"/>
          </a:p>
        </p:txBody>
      </p:sp>
      <p:sp>
        <p:nvSpPr>
          <p:cNvPr id="4" name="Date Placeholder 3"/>
          <p:cNvSpPr>
            <a:spLocks noGrp="1"/>
          </p:cNvSpPr>
          <p:nvPr>
            <p:ph type="dt" sz="quarter" idx="10"/>
          </p:nvPr>
        </p:nvSpPr>
        <p:spPr>
          <a:xfrm>
            <a:off x="457200" y="6448425"/>
            <a:ext cx="2133600" cy="365125"/>
          </a:xfrm>
        </p:spPr>
        <p:txBody>
          <a:bodyPr/>
          <a:lstStyle/>
          <a:p>
            <a:pPr>
              <a:defRPr/>
            </a:pPr>
            <a:fld id="{9D89828F-6334-5646-92E1-2A6AEDACD0A2}" type="datetime1">
              <a:rPr lang="en-US" smtClean="0"/>
              <a:t>4/7/2023</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#:5-23-0005-02-agen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CF083BE6-C18A-41AF-9A6B-C5E28B92F680}" type="slidenum">
              <a:rPr lang="en-US" smtClean="0"/>
              <a:pPr>
                <a:defRPr/>
              </a:pPr>
              <a:t>21</a:t>
            </a:fld>
            <a:endParaRPr lang="en-US"/>
          </a:p>
        </p:txBody>
      </p:sp>
    </p:spTree>
    <p:extLst>
      <p:ext uri="{BB962C8B-B14F-4D97-AF65-F5344CB8AC3E}">
        <p14:creationId xmlns:p14="http://schemas.microsoft.com/office/powerpoint/2010/main" val="395247957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3E7DA4-84CA-4A5F-2B01-5ACD5298B44C}"/>
              </a:ext>
            </a:extLst>
          </p:cNvPr>
          <p:cNvSpPr>
            <a:spLocks noGrp="1"/>
          </p:cNvSpPr>
          <p:nvPr>
            <p:ph type="title"/>
          </p:nvPr>
        </p:nvSpPr>
        <p:spPr/>
        <p:txBody>
          <a:bodyPr/>
          <a:lstStyle/>
          <a:p>
            <a:r>
              <a:rPr lang="en-US" dirty="0"/>
              <a:t>Volunteers for Opensource Repository</a:t>
            </a:r>
          </a:p>
        </p:txBody>
      </p:sp>
      <p:sp>
        <p:nvSpPr>
          <p:cNvPr id="3" name="Content Placeholder 2">
            <a:extLst>
              <a:ext uri="{FF2B5EF4-FFF2-40B4-BE49-F238E27FC236}">
                <a16:creationId xmlns:a16="http://schemas.microsoft.com/office/drawing/2014/main" id="{9C806C28-9F61-25DA-D45A-DDD3FD6D9A52}"/>
              </a:ext>
            </a:extLst>
          </p:cNvPr>
          <p:cNvSpPr>
            <a:spLocks noGrp="1"/>
          </p:cNvSpPr>
          <p:nvPr>
            <p:ph idx="1"/>
          </p:nvPr>
        </p:nvSpPr>
        <p:spPr/>
        <p:txBody>
          <a:bodyPr/>
          <a:lstStyle/>
          <a:p>
            <a:r>
              <a:rPr lang="en-US" dirty="0"/>
              <a:t>Require two positions</a:t>
            </a:r>
          </a:p>
          <a:p>
            <a:pPr lvl="1"/>
            <a:r>
              <a:rPr lang="en-US" dirty="0"/>
              <a:t>Lead – an officer level</a:t>
            </a:r>
          </a:p>
          <a:p>
            <a:pPr lvl="1"/>
            <a:r>
              <a:rPr lang="en-US" dirty="0"/>
              <a:t>Maintainer – Volunteer</a:t>
            </a:r>
          </a:p>
          <a:p>
            <a:r>
              <a:rPr lang="en-US" dirty="0"/>
              <a:t>Proposed volunteers</a:t>
            </a:r>
          </a:p>
          <a:p>
            <a:pPr lvl="1"/>
            <a:r>
              <a:rPr lang="en-US" dirty="0"/>
              <a:t>Lead – Eric Lindahl</a:t>
            </a:r>
          </a:p>
          <a:p>
            <a:pPr lvl="1"/>
            <a:r>
              <a:rPr lang="en-US" dirty="0"/>
              <a:t>Maintainer – Carlos Caicedo, Becca Rousseau</a:t>
            </a:r>
          </a:p>
        </p:txBody>
      </p:sp>
      <p:sp>
        <p:nvSpPr>
          <p:cNvPr id="4" name="Date Placeholder 3">
            <a:extLst>
              <a:ext uri="{FF2B5EF4-FFF2-40B4-BE49-F238E27FC236}">
                <a16:creationId xmlns:a16="http://schemas.microsoft.com/office/drawing/2014/main" id="{51AE827E-72A1-AA38-EF1D-FBDB593383AF}"/>
              </a:ext>
            </a:extLst>
          </p:cNvPr>
          <p:cNvSpPr>
            <a:spLocks noGrp="1"/>
          </p:cNvSpPr>
          <p:nvPr>
            <p:ph type="dt" sz="half" idx="10"/>
          </p:nvPr>
        </p:nvSpPr>
        <p:spPr/>
        <p:txBody>
          <a:bodyPr/>
          <a:lstStyle/>
          <a:p>
            <a:pPr>
              <a:defRPr/>
            </a:pPr>
            <a:fld id="{16B57355-4AF4-A441-8AA9-B06FF469BB9E}" type="datetime1">
              <a:rPr lang="en-US" smtClean="0"/>
              <a:t>4/7/2023</a:t>
            </a:fld>
            <a:endParaRPr lang="en-US"/>
          </a:p>
        </p:txBody>
      </p:sp>
      <p:sp>
        <p:nvSpPr>
          <p:cNvPr id="5" name="Footer Placeholder 4">
            <a:extLst>
              <a:ext uri="{FF2B5EF4-FFF2-40B4-BE49-F238E27FC236}">
                <a16:creationId xmlns:a16="http://schemas.microsoft.com/office/drawing/2014/main" id="{82C10DFD-274A-A2E4-CB95-7B41D35AB344}"/>
              </a:ext>
            </a:extLst>
          </p:cNvPr>
          <p:cNvSpPr>
            <a:spLocks noGrp="1"/>
          </p:cNvSpPr>
          <p:nvPr>
            <p:ph type="ftr" sz="quarter" idx="11"/>
          </p:nvPr>
        </p:nvSpPr>
        <p:spPr/>
        <p:txBody>
          <a:bodyPr/>
          <a:lstStyle/>
          <a:p>
            <a:r>
              <a:rPr lang="en-US" dirty="0"/>
              <a:t>Doc #:5-23-0005-02-agen</a:t>
            </a:r>
          </a:p>
        </p:txBody>
      </p:sp>
      <p:sp>
        <p:nvSpPr>
          <p:cNvPr id="6" name="Slide Number Placeholder 5">
            <a:extLst>
              <a:ext uri="{FF2B5EF4-FFF2-40B4-BE49-F238E27FC236}">
                <a16:creationId xmlns:a16="http://schemas.microsoft.com/office/drawing/2014/main" id="{9D0380AB-2F47-F5E3-F3BC-1E6C7DDC0873}"/>
              </a:ext>
            </a:extLst>
          </p:cNvPr>
          <p:cNvSpPr>
            <a:spLocks noGrp="1"/>
          </p:cNvSpPr>
          <p:nvPr>
            <p:ph type="sldNum" sz="quarter" idx="12"/>
          </p:nvPr>
        </p:nvSpPr>
        <p:spPr/>
        <p:txBody>
          <a:bodyPr/>
          <a:lstStyle/>
          <a:p>
            <a:pPr>
              <a:defRPr/>
            </a:pPr>
            <a:fld id="{E6A9CA49-25C3-408A-A7C2-6BBA5AFB62A7}" type="slidenum">
              <a:rPr lang="en-US" smtClean="0"/>
              <a:pPr>
                <a:defRPr/>
              </a:pPr>
              <a:t>22</a:t>
            </a:fld>
            <a:endParaRPr lang="en-US"/>
          </a:p>
        </p:txBody>
      </p:sp>
    </p:spTree>
    <p:extLst>
      <p:ext uri="{BB962C8B-B14F-4D97-AF65-F5344CB8AC3E}">
        <p14:creationId xmlns:p14="http://schemas.microsoft.com/office/powerpoint/2010/main" val="55248990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1837D0-6CD8-DE71-1A36-9FB276F69BA2}"/>
              </a:ext>
            </a:extLst>
          </p:cNvPr>
          <p:cNvSpPr>
            <a:spLocks noGrp="1"/>
          </p:cNvSpPr>
          <p:nvPr>
            <p:ph type="title"/>
          </p:nvPr>
        </p:nvSpPr>
        <p:spPr/>
        <p:txBody>
          <a:bodyPr/>
          <a:lstStyle/>
          <a:p>
            <a:r>
              <a:rPr lang="en-US" dirty="0"/>
              <a:t>Other </a:t>
            </a:r>
            <a:r>
              <a:rPr lang="en-US" dirty="0" err="1"/>
              <a:t>DySPAN</a:t>
            </a:r>
            <a:r>
              <a:rPr lang="en-US" dirty="0"/>
              <a:t>-SC Activities - 1</a:t>
            </a:r>
          </a:p>
        </p:txBody>
      </p:sp>
      <p:pic>
        <p:nvPicPr>
          <p:cNvPr id="7" name="Content Placeholder 6" descr="Diagram&#10;&#10;Description automatically generated">
            <a:extLst>
              <a:ext uri="{FF2B5EF4-FFF2-40B4-BE49-F238E27FC236}">
                <a16:creationId xmlns:a16="http://schemas.microsoft.com/office/drawing/2014/main" id="{B99D4F1A-1CA2-D062-53AA-77EBC5A44B8A}"/>
              </a:ext>
            </a:extLst>
          </p:cNvPr>
          <p:cNvPicPr>
            <a:picLocks noGrp="1" noChangeAspect="1"/>
          </p:cNvPicPr>
          <p:nvPr>
            <p:ph idx="1"/>
          </p:nvPr>
        </p:nvPicPr>
        <p:blipFill>
          <a:blip r:embed="rId2"/>
          <a:stretch>
            <a:fillRect/>
          </a:stretch>
        </p:blipFill>
        <p:spPr>
          <a:xfrm>
            <a:off x="1283733" y="1600200"/>
            <a:ext cx="6576533" cy="4525963"/>
          </a:xfrm>
          <a:prstGeom prst="rect">
            <a:avLst/>
          </a:prstGeom>
        </p:spPr>
      </p:pic>
      <p:sp>
        <p:nvSpPr>
          <p:cNvPr id="4" name="Date Placeholder 3">
            <a:extLst>
              <a:ext uri="{FF2B5EF4-FFF2-40B4-BE49-F238E27FC236}">
                <a16:creationId xmlns:a16="http://schemas.microsoft.com/office/drawing/2014/main" id="{DE517C4E-6145-EB25-9BAA-9D5E0E5E0D83}"/>
              </a:ext>
            </a:extLst>
          </p:cNvPr>
          <p:cNvSpPr>
            <a:spLocks noGrp="1"/>
          </p:cNvSpPr>
          <p:nvPr>
            <p:ph type="dt" sz="half" idx="10"/>
          </p:nvPr>
        </p:nvSpPr>
        <p:spPr/>
        <p:txBody>
          <a:bodyPr/>
          <a:lstStyle/>
          <a:p>
            <a:pPr>
              <a:defRPr/>
            </a:pPr>
            <a:fld id="{16B57355-4AF4-A441-8AA9-B06FF469BB9E}" type="datetime1">
              <a:rPr lang="en-US" smtClean="0"/>
              <a:t>4/7/2023</a:t>
            </a:fld>
            <a:endParaRPr lang="en-US"/>
          </a:p>
        </p:txBody>
      </p:sp>
      <p:sp>
        <p:nvSpPr>
          <p:cNvPr id="5" name="Footer Placeholder 4">
            <a:extLst>
              <a:ext uri="{FF2B5EF4-FFF2-40B4-BE49-F238E27FC236}">
                <a16:creationId xmlns:a16="http://schemas.microsoft.com/office/drawing/2014/main" id="{701B283F-3AB0-B992-2BB2-A94B7F47DC9D}"/>
              </a:ext>
            </a:extLst>
          </p:cNvPr>
          <p:cNvSpPr>
            <a:spLocks noGrp="1"/>
          </p:cNvSpPr>
          <p:nvPr>
            <p:ph type="ftr" sz="quarter" idx="11"/>
          </p:nvPr>
        </p:nvSpPr>
        <p:spPr/>
        <p:txBody>
          <a:bodyPr/>
          <a:lstStyle/>
          <a:p>
            <a:r>
              <a:rPr lang="en-US" dirty="0"/>
              <a:t>Doc #:5-23-0005-02-agen</a:t>
            </a:r>
          </a:p>
        </p:txBody>
      </p:sp>
      <p:sp>
        <p:nvSpPr>
          <p:cNvPr id="6" name="Slide Number Placeholder 5">
            <a:extLst>
              <a:ext uri="{FF2B5EF4-FFF2-40B4-BE49-F238E27FC236}">
                <a16:creationId xmlns:a16="http://schemas.microsoft.com/office/drawing/2014/main" id="{BD4D2F7D-AA04-7C9C-9F93-0A58EC758F2F}"/>
              </a:ext>
            </a:extLst>
          </p:cNvPr>
          <p:cNvSpPr>
            <a:spLocks noGrp="1"/>
          </p:cNvSpPr>
          <p:nvPr>
            <p:ph type="sldNum" sz="quarter" idx="12"/>
          </p:nvPr>
        </p:nvSpPr>
        <p:spPr/>
        <p:txBody>
          <a:bodyPr/>
          <a:lstStyle/>
          <a:p>
            <a:pPr>
              <a:defRPr/>
            </a:pPr>
            <a:fld id="{E6A9CA49-25C3-408A-A7C2-6BBA5AFB62A7}" type="slidenum">
              <a:rPr lang="en-US" smtClean="0"/>
              <a:pPr>
                <a:defRPr/>
              </a:pPr>
              <a:t>23</a:t>
            </a:fld>
            <a:endParaRPr lang="en-US"/>
          </a:p>
        </p:txBody>
      </p:sp>
      <p:sp>
        <p:nvSpPr>
          <p:cNvPr id="8" name="TextBox 7">
            <a:extLst>
              <a:ext uri="{FF2B5EF4-FFF2-40B4-BE49-F238E27FC236}">
                <a16:creationId xmlns:a16="http://schemas.microsoft.com/office/drawing/2014/main" id="{48F0B217-3D10-23F3-6D47-4AF050BD5B6D}"/>
              </a:ext>
            </a:extLst>
          </p:cNvPr>
          <p:cNvSpPr txBox="1"/>
          <p:nvPr/>
        </p:nvSpPr>
        <p:spPr>
          <a:xfrm>
            <a:off x="457200" y="1230868"/>
            <a:ext cx="2296847" cy="369332"/>
          </a:xfrm>
          <a:prstGeom prst="rect">
            <a:avLst/>
          </a:prstGeom>
          <a:noFill/>
        </p:spPr>
        <p:txBody>
          <a:bodyPr wrap="none" rtlCol="0">
            <a:spAutoFit/>
          </a:bodyPr>
          <a:lstStyle/>
          <a:p>
            <a:r>
              <a:rPr lang="en-US" dirty="0"/>
              <a:t>Last met on 21 Mar 23</a:t>
            </a:r>
          </a:p>
        </p:txBody>
      </p:sp>
    </p:spTree>
    <p:extLst>
      <p:ext uri="{BB962C8B-B14F-4D97-AF65-F5344CB8AC3E}">
        <p14:creationId xmlns:p14="http://schemas.microsoft.com/office/powerpoint/2010/main" val="64508849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457200" y="154107"/>
            <a:ext cx="8229600" cy="715962"/>
          </a:xfrm>
        </p:spPr>
        <p:txBody>
          <a:bodyPr/>
          <a:lstStyle/>
          <a:p>
            <a:r>
              <a:rPr dirty="0"/>
              <a:t>Other </a:t>
            </a:r>
            <a:r>
              <a:rPr dirty="0" err="1"/>
              <a:t>DySPAN</a:t>
            </a:r>
            <a:r>
              <a:rPr dirty="0"/>
              <a:t>-SC Activities - 2</a:t>
            </a:r>
          </a:p>
        </p:txBody>
      </p:sp>
      <p:sp>
        <p:nvSpPr>
          <p:cNvPr id="15363" name="Content Placeholder 2"/>
          <p:cNvSpPr>
            <a:spLocks noGrp="1"/>
          </p:cNvSpPr>
          <p:nvPr>
            <p:ph idx="1"/>
          </p:nvPr>
        </p:nvSpPr>
        <p:spPr>
          <a:xfrm>
            <a:off x="342900" y="921703"/>
            <a:ext cx="8458200" cy="5392617"/>
          </a:xfrm>
        </p:spPr>
        <p:txBody>
          <a:bodyPr/>
          <a:lstStyle/>
          <a:p>
            <a:r>
              <a:rPr lang="en-US" sz="2000" dirty="0"/>
              <a:t>Still need to fill the treasurer’s position.  Currently, would manage a $45K account.</a:t>
            </a:r>
          </a:p>
          <a:p>
            <a:r>
              <a:rPr lang="en-US" sz="2000" dirty="0"/>
              <a:t>The Secretary’s (Alex </a:t>
            </a:r>
            <a:r>
              <a:rPr lang="en-US" sz="2000" dirty="0" err="1"/>
              <a:t>Lackpour’s</a:t>
            </a:r>
            <a:r>
              <a:rPr lang="en-US" sz="2000" dirty="0"/>
              <a:t>) role is to update our web site.  We should review our website and identify the changes we should make</a:t>
            </a:r>
          </a:p>
          <a:p>
            <a:r>
              <a:rPr lang="en-US" sz="1800" dirty="0" err="1">
                <a:effectLst/>
                <a:latin typeface="Calibri" panose="020F0502020204030204" pitchFamily="34" charset="0"/>
                <a:ea typeface="Calibri" panose="020F0502020204030204" pitchFamily="34" charset="0"/>
              </a:rPr>
              <a:t>DySPAN</a:t>
            </a:r>
            <a:r>
              <a:rPr lang="en-US" sz="1800" dirty="0">
                <a:effectLst/>
                <a:latin typeface="Calibri" panose="020F0502020204030204" pitchFamily="34" charset="0"/>
                <a:ea typeface="Calibri" panose="020F0502020204030204" pitchFamily="34" charset="0"/>
              </a:rPr>
              <a:t>-SC will be gauging the interest to standardize CIL – was developed by the DARPA Spectrum Collaboration Challenge (SC2) – Carlos to take the lead on that</a:t>
            </a:r>
          </a:p>
          <a:p>
            <a:pPr lvl="1"/>
            <a:r>
              <a:rPr lang="en-US" sz="1600" dirty="0">
                <a:latin typeface="Calibri" panose="020F0502020204030204" pitchFamily="34" charset="0"/>
              </a:rPr>
              <a:t>Research work modified SCM to carry CIL – so a relationship with our current standards.</a:t>
            </a:r>
          </a:p>
          <a:p>
            <a:pPr lvl="1"/>
            <a:r>
              <a:rPr lang="en-US" sz="1600" dirty="0">
                <a:latin typeface="Calibri" panose="020F0502020204030204" pitchFamily="34" charset="0"/>
              </a:rPr>
              <a:t>Also considering its relation to VITA 49 standards</a:t>
            </a:r>
          </a:p>
          <a:p>
            <a:pPr lvl="1"/>
            <a:r>
              <a:rPr lang="en-US" sz="1600" dirty="0">
                <a:latin typeface="Calibri" panose="020F0502020204030204" pitchFamily="34" charset="0"/>
              </a:rPr>
              <a:t>Most likely within IEEE 1900.5 WG</a:t>
            </a:r>
          </a:p>
          <a:p>
            <a:r>
              <a:rPr lang="en-US" sz="2000" dirty="0">
                <a:latin typeface="Calibri" panose="020F0502020204030204" pitchFamily="34" charset="0"/>
              </a:rPr>
              <a:t>Discussed have face-to-face meetings again – no decisions</a:t>
            </a:r>
            <a:endParaRPr lang="en-US" sz="2000" dirty="0"/>
          </a:p>
          <a:p>
            <a:endParaRPr lang="en-US" sz="1400" dirty="0"/>
          </a:p>
        </p:txBody>
      </p:sp>
      <p:sp>
        <p:nvSpPr>
          <p:cNvPr id="4" name="Date Placeholder 3"/>
          <p:cNvSpPr>
            <a:spLocks noGrp="1"/>
          </p:cNvSpPr>
          <p:nvPr>
            <p:ph type="dt" sz="quarter" idx="10"/>
          </p:nvPr>
        </p:nvSpPr>
        <p:spPr/>
        <p:txBody>
          <a:bodyPr/>
          <a:lstStyle/>
          <a:p>
            <a:pPr>
              <a:defRPr/>
            </a:pPr>
            <a:fld id="{5F260B7F-E713-624F-97BF-A290A018D659}" type="datetime1">
              <a:rPr lang="en-US" smtClean="0"/>
              <a:t>4/7/2023</a:t>
            </a:fld>
            <a:endParaRPr lang="en-US"/>
          </a:p>
        </p:txBody>
      </p:sp>
      <p:sp>
        <p:nvSpPr>
          <p:cNvPr id="5" name="Footer Placeholder 4"/>
          <p:cNvSpPr>
            <a:spLocks noGrp="1"/>
          </p:cNvSpPr>
          <p:nvPr>
            <p:ph type="ftr" sz="quarter" idx="11"/>
          </p:nvPr>
        </p:nvSpPr>
        <p:spPr/>
        <p:txBody>
          <a:bodyPr/>
          <a:lstStyle/>
          <a:p>
            <a:pPr>
              <a:defRPr/>
            </a:pPr>
            <a:r>
              <a:rPr lang="en-US" dirty="0"/>
              <a:t>Doc #:5-23-0005-02-agen</a:t>
            </a:r>
          </a:p>
        </p:txBody>
      </p:sp>
      <p:sp>
        <p:nvSpPr>
          <p:cNvPr id="6" name="Slide Number Placeholder 5"/>
          <p:cNvSpPr>
            <a:spLocks noGrp="1"/>
          </p:cNvSpPr>
          <p:nvPr>
            <p:ph type="sldNum" sz="quarter" idx="12"/>
          </p:nvPr>
        </p:nvSpPr>
        <p:spPr/>
        <p:txBody>
          <a:bodyPr/>
          <a:lstStyle/>
          <a:p>
            <a:pPr>
              <a:defRPr/>
            </a:pPr>
            <a:fld id="{3F8E209E-B556-43A6-906C-D45DFA64A2DE}" type="slidenum">
              <a:rPr lang="en-US" smtClean="0"/>
              <a:pPr>
                <a:defRPr/>
              </a:pPr>
              <a:t>24</a:t>
            </a:fld>
            <a:endParaRPr lang="en-US"/>
          </a:p>
        </p:txBody>
      </p:sp>
    </p:spTree>
    <p:extLst>
      <p:ext uri="{BB962C8B-B14F-4D97-AF65-F5344CB8AC3E}">
        <p14:creationId xmlns:p14="http://schemas.microsoft.com/office/powerpoint/2010/main" val="60379757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dirty="0"/>
              <a:t>1900.5 Marketing Inputs</a:t>
            </a:r>
          </a:p>
        </p:txBody>
      </p:sp>
      <p:sp>
        <p:nvSpPr>
          <p:cNvPr id="3" name="Content Placeholder 2"/>
          <p:cNvSpPr>
            <a:spLocks noGrp="1"/>
          </p:cNvSpPr>
          <p:nvPr>
            <p:ph idx="1"/>
          </p:nvPr>
        </p:nvSpPr>
        <p:spPr>
          <a:xfrm>
            <a:off x="609600" y="835004"/>
            <a:ext cx="8229600" cy="5489596"/>
          </a:xfrm>
        </p:spPr>
        <p:txBody>
          <a:bodyPr/>
          <a:lstStyle/>
          <a:p>
            <a:r>
              <a:rPr lang="en-US" sz="1800" dirty="0"/>
              <a:t>1/6/23</a:t>
            </a:r>
          </a:p>
          <a:p>
            <a:pPr lvl="1"/>
            <a:r>
              <a:rPr lang="en-US" sz="1400" dirty="0"/>
              <a:t>Mark Silvius was the lead on MILCOM paper that concerns control channels for policy-based control</a:t>
            </a:r>
          </a:p>
          <a:p>
            <a:pPr lvl="2"/>
            <a:r>
              <a:rPr lang="en-US" sz="1000" dirty="0"/>
              <a:t>Was for a DoD project to build a prototype of a system</a:t>
            </a:r>
          </a:p>
          <a:p>
            <a:pPr lvl="2"/>
            <a:r>
              <a:rPr lang="en-US" sz="1000" dirty="0"/>
              <a:t>Goal to take lessons learned inform the standard (Gov’t agrees that could be a lasting contribution)</a:t>
            </a:r>
          </a:p>
          <a:p>
            <a:pPr lvl="1"/>
            <a:r>
              <a:rPr lang="en-US" sz="1400" dirty="0"/>
              <a:t>Group of universities received a grant from the NSF, part of the SSI-National Radio Dynamic Zone (NRDZ) program</a:t>
            </a:r>
          </a:p>
          <a:p>
            <a:pPr lvl="2"/>
            <a:r>
              <a:rPr lang="en-US" sz="1000" dirty="0"/>
              <a:t>Will heavily use spectrum consumption models</a:t>
            </a:r>
          </a:p>
          <a:p>
            <a:r>
              <a:rPr lang="en-US" sz="1800" dirty="0"/>
              <a:t>2/3/23</a:t>
            </a:r>
          </a:p>
          <a:p>
            <a:pPr lvl="1"/>
            <a:r>
              <a:rPr lang="en-US" sz="1400" dirty="0"/>
              <a:t>MITRE has been engaging government sponsors on the merits of using SCMs in their tool sets</a:t>
            </a:r>
          </a:p>
          <a:p>
            <a:r>
              <a:rPr lang="en-US" sz="1800" dirty="0"/>
              <a:t>3/3/23</a:t>
            </a:r>
          </a:p>
          <a:p>
            <a:pPr lvl="1"/>
            <a:r>
              <a:rPr lang="en-US" sz="1400" dirty="0"/>
              <a:t>Carlos is presenting a paper at WCNC at the end of the month which involves the use of SCMs</a:t>
            </a:r>
          </a:p>
          <a:p>
            <a:pPr lvl="1"/>
            <a:r>
              <a:rPr lang="en-US" sz="1400" dirty="0"/>
              <a:t>Julia will educate her colleagues in Rampart Communications on 1900.5 WG standards</a:t>
            </a:r>
          </a:p>
          <a:p>
            <a:r>
              <a:rPr lang="en-US" sz="1800" dirty="0"/>
              <a:t>4/7/23</a:t>
            </a:r>
          </a:p>
          <a:p>
            <a:pPr lvl="1"/>
            <a:r>
              <a:rPr lang="en-US" sz="1400" dirty="0"/>
              <a:t>Carlos presented the paper  WCNC</a:t>
            </a:r>
          </a:p>
          <a:p>
            <a:pPr lvl="1"/>
            <a:r>
              <a:rPr lang="en-US" sz="1400" dirty="0"/>
              <a:t>Julia gave a tutorial on the 1900.5 WG Standards to her colleagues</a:t>
            </a:r>
          </a:p>
          <a:p>
            <a:pPr lvl="1"/>
            <a:r>
              <a:rPr lang="en-US" sz="1400" dirty="0"/>
              <a:t>Student from Rutgers and a post doc from Columbia is going to Northwestern and used SCM a lot.</a:t>
            </a:r>
          </a:p>
          <a:p>
            <a:pPr lvl="1"/>
            <a:r>
              <a:rPr lang="en-US" sz="1400" dirty="0"/>
              <a:t>Dave recommends we put greater effort to get students to use our standards.  Carlos is presenting them to a larger audience</a:t>
            </a:r>
          </a:p>
          <a:p>
            <a:pPr lvl="1"/>
            <a:r>
              <a:rPr lang="en-US" sz="1400" dirty="0"/>
              <a:t>Carlos recommends preparing a good tutorial – maybe one of the future big conferences – also a recorded tutorial on the IEEE YouTube channel</a:t>
            </a:r>
          </a:p>
          <a:p>
            <a:pPr lvl="1"/>
            <a:endParaRPr lang="en-US" sz="1400" dirty="0"/>
          </a:p>
          <a:p>
            <a:pPr lvl="1"/>
            <a:endParaRPr lang="en-US" sz="1400" dirty="0"/>
          </a:p>
          <a:p>
            <a:pPr lvl="1"/>
            <a:endParaRPr lang="en-US" sz="1400" dirty="0"/>
          </a:p>
          <a:p>
            <a:endParaRPr lang="en-US" sz="1800" dirty="0"/>
          </a:p>
          <a:p>
            <a:pPr lvl="1"/>
            <a:endParaRPr lang="en-US" sz="1400" dirty="0"/>
          </a:p>
          <a:p>
            <a:endParaRPr lang="en-US" sz="1800" dirty="0"/>
          </a:p>
          <a:p>
            <a:pPr lvl="2"/>
            <a:endParaRPr lang="en-US" sz="1400" dirty="0"/>
          </a:p>
        </p:txBody>
      </p:sp>
      <p:sp>
        <p:nvSpPr>
          <p:cNvPr id="4" name="Date Placeholder 3"/>
          <p:cNvSpPr>
            <a:spLocks noGrp="1"/>
          </p:cNvSpPr>
          <p:nvPr>
            <p:ph type="dt" sz="half" idx="10"/>
          </p:nvPr>
        </p:nvSpPr>
        <p:spPr>
          <a:xfrm>
            <a:off x="457200" y="6448425"/>
            <a:ext cx="2133600" cy="365125"/>
          </a:xfrm>
        </p:spPr>
        <p:txBody>
          <a:bodyPr/>
          <a:lstStyle/>
          <a:p>
            <a:pPr>
              <a:defRPr/>
            </a:pPr>
            <a:fld id="{517AA6F3-E5BA-EB4A-B00A-E0610F28523F}" type="datetime1">
              <a:rPr lang="en-US" smtClean="0"/>
              <a:t>4/7/2023</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#:5-23-0005-02-agen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986769F2-C589-4C46-B9E8-371DE6369B6E}" type="slidenum">
              <a:rPr lang="en-US" smtClean="0"/>
              <a:pPr>
                <a:defRPr/>
              </a:pPr>
              <a:t>25</a:t>
            </a:fld>
            <a:endParaRPr lang="en-US"/>
          </a:p>
        </p:txBody>
      </p:sp>
    </p:spTree>
    <p:extLst>
      <p:ext uri="{BB962C8B-B14F-4D97-AF65-F5344CB8AC3E}">
        <p14:creationId xmlns:p14="http://schemas.microsoft.com/office/powerpoint/2010/main" val="36483288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84094" y="-22412"/>
            <a:ext cx="6602506" cy="1143000"/>
          </a:xfrm>
        </p:spPr>
        <p:txBody>
          <a:bodyPr>
            <a:normAutofit fontScale="90000"/>
          </a:bodyPr>
          <a:lstStyle/>
          <a:p>
            <a:r>
              <a:rPr lang="en-US" dirty="0"/>
              <a:t>1900.5 </a:t>
            </a:r>
            <a:r>
              <a:rPr dirty="0"/>
              <a:t>Meeting Planning</a:t>
            </a:r>
            <a:r>
              <a:rPr lang="en-US" dirty="0"/>
              <a:t> and Review</a:t>
            </a:r>
            <a:endParaRPr dirty="0"/>
          </a:p>
        </p:txBody>
      </p:sp>
      <p:sp>
        <p:nvSpPr>
          <p:cNvPr id="17411" name="Content Placeholder 2"/>
          <p:cNvSpPr>
            <a:spLocks noGrp="1"/>
          </p:cNvSpPr>
          <p:nvPr>
            <p:ph idx="1"/>
          </p:nvPr>
        </p:nvSpPr>
        <p:spPr>
          <a:xfrm>
            <a:off x="305762" y="1115369"/>
            <a:ext cx="7771438" cy="5181600"/>
          </a:xfrm>
        </p:spPr>
        <p:txBody>
          <a:bodyPr/>
          <a:lstStyle/>
          <a:p>
            <a:r>
              <a:rPr lang="en-US" sz="1600" strike="sngStrike" dirty="0"/>
              <a:t>P1900.5 Revision Ad-hoc 3/24/23 1300 ET</a:t>
            </a:r>
          </a:p>
          <a:p>
            <a:r>
              <a:rPr lang="en-US" sz="1600" strike="sngStrike" dirty="0"/>
              <a:t>P1900.5.2 Open Source Hosting Meeting 3/31/23</a:t>
            </a:r>
          </a:p>
          <a:p>
            <a:r>
              <a:rPr lang="en-US" sz="1600" strike="sngStrike" dirty="0"/>
              <a:t>P1900.5.2 CRG 4/7/23 1300 ET</a:t>
            </a:r>
          </a:p>
          <a:p>
            <a:r>
              <a:rPr lang="en-US" sz="1600" dirty="0"/>
              <a:t>P1900.5 WG Mtg 4/7/23 1430 ET</a:t>
            </a:r>
          </a:p>
          <a:p>
            <a:r>
              <a:rPr lang="en-US" sz="1600" dirty="0"/>
              <a:t>P1900.5 Revision Ad-hoc 4/14/23 1330 ET</a:t>
            </a:r>
          </a:p>
          <a:p>
            <a:r>
              <a:rPr lang="en-US" sz="1600" dirty="0"/>
              <a:t>P1900.5.2 CRG 4/21/23 1300 ET</a:t>
            </a:r>
          </a:p>
          <a:p>
            <a:r>
              <a:rPr lang="en-US" sz="1600" dirty="0"/>
              <a:t>P1900.5 Revision Ad-hoc 4/28/23 1300 ET</a:t>
            </a:r>
          </a:p>
          <a:p>
            <a:r>
              <a:rPr lang="en-US" sz="1600" dirty="0"/>
              <a:t>P1900.5 WG Mtg 5/5/23 0800 ET</a:t>
            </a:r>
          </a:p>
          <a:p>
            <a:r>
              <a:rPr lang="en-US" sz="1600" dirty="0"/>
              <a:t>P1900.5.2 CRG 5/5/23 1300 ET</a:t>
            </a:r>
          </a:p>
          <a:p>
            <a:endParaRPr lang="en-US" sz="1600" dirty="0"/>
          </a:p>
          <a:p>
            <a:endParaRPr lang="en-US" sz="1600" dirty="0"/>
          </a:p>
          <a:p>
            <a:endParaRPr lang="en-US" sz="1600" dirty="0"/>
          </a:p>
          <a:p>
            <a:endParaRPr lang="en-US" sz="1600" dirty="0"/>
          </a:p>
          <a:p>
            <a:endParaRPr lang="en-US" sz="1600" dirty="0"/>
          </a:p>
          <a:p>
            <a:endParaRPr lang="en-US" sz="1600" dirty="0"/>
          </a:p>
          <a:p>
            <a:pPr lvl="1"/>
            <a:endParaRPr lang="en-US" sz="1200" dirty="0"/>
          </a:p>
          <a:p>
            <a:endParaRPr lang="en-US" sz="1600" dirty="0"/>
          </a:p>
          <a:p>
            <a:pPr marL="0" indent="0">
              <a:buNone/>
            </a:pPr>
            <a:endParaRPr lang="en-US" sz="1600" dirty="0"/>
          </a:p>
          <a:p>
            <a:pPr lvl="1"/>
            <a:endParaRPr lang="en-US" sz="1050" dirty="0"/>
          </a:p>
          <a:p>
            <a:pPr lvl="1"/>
            <a:endParaRPr lang="en-US" sz="1050" dirty="0"/>
          </a:p>
          <a:p>
            <a:endParaRPr lang="en-US" sz="1100" dirty="0"/>
          </a:p>
          <a:p>
            <a:pPr marL="0" indent="0">
              <a:buNone/>
            </a:pPr>
            <a:endParaRPr lang="en-US" sz="2400" dirty="0"/>
          </a:p>
          <a:p>
            <a:endParaRPr lang="en-US" sz="1600" dirty="0"/>
          </a:p>
          <a:p>
            <a:pPr lvl="1"/>
            <a:endParaRPr lang="en-US" sz="1200" dirty="0"/>
          </a:p>
          <a:p>
            <a:pPr marL="0" indent="0">
              <a:buNone/>
            </a:pPr>
            <a:endParaRPr lang="en-US" sz="1400" dirty="0"/>
          </a:p>
        </p:txBody>
      </p:sp>
      <p:sp>
        <p:nvSpPr>
          <p:cNvPr id="4" name="Date Placeholder 3"/>
          <p:cNvSpPr>
            <a:spLocks noGrp="1"/>
          </p:cNvSpPr>
          <p:nvPr>
            <p:ph type="dt" sz="quarter" idx="10"/>
          </p:nvPr>
        </p:nvSpPr>
        <p:spPr>
          <a:xfrm>
            <a:off x="457200" y="6448425"/>
            <a:ext cx="2133600" cy="365125"/>
          </a:xfrm>
        </p:spPr>
        <p:txBody>
          <a:bodyPr/>
          <a:lstStyle/>
          <a:p>
            <a:pPr>
              <a:defRPr/>
            </a:pPr>
            <a:fld id="{40EF8DF4-D794-2343-B4F1-C884AE043E46}" type="datetime1">
              <a:rPr lang="en-US" smtClean="0"/>
              <a:t>4/7/2023</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#:5-23-0005-02-agen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03B80821-6BB5-481B-A945-F4DBEA439394}" type="slidenum">
              <a:rPr lang="en-US" smtClean="0"/>
              <a:pPr>
                <a:defRPr/>
              </a:pPr>
              <a:t>26</a:t>
            </a:fld>
            <a:endParaRPr lang="en-US"/>
          </a:p>
        </p:txBody>
      </p:sp>
    </p:spTree>
    <p:extLst>
      <p:ext uri="{BB962C8B-B14F-4D97-AF65-F5344CB8AC3E}">
        <p14:creationId xmlns:p14="http://schemas.microsoft.com/office/powerpoint/2010/main" val="109645374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US" dirty="0"/>
              <a:t>1900.5 AOB</a:t>
            </a:r>
            <a:endParaRPr dirty="0"/>
          </a:p>
        </p:txBody>
      </p:sp>
      <p:sp>
        <p:nvSpPr>
          <p:cNvPr id="17411" name="Content Placeholder 2"/>
          <p:cNvSpPr>
            <a:spLocks noGrp="1"/>
          </p:cNvSpPr>
          <p:nvPr>
            <p:ph idx="1"/>
          </p:nvPr>
        </p:nvSpPr>
        <p:spPr/>
        <p:txBody>
          <a:bodyPr/>
          <a:lstStyle/>
          <a:p>
            <a:endParaRPr lang="en-US" sz="2200" dirty="0"/>
          </a:p>
          <a:p>
            <a:r>
              <a:rPr lang="en-US" sz="2000" dirty="0"/>
              <a:t>Update the email list</a:t>
            </a:r>
          </a:p>
        </p:txBody>
      </p:sp>
      <p:sp>
        <p:nvSpPr>
          <p:cNvPr id="6" name="Slide Number Placeholder 5"/>
          <p:cNvSpPr>
            <a:spLocks noGrp="1"/>
          </p:cNvSpPr>
          <p:nvPr>
            <p:ph type="sldNum" sz="quarter" idx="10"/>
          </p:nvPr>
        </p:nvSpPr>
        <p:spPr/>
        <p:txBody>
          <a:bodyPr/>
          <a:lstStyle/>
          <a:p>
            <a:pPr>
              <a:defRPr/>
            </a:pPr>
            <a:fld id="{03B80821-6BB5-481B-A945-F4DBEA439394}" type="slidenum">
              <a:rPr lang="en-US" smtClean="0"/>
              <a:pPr>
                <a:defRPr/>
              </a:pPr>
              <a:t>27</a:t>
            </a:fld>
            <a:endParaRPr lang="en-US"/>
          </a:p>
        </p:txBody>
      </p:sp>
      <p:sp>
        <p:nvSpPr>
          <p:cNvPr id="4" name="Date Placeholder 3"/>
          <p:cNvSpPr>
            <a:spLocks noGrp="1"/>
          </p:cNvSpPr>
          <p:nvPr>
            <p:ph type="dt" sz="half" idx="4294967295"/>
          </p:nvPr>
        </p:nvSpPr>
        <p:spPr>
          <a:xfrm>
            <a:off x="0" y="6448425"/>
            <a:ext cx="2133600" cy="365125"/>
          </a:xfrm>
        </p:spPr>
        <p:txBody>
          <a:bodyPr/>
          <a:lstStyle/>
          <a:p>
            <a:pPr>
              <a:defRPr/>
            </a:pPr>
            <a:fld id="{84EA9CEA-6237-B340-BB3D-FF01A16EE534}" type="datetime1">
              <a:rPr lang="en-US" smtClean="0"/>
              <a:t>4/7/2023</a:t>
            </a:fld>
            <a:endParaRPr lang="en-US"/>
          </a:p>
        </p:txBody>
      </p:sp>
      <p:sp>
        <p:nvSpPr>
          <p:cNvPr id="5" name="Footer Placeholder 4"/>
          <p:cNvSpPr>
            <a:spLocks noGrp="1"/>
          </p:cNvSpPr>
          <p:nvPr>
            <p:ph type="ftr" sz="quarter" idx="4294967295"/>
          </p:nvPr>
        </p:nvSpPr>
        <p:spPr>
          <a:xfrm>
            <a:off x="0" y="6430963"/>
            <a:ext cx="3086100" cy="290512"/>
          </a:xfrm>
        </p:spPr>
        <p:txBody>
          <a:bodyPr/>
          <a:lstStyle/>
          <a:p>
            <a:pPr>
              <a:defRPr/>
            </a:pPr>
            <a:r>
              <a:rPr lang="en-US" dirty="0"/>
              <a:t>Doc #:5-23-0005-02-agen</a:t>
            </a:r>
          </a:p>
        </p:txBody>
      </p:sp>
    </p:spTree>
    <p:extLst>
      <p:ext uri="{BB962C8B-B14F-4D97-AF65-F5344CB8AC3E}">
        <p14:creationId xmlns:p14="http://schemas.microsoft.com/office/powerpoint/2010/main" val="41578517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126562" y="0"/>
            <a:ext cx="4267202" cy="838200"/>
          </a:xfrm>
        </p:spPr>
        <p:txBody>
          <a:bodyPr/>
          <a:lstStyle/>
          <a:p>
            <a:r>
              <a:rPr altLang="en-US" dirty="0"/>
              <a:t>Current Membership</a:t>
            </a:r>
          </a:p>
        </p:txBody>
      </p:sp>
      <p:sp>
        <p:nvSpPr>
          <p:cNvPr id="3" name="Date Placeholder 2"/>
          <p:cNvSpPr>
            <a:spLocks noGrp="1"/>
          </p:cNvSpPr>
          <p:nvPr>
            <p:ph type="dt" sz="quarter" idx="10"/>
          </p:nvPr>
        </p:nvSpPr>
        <p:spPr>
          <a:xfrm>
            <a:off x="457200" y="6448425"/>
            <a:ext cx="2133600" cy="365125"/>
          </a:xfrm>
        </p:spPr>
        <p:txBody>
          <a:bodyPr/>
          <a:lstStyle/>
          <a:p>
            <a:pPr>
              <a:defRPr/>
            </a:pPr>
            <a:fld id="{CF8CF147-8E8E-454C-BC8C-67D1D623FBE3}" type="datetime1">
              <a:rPr lang="en-US" smtClean="0"/>
              <a:t>4/7/2023</a:t>
            </a:fld>
            <a:endParaRPr lang="en-US"/>
          </a:p>
        </p:txBody>
      </p:sp>
      <p:sp>
        <p:nvSpPr>
          <p:cNvPr id="4" name="Footer Placeholder 3"/>
          <p:cNvSpPr>
            <a:spLocks noGrp="1"/>
          </p:cNvSpPr>
          <p:nvPr>
            <p:ph type="ftr" sz="quarter" idx="11"/>
          </p:nvPr>
        </p:nvSpPr>
        <p:spPr>
          <a:xfrm>
            <a:off x="3124200" y="6448425"/>
            <a:ext cx="2895600" cy="365125"/>
          </a:xfrm>
        </p:spPr>
        <p:txBody>
          <a:bodyPr/>
          <a:lstStyle/>
          <a:p>
            <a:pPr>
              <a:defRPr/>
            </a:pPr>
            <a:r>
              <a:rPr lang="en-US" dirty="0"/>
              <a:t>Doc #:5-23-0005-02-agen</a:t>
            </a:r>
          </a:p>
        </p:txBody>
      </p:sp>
      <p:sp>
        <p:nvSpPr>
          <p:cNvPr id="6149" name="Slide Number Placeholder 4"/>
          <p:cNvSpPr>
            <a:spLocks noGrp="1"/>
          </p:cNvSpPr>
          <p:nvPr>
            <p:ph type="sldNum" sz="quarter" idx="12"/>
          </p:nvPr>
        </p:nvSpPr>
        <p:spPr bwMode="auto">
          <a:xfrm>
            <a:off x="6553200" y="6448425"/>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rgbClr val="000099"/>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rgbClr val="000099"/>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rgbClr val="000099"/>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rgbClr val="000099"/>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rgbClr val="000099"/>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9pPr>
          </a:lstStyle>
          <a:p>
            <a:pPr>
              <a:spcBef>
                <a:spcPct val="0"/>
              </a:spcBef>
              <a:buFontTx/>
              <a:buNone/>
            </a:pPr>
            <a:fld id="{6FDE4FB3-20CC-4730-B6FF-7FA174C5410C}" type="slidenum">
              <a:rPr lang="en-US" altLang="en-US" sz="1200" smtClean="0"/>
              <a:pPr>
                <a:spcBef>
                  <a:spcPct val="0"/>
                </a:spcBef>
                <a:buFontTx/>
                <a:buNone/>
              </a:pPr>
              <a:t>3</a:t>
            </a:fld>
            <a:endParaRPr lang="en-US" altLang="en-US" sz="1200"/>
          </a:p>
        </p:txBody>
      </p:sp>
      <p:sp>
        <p:nvSpPr>
          <p:cNvPr id="8" name="TextBox 5"/>
          <p:cNvSpPr txBox="1">
            <a:spLocks noChangeArrowheads="1"/>
          </p:cNvSpPr>
          <p:nvPr/>
        </p:nvSpPr>
        <p:spPr bwMode="auto">
          <a:xfrm>
            <a:off x="33737" y="5803612"/>
            <a:ext cx="4367927"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eaLnBrk="1" hangingPunct="1"/>
            <a:r>
              <a:rPr lang="en-US" sz="1600" dirty="0"/>
              <a:t>              Quorum &gt; ½ membership (</a:t>
            </a:r>
            <a:r>
              <a:rPr lang="en-US" sz="1600" b="1" dirty="0">
                <a:solidFill>
                  <a:srgbClr val="FF0000"/>
                </a:solidFill>
              </a:rPr>
              <a:t>8 members</a:t>
            </a:r>
            <a:r>
              <a:rPr lang="en-US" sz="1600" dirty="0"/>
              <a:t>)</a:t>
            </a:r>
          </a:p>
          <a:p>
            <a:pPr eaLnBrk="1" hangingPunct="1"/>
            <a:r>
              <a:rPr lang="en-US" sz="1600" dirty="0"/>
              <a:t>              2 meetings to get in, 2 meetings to get out</a:t>
            </a:r>
          </a:p>
        </p:txBody>
      </p:sp>
      <p:sp>
        <p:nvSpPr>
          <p:cNvPr id="6" name="Rectangle 5">
            <a:extLst>
              <a:ext uri="{FF2B5EF4-FFF2-40B4-BE49-F238E27FC236}">
                <a16:creationId xmlns:a16="http://schemas.microsoft.com/office/drawing/2014/main" id="{8C6C1438-4184-F740-A4CF-078ABAB76622}"/>
              </a:ext>
            </a:extLst>
          </p:cNvPr>
          <p:cNvSpPr/>
          <p:nvPr/>
        </p:nvSpPr>
        <p:spPr>
          <a:xfrm>
            <a:off x="126562" y="1212867"/>
            <a:ext cx="2235638" cy="646331"/>
          </a:xfrm>
          <a:prstGeom prst="rect">
            <a:avLst/>
          </a:prstGeom>
        </p:spPr>
        <p:txBody>
          <a:bodyPr wrap="square">
            <a:spAutoFit/>
          </a:bodyPr>
          <a:lstStyle/>
          <a:p>
            <a:r>
              <a:rPr lang="en-US" b="1" i="1" dirty="0">
                <a:solidFill>
                  <a:srgbClr val="FF0000"/>
                </a:solidFill>
              </a:rPr>
              <a:t>Quorum? -  Yes </a:t>
            </a:r>
          </a:p>
          <a:p>
            <a:endParaRPr lang="en-US" b="1" i="1" dirty="0">
              <a:solidFill>
                <a:srgbClr val="FF0000"/>
              </a:solidFill>
            </a:endParaRPr>
          </a:p>
        </p:txBody>
      </p:sp>
      <p:graphicFrame>
        <p:nvGraphicFramePr>
          <p:cNvPr id="5" name="Table 4">
            <a:extLst>
              <a:ext uri="{FF2B5EF4-FFF2-40B4-BE49-F238E27FC236}">
                <a16:creationId xmlns:a16="http://schemas.microsoft.com/office/drawing/2014/main" id="{18B02E66-191F-A020-3B03-604F48D6A0B1}"/>
              </a:ext>
            </a:extLst>
          </p:cNvPr>
          <p:cNvGraphicFramePr>
            <a:graphicFrameLocks noGrp="1"/>
          </p:cNvGraphicFramePr>
          <p:nvPr>
            <p:extLst>
              <p:ext uri="{D42A27DB-BD31-4B8C-83A1-F6EECF244321}">
                <p14:modId xmlns:p14="http://schemas.microsoft.com/office/powerpoint/2010/main" val="970474273"/>
              </p:ext>
            </p:extLst>
          </p:nvPr>
        </p:nvGraphicFramePr>
        <p:xfrm>
          <a:off x="2819400" y="964097"/>
          <a:ext cx="5550157" cy="4213835"/>
        </p:xfrm>
        <a:graphic>
          <a:graphicData uri="http://schemas.openxmlformats.org/drawingml/2006/table">
            <a:tbl>
              <a:tblPr>
                <a:tableStyleId>{5C22544A-7EE6-4342-B048-85BDC9FD1C3A}</a:tableStyleId>
              </a:tblPr>
              <a:tblGrid>
                <a:gridCol w="635347">
                  <a:extLst>
                    <a:ext uri="{9D8B030D-6E8A-4147-A177-3AD203B41FA5}">
                      <a16:colId xmlns:a16="http://schemas.microsoft.com/office/drawing/2014/main" val="2944991750"/>
                    </a:ext>
                  </a:extLst>
                </a:gridCol>
                <a:gridCol w="664558">
                  <a:extLst>
                    <a:ext uri="{9D8B030D-6E8A-4147-A177-3AD203B41FA5}">
                      <a16:colId xmlns:a16="http://schemas.microsoft.com/office/drawing/2014/main" val="2619339526"/>
                    </a:ext>
                  </a:extLst>
                </a:gridCol>
                <a:gridCol w="1102729">
                  <a:extLst>
                    <a:ext uri="{9D8B030D-6E8A-4147-A177-3AD203B41FA5}">
                      <a16:colId xmlns:a16="http://schemas.microsoft.com/office/drawing/2014/main" val="555896189"/>
                    </a:ext>
                  </a:extLst>
                </a:gridCol>
                <a:gridCol w="963974">
                  <a:extLst>
                    <a:ext uri="{9D8B030D-6E8A-4147-A177-3AD203B41FA5}">
                      <a16:colId xmlns:a16="http://schemas.microsoft.com/office/drawing/2014/main" val="359940211"/>
                    </a:ext>
                  </a:extLst>
                </a:gridCol>
                <a:gridCol w="2183549">
                  <a:extLst>
                    <a:ext uri="{9D8B030D-6E8A-4147-A177-3AD203B41FA5}">
                      <a16:colId xmlns:a16="http://schemas.microsoft.com/office/drawing/2014/main" val="3268146364"/>
                    </a:ext>
                  </a:extLst>
                </a:gridCol>
              </a:tblGrid>
              <a:tr h="624271">
                <a:tc>
                  <a:txBody>
                    <a:bodyPr/>
                    <a:lstStyle/>
                    <a:p>
                      <a:pPr algn="ctr" fontAlgn="b"/>
                      <a:r>
                        <a:rPr lang="en-US" sz="800" u="none" strike="noStrike" dirty="0">
                          <a:effectLst/>
                        </a:rPr>
                        <a:t>3/3/23</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WG Status</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First Name</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Last Name</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Affiliation</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294730918"/>
                  </a:ext>
                </a:extLst>
              </a:tr>
              <a:tr h="156068">
                <a:tc>
                  <a:txBody>
                    <a:bodyPr/>
                    <a:lstStyle/>
                    <a:p>
                      <a:pPr algn="ctr" fontAlgn="b"/>
                      <a:r>
                        <a:rPr lang="en-US" sz="800" b="0" i="0" u="none" strike="noStrike" dirty="0">
                          <a:solidFill>
                            <a:srgbClr val="000000"/>
                          </a:solidFill>
                          <a:effectLst/>
                          <a:latin typeface="Calibri" panose="020F0502020204030204" pitchFamily="34" charset="0"/>
                        </a:rPr>
                        <a:t>x</a:t>
                      </a: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Julia</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Andrusenko</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Rampart Communications</a:t>
                      </a:r>
                      <a:endParaRPr lang="en-US" sz="800" b="0" i="0" u="none" strike="noStrike" dirty="0">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3998575194"/>
                  </a:ext>
                </a:extLst>
              </a:tr>
              <a:tr h="156068">
                <a:tc>
                  <a:txBody>
                    <a:bodyPr/>
                    <a:lstStyle/>
                    <a:p>
                      <a:pPr algn="ctr" fontAlgn="b"/>
                      <a:r>
                        <a:rPr lang="en-US" sz="800" b="0" i="0" u="none" strike="noStrike" dirty="0">
                          <a:solidFill>
                            <a:srgbClr val="000000"/>
                          </a:solidFill>
                          <a:effectLst/>
                          <a:latin typeface="Calibri" panose="020F0502020204030204" pitchFamily="34" charset="0"/>
                        </a:rPr>
                        <a:t>x</a:t>
                      </a: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Carlos</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Caicedo</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Syracuse University (Vice Chair)</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303380143"/>
                  </a:ext>
                </a:extLst>
              </a:tr>
              <a:tr h="156068">
                <a:tc>
                  <a:txBody>
                    <a:bodyPr/>
                    <a:lstStyle/>
                    <a:p>
                      <a:pPr algn="ctr" fontAlgn="b"/>
                      <a:r>
                        <a:rPr lang="en-US" sz="800" b="0" i="0" u="none" strike="noStrike" dirty="0">
                          <a:solidFill>
                            <a:srgbClr val="000000"/>
                          </a:solidFill>
                          <a:effectLst/>
                          <a:latin typeface="Calibri" panose="020F0502020204030204" pitchFamily="34" charset="0"/>
                        </a:rPr>
                        <a:t>x</a:t>
                      </a: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David</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Chester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L3Harris</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3099948361"/>
                  </a:ext>
                </a:extLst>
              </a:tr>
              <a:tr h="156068">
                <a:tc>
                  <a:txBody>
                    <a:bodyPr/>
                    <a:lstStyle/>
                    <a:p>
                      <a:pPr algn="ctr" fontAlgn="b"/>
                      <a:r>
                        <a:rPr lang="en-US" sz="800" b="0" i="0" u="none" strike="noStrike" dirty="0">
                          <a:solidFill>
                            <a:srgbClr val="000000"/>
                          </a:solidFill>
                          <a:effectLst/>
                          <a:latin typeface="Calibri" panose="020F0502020204030204" pitchFamily="34" charset="0"/>
                        </a:rPr>
                        <a:t>x</a:t>
                      </a: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Brent</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err="1">
                          <a:effectLst/>
                        </a:rPr>
                        <a:t>Josefiak</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L3Harris</a:t>
                      </a:r>
                      <a:endParaRPr lang="en-US" sz="800" b="0" i="0" u="none" strike="noStrike" dirty="0">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523165535"/>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Mitch </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Kokar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VIStology &amp; Northeastern University</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3563926608"/>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Alex</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Lackpour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Drexel University</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4058247309"/>
                  </a:ext>
                </a:extLst>
              </a:tr>
              <a:tr h="156068">
                <a:tc>
                  <a:txBody>
                    <a:bodyPr/>
                    <a:lstStyle/>
                    <a:p>
                      <a:pPr algn="ctr" fontAlgn="b"/>
                      <a:r>
                        <a:rPr lang="en-US" sz="800" b="0" i="0" u="none" strike="noStrike" dirty="0">
                          <a:solidFill>
                            <a:srgbClr val="000000"/>
                          </a:solidFill>
                          <a:effectLst/>
                          <a:latin typeface="Calibri" panose="020F0502020204030204" pitchFamily="34" charset="0"/>
                        </a:rPr>
                        <a:t>x</a:t>
                      </a: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Eric</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Lindahl</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AMT66</a:t>
                      </a:r>
                    </a:p>
                  </a:txBody>
                  <a:tcPr marL="7316" marR="7316" marT="7316" marB="0" anchor="b"/>
                </a:tc>
                <a:extLst>
                  <a:ext uri="{0D108BD9-81ED-4DB2-BD59-A6C34878D82A}">
                    <a16:rowId xmlns:a16="http://schemas.microsoft.com/office/drawing/2014/main" val="2364933798"/>
                  </a:ext>
                </a:extLst>
              </a:tr>
              <a:tr h="156068">
                <a:tc>
                  <a:txBody>
                    <a:bodyPr/>
                    <a:lstStyle/>
                    <a:p>
                      <a:pPr algn="ctr" fontAlgn="b"/>
                      <a:r>
                        <a:rPr lang="en-US" sz="800" b="0" i="0" u="none" strike="noStrike" dirty="0">
                          <a:solidFill>
                            <a:srgbClr val="000000"/>
                          </a:solidFill>
                          <a:effectLst/>
                          <a:latin typeface="Calibri" panose="020F0502020204030204" pitchFamily="34" charset="0"/>
                        </a:rPr>
                        <a:t>X</a:t>
                      </a: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Reinhard</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Schrage</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SchrageConsult</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152546458"/>
                  </a:ext>
                </a:extLst>
              </a:tr>
              <a:tr h="156068">
                <a:tc>
                  <a:txBody>
                    <a:bodyPr/>
                    <a:lstStyle/>
                    <a:p>
                      <a:pPr algn="ctr" fontAlgn="b"/>
                      <a:r>
                        <a:rPr lang="en-US" sz="800" b="0" i="0" u="none" strike="noStrike" dirty="0">
                          <a:solidFill>
                            <a:srgbClr val="000000"/>
                          </a:solidFill>
                          <a:effectLst/>
                          <a:latin typeface="Calibri" panose="020F0502020204030204" pitchFamily="34" charset="0"/>
                        </a:rPr>
                        <a:t>x</a:t>
                      </a: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Kael</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Stilp</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MITRE</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542954224"/>
                  </a:ext>
                </a:extLst>
              </a:tr>
              <a:tr h="156068">
                <a:tc>
                  <a:txBody>
                    <a:bodyPr/>
                    <a:lstStyle/>
                    <a:p>
                      <a:pPr algn="ctr" fontAlgn="b"/>
                      <a:r>
                        <a:rPr lang="en-US" sz="800" b="0" i="0" u="none" strike="noStrike" dirty="0">
                          <a:solidFill>
                            <a:srgbClr val="000000"/>
                          </a:solidFill>
                          <a:effectLst/>
                          <a:latin typeface="Calibri" panose="020F0502020204030204" pitchFamily="34" charset="0"/>
                        </a:rPr>
                        <a:t>x</a:t>
                      </a: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John </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Stine</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MITRE (Chair)</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380904703"/>
                  </a:ext>
                </a:extLst>
              </a:tr>
              <a:tr h="156068">
                <a:tc>
                  <a:txBody>
                    <a:bodyPr/>
                    <a:lstStyle/>
                    <a:p>
                      <a:pPr algn="ctr" fontAlgn="b"/>
                      <a:r>
                        <a:rPr lang="en-US" sz="800" b="0" i="0" u="none" strike="noStrike" dirty="0">
                          <a:solidFill>
                            <a:srgbClr val="000000"/>
                          </a:solidFill>
                          <a:effectLst/>
                          <a:latin typeface="Calibri" panose="020F0502020204030204" pitchFamily="34" charset="0"/>
                        </a:rPr>
                        <a:t>x</a:t>
                      </a: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Timothy</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Woods</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ANDRO Computational Solutions, LLC</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583877012"/>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Daniel</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Zahirniak</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Joint Electronic Warfare Center (JEWC)</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3396509466"/>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Ed</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Coyle</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Georgia Institute of Technology</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865091601"/>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Karen </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Haigh</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031170754"/>
                  </a:ext>
                </a:extLst>
              </a:tr>
              <a:tr h="156068">
                <a:tc>
                  <a:txBody>
                    <a:bodyPr/>
                    <a:lstStyle/>
                    <a:p>
                      <a:pPr algn="ctr" fontAlgn="b"/>
                      <a:r>
                        <a:rPr lang="en-US" sz="800" b="0" i="0" u="none" strike="noStrike" dirty="0">
                          <a:solidFill>
                            <a:srgbClr val="000000"/>
                          </a:solidFill>
                          <a:effectLst/>
                          <a:latin typeface="Calibri" panose="020F0502020204030204" pitchFamily="34" charset="0"/>
                        </a:rPr>
                        <a:t>x</a:t>
                      </a: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Shastri</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Jayram</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University of Johannesburg</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2922581791"/>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Participant</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Sean</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Furman</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ANDRO Computational Solutions, LLC</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279280078"/>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Participant</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Joel</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Johnson</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L3Harris</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587203267"/>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Participant</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Chad</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Lau</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L3Harris</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886582556"/>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Participant</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Jakub</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Moskal</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Vistology</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3971696736"/>
                  </a:ext>
                </a:extLst>
              </a:tr>
              <a:tr h="156068">
                <a:tc>
                  <a:txBody>
                    <a:bodyPr/>
                    <a:lstStyle/>
                    <a:p>
                      <a:pPr algn="ctr" fontAlgn="b"/>
                      <a:r>
                        <a:rPr lang="en-US" sz="800" b="0" i="0" u="none" strike="noStrike" dirty="0">
                          <a:solidFill>
                            <a:srgbClr val="000000"/>
                          </a:solidFill>
                          <a:effectLst/>
                          <a:latin typeface="Calibri" panose="020F0502020204030204" pitchFamily="34" charset="0"/>
                        </a:rPr>
                        <a:t>x</a:t>
                      </a:r>
                    </a:p>
                  </a:txBody>
                  <a:tcPr marL="7316" marR="7316" marT="7316" marB="0" anchor="b"/>
                </a:tc>
                <a:tc>
                  <a:txBody>
                    <a:bodyPr/>
                    <a:lstStyle/>
                    <a:p>
                      <a:pPr algn="l" fontAlgn="b"/>
                      <a:r>
                        <a:rPr lang="en-US" sz="800" u="none" strike="noStrike">
                          <a:effectLst/>
                        </a:rPr>
                        <a:t>Participant</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Becca</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Rousseau</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MITRE</a:t>
                      </a:r>
                      <a:endParaRPr lang="en-US" sz="800" b="0" i="0" u="none" strike="noStrike" dirty="0">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741276261"/>
                  </a:ext>
                </a:extLst>
              </a:tr>
              <a:tr h="156068">
                <a:tc>
                  <a:txBody>
                    <a:bodyPr/>
                    <a:lstStyle/>
                    <a:p>
                      <a:pPr algn="ctr" fontAlgn="b"/>
                      <a:r>
                        <a:rPr lang="en-US" sz="800" b="0" i="0" u="none" strike="noStrike" dirty="0">
                          <a:solidFill>
                            <a:srgbClr val="000000"/>
                          </a:solidFill>
                          <a:effectLst/>
                          <a:latin typeface="Calibri" panose="020F0502020204030204" pitchFamily="34" charset="0"/>
                        </a:rPr>
                        <a:t>x</a:t>
                      </a: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Tony</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Rennier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Foundry Inc.</a:t>
                      </a:r>
                      <a:endParaRPr lang="en-US" sz="800" b="0" i="0" u="none" strike="noStrike" dirty="0">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510128176"/>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Participant</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Mark</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Silvius</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SSC</a:t>
                      </a:r>
                    </a:p>
                  </a:txBody>
                  <a:tcPr marL="7316" marR="7316" marT="7316" marB="0" anchor="b"/>
                </a:tc>
                <a:extLst>
                  <a:ext uri="{0D108BD9-81ED-4DB2-BD59-A6C34878D82A}">
                    <a16:rowId xmlns:a16="http://schemas.microsoft.com/office/drawing/2014/main" val="2565856064"/>
                  </a:ext>
                </a:extLst>
              </a:tr>
              <a:tr h="156068">
                <a:tc>
                  <a:txBody>
                    <a:bodyPr/>
                    <a:lstStyle/>
                    <a:p>
                      <a:pPr algn="ctr" fontAlgn="b"/>
                      <a:r>
                        <a:rPr lang="en-US" sz="800" b="0" i="0" u="none" strike="noStrike" dirty="0">
                          <a:solidFill>
                            <a:srgbClr val="000000"/>
                          </a:solidFill>
                          <a:effectLst/>
                          <a:latin typeface="Calibri" panose="020F0502020204030204" pitchFamily="34" charset="0"/>
                        </a:rPr>
                        <a:t>x</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Observer</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Jennifer</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Santulli</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IEEE</a:t>
                      </a:r>
                    </a:p>
                  </a:txBody>
                  <a:tcPr marL="7316" marR="7316" marT="7316" marB="0" anchor="b"/>
                </a:tc>
                <a:extLst>
                  <a:ext uri="{0D108BD9-81ED-4DB2-BD59-A6C34878D82A}">
                    <a16:rowId xmlns:a16="http://schemas.microsoft.com/office/drawing/2014/main" val="154567245"/>
                  </a:ext>
                </a:extLst>
              </a:tr>
            </a:tbl>
          </a:graphicData>
        </a:graphic>
      </p:graphicFrame>
    </p:spTree>
    <p:extLst>
      <p:ext uri="{BB962C8B-B14F-4D97-AF65-F5344CB8AC3E}">
        <p14:creationId xmlns:p14="http://schemas.microsoft.com/office/powerpoint/2010/main" val="30421674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4"/>
          <p:cNvSpPr>
            <a:spLocks noGrp="1"/>
          </p:cNvSpPr>
          <p:nvPr>
            <p:ph type="title"/>
          </p:nvPr>
        </p:nvSpPr>
        <p:spPr/>
        <p:txBody>
          <a:bodyPr/>
          <a:lstStyle/>
          <a:p>
            <a:r>
              <a:t>Rules</a:t>
            </a:r>
          </a:p>
        </p:txBody>
      </p:sp>
      <p:sp>
        <p:nvSpPr>
          <p:cNvPr id="4099" name="Content Placeholder 5"/>
          <p:cNvSpPr>
            <a:spLocks noGrp="1"/>
          </p:cNvSpPr>
          <p:nvPr>
            <p:ph idx="1"/>
          </p:nvPr>
        </p:nvSpPr>
        <p:spPr>
          <a:xfrm>
            <a:off x="381000" y="1415180"/>
            <a:ext cx="8229600" cy="4525963"/>
          </a:xfrm>
        </p:spPr>
        <p:txBody>
          <a:bodyPr/>
          <a:lstStyle/>
          <a:p>
            <a:r>
              <a:rPr sz="2800" dirty="0"/>
              <a:t>IEEE </a:t>
            </a:r>
            <a:r>
              <a:rPr sz="2800" dirty="0" err="1"/>
              <a:t>DySPAN</a:t>
            </a:r>
            <a:r>
              <a:rPr sz="2800" dirty="0"/>
              <a:t>-SC rules</a:t>
            </a:r>
          </a:p>
          <a:p>
            <a:pPr lvl="1"/>
            <a:r>
              <a:rPr lang="en-US" sz="2400" dirty="0">
                <a:hlinkClick r:id="rId2"/>
              </a:rPr>
              <a:t>https://ieee.app.box.com/v/PandP-DySPAN-SC</a:t>
            </a:r>
            <a:endParaRPr lang="en-US" sz="2800" dirty="0"/>
          </a:p>
          <a:p>
            <a:endParaRPr lang="en-US" sz="2800" dirty="0"/>
          </a:p>
          <a:p>
            <a:r>
              <a:rPr sz="2800" dirty="0"/>
              <a:t>IEEE 1900.5 WG rules</a:t>
            </a:r>
          </a:p>
          <a:p>
            <a:pPr lvl="1"/>
            <a:r>
              <a:rPr lang="en-US" sz="2400" dirty="0">
                <a:hlinkClick r:id="rId3"/>
              </a:rPr>
              <a:t>https://ieee-sa.imeetcentral.com/p/eAAAAAAAR5QwAAAAACXzaF0</a:t>
            </a:r>
            <a:endParaRPr lang="en-US" sz="2400" dirty="0"/>
          </a:p>
          <a:p>
            <a:pPr lvl="1"/>
            <a:endParaRPr lang="en-US" sz="2800" dirty="0"/>
          </a:p>
          <a:p>
            <a:r>
              <a:rPr sz="2800" dirty="0"/>
              <a:t>Roberts Rules (latest edition) as needed…</a:t>
            </a:r>
            <a:endParaRPr lang="en-US" sz="2800" dirty="0"/>
          </a:p>
          <a:p>
            <a:pPr marL="457200" lvl="1" indent="0">
              <a:buNone/>
            </a:pPr>
            <a:endParaRPr sz="2400" dirty="0"/>
          </a:p>
        </p:txBody>
      </p:sp>
      <p:sp>
        <p:nvSpPr>
          <p:cNvPr id="2" name="Date Placeholder 1"/>
          <p:cNvSpPr>
            <a:spLocks noGrp="1"/>
          </p:cNvSpPr>
          <p:nvPr>
            <p:ph type="dt" sz="quarter" idx="10"/>
          </p:nvPr>
        </p:nvSpPr>
        <p:spPr>
          <a:xfrm>
            <a:off x="457200" y="6448425"/>
            <a:ext cx="2133600" cy="365125"/>
          </a:xfrm>
        </p:spPr>
        <p:txBody>
          <a:bodyPr/>
          <a:lstStyle/>
          <a:p>
            <a:pPr>
              <a:defRPr/>
            </a:pPr>
            <a:fld id="{06137BCD-43F7-4F4D-83AE-5C698A9883FD}" type="datetime1">
              <a:rPr lang="en-US" smtClean="0"/>
              <a:t>4/7/2023</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dirty="0"/>
              <a:t>Doc #:5-23-0005-02-agen</a:t>
            </a:r>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41D24283-4ADC-447A-A334-A90E0754BD4F}" type="slidenum">
              <a:rPr lang="en-US" smtClean="0"/>
              <a:pPr>
                <a:defRPr/>
              </a:pPr>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84094" y="-22412"/>
            <a:ext cx="8229600" cy="1143000"/>
          </a:xfrm>
        </p:spPr>
        <p:txBody>
          <a:bodyPr/>
          <a:lstStyle/>
          <a:p>
            <a:r>
              <a:rPr lang="en-US" dirty="0"/>
              <a:t>Secretary</a:t>
            </a:r>
            <a:endParaRPr dirty="0"/>
          </a:p>
        </p:txBody>
      </p:sp>
      <p:sp>
        <p:nvSpPr>
          <p:cNvPr id="17411" name="Content Placeholder 2"/>
          <p:cNvSpPr>
            <a:spLocks noGrp="1"/>
          </p:cNvSpPr>
          <p:nvPr>
            <p:ph idx="1"/>
          </p:nvPr>
        </p:nvSpPr>
        <p:spPr>
          <a:xfrm>
            <a:off x="342296" y="990600"/>
            <a:ext cx="8382000" cy="5181600"/>
          </a:xfrm>
        </p:spPr>
        <p:txBody>
          <a:bodyPr/>
          <a:lstStyle/>
          <a:p>
            <a:r>
              <a:rPr lang="en-US" sz="1800" dirty="0"/>
              <a:t>Election results for secretary</a:t>
            </a:r>
          </a:p>
          <a:p>
            <a:pPr lvl="1"/>
            <a:r>
              <a:rPr lang="en-US" sz="1400" dirty="0"/>
              <a:t>Eric Lindahl</a:t>
            </a:r>
          </a:p>
          <a:p>
            <a:r>
              <a:rPr lang="en-US" sz="1800" dirty="0"/>
              <a:t>Outstanding minutes</a:t>
            </a:r>
          </a:p>
          <a:p>
            <a:pPr lvl="1"/>
            <a:r>
              <a:rPr lang="en-US" sz="1400" dirty="0"/>
              <a:t>Secretary for 6 January 2023 meeting - Eric Lindahl</a:t>
            </a:r>
          </a:p>
          <a:p>
            <a:pPr lvl="1"/>
            <a:r>
              <a:rPr lang="en-US" sz="1400" dirty="0"/>
              <a:t>Minutes for 3 February meeting – Carlos Caicedo</a:t>
            </a:r>
          </a:p>
          <a:p>
            <a:pPr lvl="1"/>
            <a:r>
              <a:rPr lang="en-US" sz="1400" dirty="0"/>
              <a:t>Minutes for 3 March meeting – Eric Lindahl</a:t>
            </a:r>
          </a:p>
          <a:p>
            <a:pPr lvl="1"/>
            <a:r>
              <a:rPr lang="en-US" sz="1400" dirty="0"/>
              <a:t>Minutes for 7 April Meetings</a:t>
            </a:r>
          </a:p>
          <a:p>
            <a:endParaRPr lang="en-US" sz="2200" dirty="0"/>
          </a:p>
          <a:p>
            <a:pPr lvl="1"/>
            <a:endParaRPr lang="en-US" sz="1800" dirty="0"/>
          </a:p>
          <a:p>
            <a:endParaRPr lang="en-US" sz="2000" dirty="0"/>
          </a:p>
        </p:txBody>
      </p:sp>
      <p:sp>
        <p:nvSpPr>
          <p:cNvPr id="4" name="Date Placeholder 3"/>
          <p:cNvSpPr>
            <a:spLocks noGrp="1"/>
          </p:cNvSpPr>
          <p:nvPr>
            <p:ph type="dt" sz="quarter" idx="10"/>
          </p:nvPr>
        </p:nvSpPr>
        <p:spPr>
          <a:xfrm>
            <a:off x="457200" y="6448425"/>
            <a:ext cx="2133600" cy="365125"/>
          </a:xfrm>
        </p:spPr>
        <p:txBody>
          <a:bodyPr/>
          <a:lstStyle/>
          <a:p>
            <a:pPr>
              <a:defRPr/>
            </a:pPr>
            <a:fld id="{0C445AF0-2820-FF44-B6AC-B54D2AE1C850}" type="datetime1">
              <a:rPr lang="en-US" smtClean="0"/>
              <a:t>4/7/2023</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#:5-23-0005-02-agen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03B80821-6BB5-481B-A945-F4DBEA439394}" type="slidenum">
              <a:rPr lang="en-US" smtClean="0"/>
              <a:pPr>
                <a:defRPr/>
              </a:pPr>
              <a:t>5</a:t>
            </a:fld>
            <a:endParaRPr lang="en-US"/>
          </a:p>
        </p:txBody>
      </p:sp>
    </p:spTree>
    <p:extLst>
      <p:ext uri="{BB962C8B-B14F-4D97-AF65-F5344CB8AC3E}">
        <p14:creationId xmlns:p14="http://schemas.microsoft.com/office/powerpoint/2010/main" val="3950317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a:xfrm>
            <a:off x="609600" y="54688"/>
            <a:ext cx="7772400" cy="609600"/>
          </a:xfrm>
          <a:prstGeom prst="rect">
            <a:avLst/>
          </a:prstGeom>
        </p:spPr>
        <p:txBody>
          <a:bodyPr>
            <a:normAutofit fontScale="90000"/>
          </a:bodyPr>
          <a:lstStyle/>
          <a:p>
            <a:r>
              <a:rPr dirty="0"/>
              <a:t> Draft Agenda</a:t>
            </a:r>
          </a:p>
        </p:txBody>
      </p:sp>
      <p:sp>
        <p:nvSpPr>
          <p:cNvPr id="6147" name="Text Box 5040"/>
          <p:cNvSpPr txBox="1">
            <a:spLocks noChangeArrowheads="1"/>
          </p:cNvSpPr>
          <p:nvPr/>
        </p:nvSpPr>
        <p:spPr bwMode="auto">
          <a:xfrm>
            <a:off x="457200" y="601702"/>
            <a:ext cx="8534400" cy="42780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576263" indent="-457200" eaLnBrk="0" hangingPunct="0">
              <a:defRPr>
                <a:solidFill>
                  <a:schemeClr val="tx1"/>
                </a:solidFill>
                <a:latin typeface="Calibri" pitchFamily="34" charset="0"/>
                <a:cs typeface="Arial" pitchFamily="34" charset="0"/>
              </a:defRPr>
            </a:lvl1pPr>
            <a:lvl2pPr marL="914400" indent="-45720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marL="119063" indent="0"/>
            <a:r>
              <a:rPr lang="en-US" sz="1600" b="1" dirty="0">
                <a:latin typeface="Times New Roman" pitchFamily="18" charset="0"/>
              </a:rPr>
              <a:t>4/7/23  14:30-16:30 all times ET</a:t>
            </a:r>
            <a:endParaRPr lang="en-US" sz="1600" dirty="0">
              <a:latin typeface="Times New Roman" pitchFamily="18" charset="0"/>
            </a:endParaRPr>
          </a:p>
          <a:p>
            <a:pPr>
              <a:buFont typeface="+mj-lt"/>
              <a:buAutoNum type="arabicPeriod"/>
            </a:pPr>
            <a:r>
              <a:rPr lang="en-US" sz="1600" dirty="0"/>
              <a:t>Secretary</a:t>
            </a:r>
          </a:p>
          <a:p>
            <a:pPr>
              <a:buFont typeface="+mj-lt"/>
              <a:buAutoNum type="arabicPeriod"/>
            </a:pPr>
            <a:r>
              <a:rPr lang="en-US" sz="1600" dirty="0"/>
              <a:t>Administrivia</a:t>
            </a:r>
          </a:p>
          <a:p>
            <a:pPr lvl="1">
              <a:buFont typeface="+mj-lt"/>
              <a:buAutoNum type="alphaLcParenR"/>
            </a:pPr>
            <a:r>
              <a:rPr lang="en-US" sz="1600" dirty="0"/>
              <a:t>Roll Call / Quorum Check</a:t>
            </a:r>
          </a:p>
          <a:p>
            <a:pPr lvl="1">
              <a:buFont typeface="+mj-lt"/>
              <a:buAutoNum type="alphaLcParenR"/>
            </a:pPr>
            <a:r>
              <a:rPr lang="en-US" sz="1600" dirty="0"/>
              <a:t>Approve Agenda</a:t>
            </a:r>
          </a:p>
          <a:p>
            <a:pPr lvl="1">
              <a:buFont typeface="+mj-lt"/>
              <a:buAutoNum type="alphaLcParenR"/>
            </a:pPr>
            <a:r>
              <a:rPr lang="en-US" sz="1600" dirty="0"/>
              <a:t>Copyright Slides</a:t>
            </a:r>
          </a:p>
          <a:p>
            <a:pPr lvl="1">
              <a:buFont typeface="+mj-lt"/>
              <a:buAutoNum type="alphaLcParenR"/>
            </a:pPr>
            <a:r>
              <a:rPr lang="en-US" sz="1600" dirty="0"/>
              <a:t>Patent Slides</a:t>
            </a:r>
          </a:p>
          <a:p>
            <a:pPr lvl="1">
              <a:buFont typeface="+mj-lt"/>
              <a:buAutoNum type="alphaLcParenR"/>
            </a:pPr>
            <a:r>
              <a:rPr lang="en-US" sz="1600" dirty="0"/>
              <a:t>Approval of recent minutes</a:t>
            </a:r>
          </a:p>
          <a:p>
            <a:pPr>
              <a:buFont typeface="+mj-lt"/>
              <a:buAutoNum type="arabicPeriod"/>
            </a:pPr>
            <a:r>
              <a:rPr lang="en-US" sz="1600" dirty="0"/>
              <a:t>Status on 1900.5 Revision</a:t>
            </a:r>
          </a:p>
          <a:p>
            <a:pPr>
              <a:buFont typeface="+mj-lt"/>
              <a:buAutoNum type="arabicPeriod"/>
            </a:pPr>
            <a:r>
              <a:rPr lang="en-US" sz="1600" dirty="0"/>
              <a:t>Status on 1900.5.1</a:t>
            </a:r>
          </a:p>
          <a:p>
            <a:pPr>
              <a:buFont typeface="+mj-lt"/>
              <a:buAutoNum type="arabicPeriod"/>
            </a:pPr>
            <a:r>
              <a:rPr lang="en-US" sz="1600" dirty="0"/>
              <a:t>Status on 1900.5.2 Revision</a:t>
            </a:r>
          </a:p>
          <a:p>
            <a:pPr>
              <a:buFont typeface="+mj-lt"/>
              <a:buAutoNum type="arabicPeriod"/>
            </a:pPr>
            <a:r>
              <a:rPr lang="en-US" sz="1600" dirty="0"/>
              <a:t>Selection of Lead and Manager of the Opensource Repository</a:t>
            </a:r>
          </a:p>
          <a:p>
            <a:pPr>
              <a:buFont typeface="+mj-lt"/>
              <a:buAutoNum type="arabicPeriod"/>
            </a:pPr>
            <a:r>
              <a:rPr lang="en-US" sz="1600" dirty="0"/>
              <a:t>Review of other 1900 activities (1900.1, Leadership meeting etc.)</a:t>
            </a:r>
          </a:p>
          <a:p>
            <a:pPr>
              <a:buFont typeface="+mj-lt"/>
              <a:buAutoNum type="arabicPeriod"/>
            </a:pPr>
            <a:r>
              <a:rPr lang="en-US" sz="1600" dirty="0"/>
              <a:t>1900.5 Marketing Opportunities</a:t>
            </a:r>
          </a:p>
          <a:p>
            <a:pPr>
              <a:buFont typeface="+mj-lt"/>
              <a:buAutoNum type="arabicPeriod"/>
            </a:pPr>
            <a:r>
              <a:rPr lang="en-US" sz="1600" dirty="0"/>
              <a:t>1900.5 Meeting Planning and Review</a:t>
            </a:r>
          </a:p>
          <a:p>
            <a:pPr>
              <a:buFont typeface="+mj-lt"/>
              <a:buAutoNum type="arabicPeriod"/>
            </a:pPr>
            <a:r>
              <a:rPr lang="en-US" sz="1600" dirty="0" err="1"/>
              <a:t>AoB</a:t>
            </a:r>
            <a:endParaRPr lang="en-US" sz="1600" dirty="0"/>
          </a:p>
          <a:p>
            <a:pPr marL="119063" indent="0"/>
            <a:endParaRPr lang="en-US" sz="1600" b="1" dirty="0">
              <a:latin typeface="Times New Roman" pitchFamily="18" charset="0"/>
            </a:endParaRPr>
          </a:p>
        </p:txBody>
      </p:sp>
      <p:sp>
        <p:nvSpPr>
          <p:cNvPr id="6148" name="TextBox 1"/>
          <p:cNvSpPr txBox="1">
            <a:spLocks noChangeArrowheads="1"/>
          </p:cNvSpPr>
          <p:nvPr/>
        </p:nvSpPr>
        <p:spPr bwMode="auto">
          <a:xfrm>
            <a:off x="4191000" y="742189"/>
            <a:ext cx="44958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i="1" dirty="0">
                <a:solidFill>
                  <a:srgbClr val="FF0000"/>
                </a:solidFill>
                <a:latin typeface="Times New Roman" pitchFamily="18" charset="0"/>
              </a:rPr>
              <a:t>Any modifications?</a:t>
            </a:r>
          </a:p>
        </p:txBody>
      </p:sp>
      <p:sp>
        <p:nvSpPr>
          <p:cNvPr id="2" name="Date Placeholder 1"/>
          <p:cNvSpPr>
            <a:spLocks noGrp="1"/>
          </p:cNvSpPr>
          <p:nvPr>
            <p:ph type="dt" sz="quarter" idx="10"/>
          </p:nvPr>
        </p:nvSpPr>
        <p:spPr>
          <a:xfrm>
            <a:off x="457200" y="6448425"/>
            <a:ext cx="2133600" cy="365125"/>
          </a:xfrm>
        </p:spPr>
        <p:txBody>
          <a:bodyPr/>
          <a:lstStyle/>
          <a:p>
            <a:pPr>
              <a:defRPr/>
            </a:pPr>
            <a:fld id="{CB808DC3-B91B-FF4A-B38D-601EB7C2D6EE}" type="datetime1">
              <a:rPr lang="en-US" smtClean="0"/>
              <a:t>4/7/2023</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dirty="0"/>
              <a:t>Doc #:5-23-0005-02-agen</a:t>
            </a:r>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416AB2EC-0DBC-44B9-9ED4-DEF8811F0E73}" type="slidenum">
              <a:rPr lang="en-US" smtClean="0"/>
              <a:pPr>
                <a:defRPr/>
              </a:pPr>
              <a:t>6</a:t>
            </a:fld>
            <a:endParaRPr lang="en-US"/>
          </a:p>
        </p:txBody>
      </p:sp>
      <p:sp>
        <p:nvSpPr>
          <p:cNvPr id="5" name="TextBox 4">
            <a:extLst>
              <a:ext uri="{FF2B5EF4-FFF2-40B4-BE49-F238E27FC236}">
                <a16:creationId xmlns:a16="http://schemas.microsoft.com/office/drawing/2014/main" id="{942055E7-4B83-2C98-B52C-6AFA28AEB73B}"/>
              </a:ext>
            </a:extLst>
          </p:cNvPr>
          <p:cNvSpPr txBox="1"/>
          <p:nvPr/>
        </p:nvSpPr>
        <p:spPr>
          <a:xfrm>
            <a:off x="10094259" y="197224"/>
            <a:ext cx="184731" cy="369332"/>
          </a:xfrm>
          <a:prstGeom prst="rect">
            <a:avLst/>
          </a:prstGeom>
          <a:noFill/>
        </p:spPr>
        <p:txBody>
          <a:bodyPr wrap="none" rtlCol="0">
            <a:spAutoFit/>
          </a:bodyPr>
          <a:lstStyle/>
          <a:p>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dirty="0"/>
              <a:t>Approval of Agenda</a:t>
            </a:r>
          </a:p>
        </p:txBody>
      </p:sp>
      <p:sp>
        <p:nvSpPr>
          <p:cNvPr id="7171" name="Content Placeholder 2"/>
          <p:cNvSpPr>
            <a:spLocks noGrp="1"/>
          </p:cNvSpPr>
          <p:nvPr>
            <p:ph idx="1"/>
          </p:nvPr>
        </p:nvSpPr>
        <p:spPr>
          <a:xfrm>
            <a:off x="457200" y="1447800"/>
            <a:ext cx="7467600" cy="4525963"/>
          </a:xfrm>
        </p:spPr>
        <p:txBody>
          <a:bodyPr/>
          <a:lstStyle/>
          <a:p>
            <a:r>
              <a:rPr dirty="0"/>
              <a:t>Motion to approve Agenda contained </a:t>
            </a:r>
            <a:r>
              <a:rPr lang="en-US" dirty="0"/>
              <a:t>in Doc #: </a:t>
            </a:r>
            <a:r>
              <a:rPr lang="en-US" dirty="0">
                <a:solidFill>
                  <a:schemeClr val="tx1"/>
                </a:solidFill>
              </a:rPr>
              <a:t>5-23-0005-02-agen</a:t>
            </a:r>
          </a:p>
          <a:p>
            <a:endParaRPr dirty="0"/>
          </a:p>
          <a:p>
            <a:r>
              <a:rPr dirty="0"/>
              <a:t>Mover: Carlos</a:t>
            </a:r>
          </a:p>
          <a:p>
            <a:r>
              <a:rPr dirty="0"/>
              <a:t>Second:</a:t>
            </a:r>
            <a:r>
              <a:rPr lang="en-US" dirty="0"/>
              <a:t> 	Dave</a:t>
            </a:r>
          </a:p>
          <a:p>
            <a:r>
              <a:rPr lang="en-US" dirty="0"/>
              <a:t>Vote:</a:t>
            </a:r>
            <a:endParaRPr dirty="0"/>
          </a:p>
        </p:txBody>
      </p:sp>
      <p:sp>
        <p:nvSpPr>
          <p:cNvPr id="4" name="Date Placeholder 3"/>
          <p:cNvSpPr>
            <a:spLocks noGrp="1"/>
          </p:cNvSpPr>
          <p:nvPr>
            <p:ph type="dt" sz="quarter" idx="10"/>
          </p:nvPr>
        </p:nvSpPr>
        <p:spPr>
          <a:xfrm>
            <a:off x="457200" y="6448425"/>
            <a:ext cx="2133600" cy="365125"/>
          </a:xfrm>
        </p:spPr>
        <p:txBody>
          <a:bodyPr/>
          <a:lstStyle/>
          <a:p>
            <a:pPr>
              <a:defRPr/>
            </a:pPr>
            <a:fld id="{D9C8D650-4F64-C642-9EC0-BD4F6B31B826}" type="datetime1">
              <a:rPr lang="en-US" smtClean="0"/>
              <a:t>4/7/2023</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#:5-23-0005-02-agen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37121803-2D18-4F48-9883-FC84CD494002}" type="slidenum">
              <a:rPr lang="en-US" smtClean="0"/>
              <a:pPr>
                <a:defRPr/>
              </a:pPr>
              <a:t>7</a:t>
            </a:fld>
            <a:endParaRPr lang="en-US"/>
          </a:p>
        </p:txBody>
      </p:sp>
      <p:sp>
        <p:nvSpPr>
          <p:cNvPr id="7175" name="Rectangle 2"/>
          <p:cNvSpPr>
            <a:spLocks noChangeArrowheads="1"/>
          </p:cNvSpPr>
          <p:nvPr/>
        </p:nvSpPr>
        <p:spPr bwMode="auto">
          <a:xfrm>
            <a:off x="2203450" y="27733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a:p>
        </p:txBody>
      </p:sp>
    </p:spTree>
    <p:extLst>
      <p:ext uri="{BB962C8B-B14F-4D97-AF65-F5344CB8AC3E}">
        <p14:creationId xmlns:p14="http://schemas.microsoft.com/office/powerpoint/2010/main" val="32949394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457200" y="120108"/>
            <a:ext cx="8229600" cy="819459"/>
          </a:xfrm>
        </p:spPr>
        <p:txBody>
          <a:bodyPr>
            <a:normAutofit fontScale="90000"/>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a:bodyPr>
          <a:lstStyle/>
          <a:p>
            <a:pPr>
              <a:spcBef>
                <a:spcPts val="0"/>
              </a:spcBef>
              <a:spcAft>
                <a:spcPts val="0"/>
              </a:spcAft>
              <a:buClr>
                <a:srgbClr val="CC3300"/>
              </a:buClr>
              <a:buSzPct val="50000"/>
            </a:pPr>
            <a:r>
              <a:rPr lang="en-US" altLang="en-US" sz="2133" dirty="0">
                <a:latin typeface="Montserrat" panose="00000500000000000000" pitchFamily="2" charset="0"/>
                <a:cs typeface="Calibri" pitchFamily="34" charset="0"/>
              </a:rPr>
              <a:t>At the beginning of each standards development meeting the chair or a designee is to:</a:t>
            </a:r>
            <a:endParaRPr lang="en-US" altLang="en-US" sz="2933" dirty="0">
              <a:latin typeface="Calibri" pitchFamily="34" charset="0"/>
              <a:cs typeface="Calibri" pitchFamily="34" charset="0"/>
            </a:endParaRPr>
          </a:p>
          <a:p>
            <a:pPr lvl="1">
              <a:buSzPct val="150000"/>
            </a:pPr>
            <a:r>
              <a:rPr lang="en-US" altLang="en-US" sz="2267" dirty="0"/>
              <a:t>Show the following slides (or provide them beforehand)</a:t>
            </a:r>
          </a:p>
          <a:p>
            <a:pPr lvl="1">
              <a:buSzPct val="150000"/>
            </a:pPr>
            <a:r>
              <a:rPr lang="en-US" altLang="en-US" sz="2267" dirty="0"/>
              <a:t>Advise the standards development group participants that: </a:t>
            </a:r>
          </a:p>
          <a:p>
            <a:pPr lvl="2">
              <a:buSzPct val="150000"/>
            </a:pPr>
            <a:r>
              <a:rPr lang="en-US" altLang="en-US" sz="1867" dirty="0">
                <a:solidFill>
                  <a:schemeClr val="accent2">
                    <a:lumMod val="75000"/>
                  </a:schemeClr>
                </a:solidFill>
              </a:rPr>
              <a:t>IEEE SA’s copyright policy is described in Clause 7 of the IEEE SA Standards Board Bylaws and Clause 6.1 of the IEEE SA Standards Board Operations Manual;</a:t>
            </a:r>
          </a:p>
          <a:p>
            <a:pPr lvl="2">
              <a:buSzPct val="150000"/>
            </a:pPr>
            <a:r>
              <a:rPr lang="en-US" altLang="en-US" sz="1867" dirty="0">
                <a:solidFill>
                  <a:schemeClr val="accent2">
                    <a:lumMod val="75000"/>
                  </a:schemeClr>
                </a:solidFill>
              </a:rPr>
              <a:t>Any material submitted during standards development, whether verbal, recorded, or in written form, is a Contribution and shall comply with the IEEE SA Copyright Policy; </a:t>
            </a:r>
          </a:p>
          <a:p>
            <a:pPr lvl="2">
              <a:buSzPct val="150000"/>
            </a:pPr>
            <a:r>
              <a:rPr lang="en-US" altLang="en-US" sz="1867" dirty="0">
                <a:solidFill>
                  <a:schemeClr val="accent2">
                    <a:lumMod val="75000"/>
                  </a:schemeClr>
                </a:solidFill>
              </a:rPr>
              <a:t>Instruct the Secretary to record in the minutes of the relevant meeting: </a:t>
            </a:r>
          </a:p>
          <a:p>
            <a:pPr lvl="2">
              <a:buSzPct val="150000"/>
            </a:pPr>
            <a:r>
              <a:rPr lang="en-US" altLang="en-US" sz="1867" dirty="0">
                <a:solidFill>
                  <a:schemeClr val="accent2">
                    <a:lumMod val="75000"/>
                  </a:schemeClr>
                </a:solidFill>
              </a:rPr>
              <a:t>That the foregoing information was provided and that the copyright slides were shown (or provided beforehand). </a:t>
            </a:r>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0"/>
          </p:nvPr>
        </p:nvSpPr>
        <p:spPr/>
        <p:txBody>
          <a:bodyPr/>
          <a:lstStyle/>
          <a:p>
            <a:fld id="{A3979A82-1A5E-4C7B-AFC0-111CA6C3130A}" type="slidenum">
              <a:rPr lang="en-US" altLang="en-US" smtClean="0"/>
              <a:pPr/>
              <a:t>8</a:t>
            </a:fld>
            <a:endParaRPr lang="en-US" altLang="en-US"/>
          </a:p>
        </p:txBody>
      </p:sp>
      <p:sp>
        <p:nvSpPr>
          <p:cNvPr id="6" name="Date Placeholder 4">
            <a:extLst>
              <a:ext uri="{FF2B5EF4-FFF2-40B4-BE49-F238E27FC236}">
                <a16:creationId xmlns:a16="http://schemas.microsoft.com/office/drawing/2014/main" id="{0229176C-4695-9F43-9EE6-5E495E911E20}"/>
              </a:ext>
            </a:extLst>
          </p:cNvPr>
          <p:cNvSpPr txBox="1">
            <a:spLocks/>
          </p:cNvSpPr>
          <p:nvPr/>
        </p:nvSpPr>
        <p:spPr>
          <a:xfrm>
            <a:off x="457200" y="6448425"/>
            <a:ext cx="2133600" cy="365125"/>
          </a:xfrm>
          <a:prstGeom prst="rect">
            <a:avLst/>
          </a:prstGeom>
        </p:spPr>
        <p:txBody>
          <a:bodyPr vert="horz" lIns="91440" tIns="45720" rIns="91440" bIns="45720" rtlCol="0" anchor="ctr"/>
          <a:lstStyle>
            <a:defPPr>
              <a:defRPr lang="en-US"/>
            </a:defPPr>
            <a:lvl1pPr algn="r" rtl="0" fontAlgn="auto">
              <a:spcBef>
                <a:spcPts val="0"/>
              </a:spcBef>
              <a:spcAft>
                <a:spcPts val="0"/>
              </a:spcAft>
              <a:defRPr sz="1200" kern="1200">
                <a:solidFill>
                  <a:srgbClr val="000099"/>
                </a:solidFill>
                <a:latin typeface="+mn-lt"/>
                <a:ea typeface="+mn-ea"/>
                <a:cs typeface="+mn-cs"/>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l">
              <a:defRPr/>
            </a:pPr>
            <a:fld id="{31C5D7D1-78BA-B44B-A862-C4AC3DF311BD}" type="datetime1">
              <a:rPr lang="en-US" smtClean="0"/>
              <a:pPr algn="l">
                <a:defRPr/>
              </a:pPr>
              <a:t>4/7/2023</a:t>
            </a:fld>
            <a:endParaRPr lang="en-US" dirty="0"/>
          </a:p>
        </p:txBody>
      </p:sp>
      <p:sp>
        <p:nvSpPr>
          <p:cNvPr id="7" name="Footer Placeholder 5">
            <a:extLst>
              <a:ext uri="{FF2B5EF4-FFF2-40B4-BE49-F238E27FC236}">
                <a16:creationId xmlns:a16="http://schemas.microsoft.com/office/drawing/2014/main" id="{E825EB79-2C36-7A4A-9217-77F3041DF386}"/>
              </a:ext>
            </a:extLst>
          </p:cNvPr>
          <p:cNvSpPr txBox="1">
            <a:spLocks/>
          </p:cNvSpPr>
          <p:nvPr/>
        </p:nvSpPr>
        <p:spPr>
          <a:xfrm>
            <a:off x="3124200" y="6448425"/>
            <a:ext cx="2895600" cy="365125"/>
          </a:xfrm>
          <a:prstGeom prst="rect">
            <a:avLst/>
          </a:prstGeom>
        </p:spPr>
        <p:txBody>
          <a:bodyPr vert="horz" lIns="91440" tIns="45720" rIns="91440" bIns="45720" rtlCol="0" anchor="ctr"/>
          <a:lstStyle>
            <a:defPPr>
              <a:defRPr lang="en-US"/>
            </a:defPPr>
            <a:lvl1pPr fontAlgn="auto">
              <a:spcBef>
                <a:spcPts val="0"/>
              </a:spcBef>
              <a:spcAft>
                <a:spcPts val="0"/>
              </a:spcAft>
              <a:defRPr sz="1200">
                <a:solidFill>
                  <a:srgbClr val="000099"/>
                </a:solidFill>
                <a:latin typeface="+mn-lt"/>
                <a:cs typeface="+mn-cs"/>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ctr"/>
            <a:r>
              <a:rPr lang="en-US" dirty="0"/>
              <a:t>Doc #:5-21-0002-01-agen</a:t>
            </a:r>
          </a:p>
        </p:txBody>
      </p:sp>
    </p:spTree>
    <p:extLst>
      <p:ext uri="{BB962C8B-B14F-4D97-AF65-F5344CB8AC3E}">
        <p14:creationId xmlns:p14="http://schemas.microsoft.com/office/powerpoint/2010/main" val="17014953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457200" y="455668"/>
            <a:ext cx="8229600" cy="819459"/>
          </a:xfrm>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a:bodyPr>
          <a:lstStyle/>
          <a:p>
            <a:r>
              <a:rPr lang="en-US" altLang="en-US" sz="2133" dirty="0">
                <a:solidFill>
                  <a:schemeClr val="accent2">
                    <a:lumMod val="75000"/>
                  </a:schemeClr>
                </a:solidFill>
              </a:rPr>
              <a:t>By participating in this activity, you agree to comply with the IEEE Code of Ethics, all applicable laws, and all IEEE policies and procedures including, but not limited to, the IEEE SA Copyright Policy</a:t>
            </a:r>
            <a:r>
              <a:rPr lang="en-US" altLang="en-US" sz="2133" dirty="0"/>
              <a:t>. </a:t>
            </a:r>
          </a:p>
          <a:p>
            <a:pPr>
              <a:spcBef>
                <a:spcPts val="0"/>
              </a:spcBef>
              <a:spcAft>
                <a:spcPts val="0"/>
              </a:spcAft>
              <a:buClr>
                <a:srgbClr val="CC3300"/>
              </a:buClr>
              <a:buSzPct val="50000"/>
            </a:pPr>
            <a:endParaRPr lang="en-US" altLang="en-US" sz="2933" dirty="0">
              <a:latin typeface="Calibri" pitchFamily="34" charset="0"/>
              <a:cs typeface="Calibri" pitchFamily="34" charset="0"/>
            </a:endParaRPr>
          </a:p>
          <a:p>
            <a:pPr lvl="2">
              <a:buSzPct val="150000"/>
            </a:pPr>
            <a:r>
              <a:rPr lang="en-US" altLang="en-US" sz="1867" dirty="0"/>
              <a:t>Previously Published material (copyright assertion indicated) shall not be presented/submitted to the Working Group nor incorporated into a Working Group draft unless permission is granted. </a:t>
            </a:r>
          </a:p>
          <a:p>
            <a:pPr lvl="2">
              <a:buSzPct val="150000"/>
            </a:pPr>
            <a:r>
              <a:rPr lang="en-US" altLang="en-US" sz="1867" dirty="0"/>
              <a:t>Prior to presentation or submission, you shall notify the Working Group Chair of previously Published material and should assist the Chair in obtaining copyright permission acceptable to IEEE SA.</a:t>
            </a:r>
          </a:p>
          <a:p>
            <a:pPr lvl="2">
              <a:buSzPct val="150000"/>
            </a:pPr>
            <a:r>
              <a:rPr lang="en-US" altLang="en-US" sz="1867" dirty="0"/>
              <a:t>For material that is not previously Published, IEEE is automatically granted a license to use any material that is presented or submitted.</a:t>
            </a:r>
          </a:p>
          <a:p>
            <a:pPr lvl="2">
              <a:buSzPct val="150000"/>
            </a:pPr>
            <a:endParaRPr lang="en-US" altLang="en-US" sz="1867"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0"/>
          </p:nvPr>
        </p:nvSpPr>
        <p:spPr/>
        <p:txBody>
          <a:bodyPr/>
          <a:lstStyle/>
          <a:p>
            <a:fld id="{A3979A82-1A5E-4C7B-AFC0-111CA6C3130A}" type="slidenum">
              <a:rPr lang="en-US" altLang="en-US" smtClean="0"/>
              <a:pPr/>
              <a:t>9</a:t>
            </a:fld>
            <a:endParaRPr lang="en-US" altLang="en-US"/>
          </a:p>
        </p:txBody>
      </p:sp>
      <p:sp>
        <p:nvSpPr>
          <p:cNvPr id="5" name="Date Placeholder 4">
            <a:extLst>
              <a:ext uri="{FF2B5EF4-FFF2-40B4-BE49-F238E27FC236}">
                <a16:creationId xmlns:a16="http://schemas.microsoft.com/office/drawing/2014/main" id="{78E5F7CE-A03E-CF46-9A8D-455CD8DAED5D}"/>
              </a:ext>
            </a:extLst>
          </p:cNvPr>
          <p:cNvSpPr txBox="1">
            <a:spLocks/>
          </p:cNvSpPr>
          <p:nvPr/>
        </p:nvSpPr>
        <p:spPr>
          <a:xfrm>
            <a:off x="457200" y="6448425"/>
            <a:ext cx="2133600" cy="365125"/>
          </a:xfrm>
          <a:prstGeom prst="rect">
            <a:avLst/>
          </a:prstGeom>
        </p:spPr>
        <p:txBody>
          <a:bodyPr vert="horz" lIns="91440" tIns="45720" rIns="91440" bIns="45720" rtlCol="0" anchor="ctr"/>
          <a:lstStyle>
            <a:defPPr>
              <a:defRPr lang="en-US"/>
            </a:defPPr>
            <a:lvl1pPr algn="r" rtl="0" fontAlgn="auto">
              <a:spcBef>
                <a:spcPts val="0"/>
              </a:spcBef>
              <a:spcAft>
                <a:spcPts val="0"/>
              </a:spcAft>
              <a:defRPr sz="1200" kern="1200">
                <a:solidFill>
                  <a:srgbClr val="000099"/>
                </a:solidFill>
                <a:latin typeface="+mn-lt"/>
                <a:ea typeface="+mn-ea"/>
                <a:cs typeface="+mn-cs"/>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l">
              <a:defRPr/>
            </a:pPr>
            <a:fld id="{31C5D7D1-78BA-B44B-A862-C4AC3DF311BD}" type="datetime1">
              <a:rPr lang="en-US" smtClean="0"/>
              <a:pPr algn="l">
                <a:defRPr/>
              </a:pPr>
              <a:t>4/7/2023</a:t>
            </a:fld>
            <a:endParaRPr lang="en-US" dirty="0"/>
          </a:p>
        </p:txBody>
      </p:sp>
      <p:sp>
        <p:nvSpPr>
          <p:cNvPr id="6" name="Footer Placeholder 5">
            <a:extLst>
              <a:ext uri="{FF2B5EF4-FFF2-40B4-BE49-F238E27FC236}">
                <a16:creationId xmlns:a16="http://schemas.microsoft.com/office/drawing/2014/main" id="{16106627-DDB8-3540-8268-8E196F45F3AF}"/>
              </a:ext>
            </a:extLst>
          </p:cNvPr>
          <p:cNvSpPr txBox="1">
            <a:spLocks/>
          </p:cNvSpPr>
          <p:nvPr/>
        </p:nvSpPr>
        <p:spPr>
          <a:xfrm>
            <a:off x="3124200" y="6448425"/>
            <a:ext cx="2895600" cy="365125"/>
          </a:xfrm>
          <a:prstGeom prst="rect">
            <a:avLst/>
          </a:prstGeom>
        </p:spPr>
        <p:txBody>
          <a:bodyPr/>
          <a:ls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ctr">
              <a:defRPr/>
            </a:pPr>
            <a:r>
              <a:rPr lang="en-US" sz="1200" dirty="0">
                <a:solidFill>
                  <a:srgbClr val="000099"/>
                </a:solidFill>
                <a:latin typeface="+mn-lt"/>
                <a:cs typeface="+mn-cs"/>
              </a:rPr>
              <a:t>Doc #:5-21-0002-01-agen</a:t>
            </a:r>
          </a:p>
        </p:txBody>
      </p:sp>
    </p:spTree>
    <p:extLst>
      <p:ext uri="{BB962C8B-B14F-4D97-AF65-F5344CB8AC3E}">
        <p14:creationId xmlns:p14="http://schemas.microsoft.com/office/powerpoint/2010/main" val="19111225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34638</TotalTime>
  <Words>3187</Words>
  <Application>Microsoft Office PowerPoint</Application>
  <PresentationFormat>On-screen Show (4:3)</PresentationFormat>
  <Paragraphs>466</Paragraphs>
  <Slides>27</Slides>
  <Notes>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27</vt:i4>
      </vt:variant>
    </vt:vector>
  </HeadingPairs>
  <TitlesOfParts>
    <vt:vector size="34" baseType="lpstr">
      <vt:lpstr>Arial</vt:lpstr>
      <vt:lpstr>Calibri</vt:lpstr>
      <vt:lpstr>Lucida Grande</vt:lpstr>
      <vt:lpstr>Monotype Sorts</vt:lpstr>
      <vt:lpstr>Montserrat</vt:lpstr>
      <vt:lpstr>Times New Roman</vt:lpstr>
      <vt:lpstr>Office Theme</vt:lpstr>
      <vt:lpstr>PowerPoint Presentation</vt:lpstr>
      <vt:lpstr> Electronic Meeting Details </vt:lpstr>
      <vt:lpstr>Current Membership</vt:lpstr>
      <vt:lpstr>Rules</vt:lpstr>
      <vt:lpstr>Secretary</vt:lpstr>
      <vt:lpstr> Draft Agenda</vt:lpstr>
      <vt:lpstr>Approval of Agenda</vt:lpstr>
      <vt:lpstr>Instructions for Chairs of  standards development activities</vt:lpstr>
      <vt:lpstr>IEEE SA Copyright Policy</vt:lpstr>
      <vt:lpstr>IEEE SA Copyright Policy</vt:lpstr>
      <vt:lpstr>Instructions for the WG Chair</vt:lpstr>
      <vt:lpstr>Participants have a duty to inform the IEEE</vt:lpstr>
      <vt:lpstr>Ways to inform IEEE</vt:lpstr>
      <vt:lpstr>Other Guidelines for IEEE Working Group Meetings</vt:lpstr>
      <vt:lpstr>Patent-related information</vt:lpstr>
      <vt:lpstr>Minutes for approval</vt:lpstr>
      <vt:lpstr>Minutes for approval</vt:lpstr>
      <vt:lpstr>Minutes for approval</vt:lpstr>
      <vt:lpstr>Current Status for 1900.5 Revision</vt:lpstr>
      <vt:lpstr>Current Status for 1900.5.1</vt:lpstr>
      <vt:lpstr>Current Status for 1900.5.2 Revision</vt:lpstr>
      <vt:lpstr>Volunteers for Opensource Repository</vt:lpstr>
      <vt:lpstr>Other DySPAN-SC Activities - 1</vt:lpstr>
      <vt:lpstr>Other DySPAN-SC Activities - 2</vt:lpstr>
      <vt:lpstr>1900.5 Marketing Inputs</vt:lpstr>
      <vt:lpstr>1900.5 Meeting Planning and Review</vt:lpstr>
      <vt:lpstr>1900.5 AOB</vt:lpstr>
    </vt:vector>
  </TitlesOfParts>
  <Company>BAE Systems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matthew.sherman</dc:creator>
  <cp:lastModifiedBy>Dr. John A Stine</cp:lastModifiedBy>
  <cp:revision>577</cp:revision>
  <dcterms:created xsi:type="dcterms:W3CDTF">2013-08-13T02:52:21Z</dcterms:created>
  <dcterms:modified xsi:type="dcterms:W3CDTF">2023-04-07T21:25:30Z</dcterms:modified>
</cp:coreProperties>
</file>