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73" r:id="rId5"/>
    <p:sldId id="332" r:id="rId6"/>
    <p:sldId id="413" r:id="rId7"/>
    <p:sldId id="414" r:id="rId8"/>
    <p:sldId id="461" r:id="rId9"/>
    <p:sldId id="462" r:id="rId10"/>
    <p:sldId id="463" r:id="rId11"/>
    <p:sldId id="368" r:id="rId12"/>
    <p:sldId id="369" r:id="rId13"/>
    <p:sldId id="370" r:id="rId14"/>
    <p:sldId id="371" r:id="rId15"/>
    <p:sldId id="372" r:id="rId16"/>
    <p:sldId id="472" r:id="rId17"/>
    <p:sldId id="474" r:id="rId18"/>
    <p:sldId id="475" r:id="rId19"/>
    <p:sldId id="465" r:id="rId20"/>
    <p:sldId id="437" r:id="rId21"/>
    <p:sldId id="438" r:id="rId22"/>
    <p:sldId id="426"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106" d="100"/>
          <a:sy n="106" d="100"/>
        </p:scale>
        <p:origin x="21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3/21/2023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#:5-23-0004-01-agen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#:5-23-0004-01-agen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#:5-23-0004-01-agen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3/21/2023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#:5-23-0004-01-agen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3/21/2023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#:5-23-0004-01-agen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3/21/2023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#:5-23-0004-01-agen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3/21/2023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#:5-23-0004-01-agen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3/21/2023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#:5-23-0004-01-agen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3/21/2023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#:5-23-0004-01-agen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3/21/2023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#:5-23-0004-01-agen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3/21/2023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#:5-23-0004-01-agen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3/21/2023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#:5-23-0004-01-agen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3/21/2023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#:5-23-0004-01-agen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2309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January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March 2023</a:t>
            </a:r>
          </a:p>
          <a:p>
            <a:pPr eaLnBrk="0" hangingPunct="0"/>
            <a:r>
              <a:rPr lang="en-US" sz="1200" b="1" dirty="0">
                <a:latin typeface="Arial" pitchFamily="34" charset="0"/>
                <a:cs typeface="Times New Roman" pitchFamily="18" charset="0"/>
              </a:rPr>
              <a:t>Document No: 5-23-0004-01-agen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3/21/2023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#:5-23-0004-01-agen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5-23-00</a:t>
            </a:r>
            <a:r>
              <a:rPr lang="en-US" dirty="0">
                <a:solidFill>
                  <a:srgbClr val="FF0000"/>
                </a:solidFill>
              </a:rPr>
              <a:t>03</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67918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1/6/23</a:t>
            </a:r>
          </a:p>
          <a:p>
            <a:pPr lvl="1"/>
            <a:r>
              <a:rPr lang="en-US" sz="1600" dirty="0"/>
              <a:t>Last meeting we discussed the CBRS processes, how the ESC and the SAS worked, presenting the regulatory rules and how they provide a policy-based management</a:t>
            </a:r>
          </a:p>
          <a:p>
            <a:pPr lvl="2"/>
            <a:r>
              <a:rPr lang="en-US" sz="1200" dirty="0"/>
              <a:t>Used as a test case or strategy analysis for our standards work</a:t>
            </a:r>
          </a:p>
          <a:p>
            <a:pPr lvl="2"/>
            <a:r>
              <a:rPr lang="en-US" sz="1200" dirty="0"/>
              <a:t>Want the standard to be more than informative but normative</a:t>
            </a:r>
          </a:p>
          <a:p>
            <a:pPr lvl="2"/>
            <a:r>
              <a:rPr lang="en-US" sz="1200" dirty="0"/>
              <a:t>Want to identify the properties of the language and the what architecture needs to include and use cases</a:t>
            </a:r>
          </a:p>
          <a:p>
            <a:pPr lvl="2"/>
            <a:r>
              <a:rPr lang="en-US" sz="1200" dirty="0"/>
              <a:t>Hoped this CBRS use case would advance this discussion</a:t>
            </a:r>
          </a:p>
          <a:p>
            <a:pPr lvl="2"/>
            <a:r>
              <a:rPr lang="en-US" sz="1200" dirty="0"/>
              <a:t>We do not have consensus on this yet</a:t>
            </a:r>
          </a:p>
          <a:p>
            <a:r>
              <a:rPr lang="en-US" sz="2000" dirty="0"/>
              <a:t>2/3/23</a:t>
            </a:r>
          </a:p>
          <a:p>
            <a:pPr lvl="1"/>
            <a:r>
              <a:rPr lang="en-US" sz="1600" dirty="0"/>
              <a:t>Want to convert the high-level representation of the CBRS architecture into a 1900.5 representation.  Alex and Eric volunteered to put this together for the next meeting.</a:t>
            </a:r>
          </a:p>
          <a:p>
            <a:r>
              <a:rPr lang="en-US" sz="2000" dirty="0"/>
              <a:t>3/3/23</a:t>
            </a:r>
          </a:p>
          <a:p>
            <a:pPr lvl="1"/>
            <a:r>
              <a:rPr lang="en-US" sz="1200" dirty="0"/>
              <a:t>Looked in the JSON schema in the CBRS at the GitHub website.  Want to correlate the sequence diagram with the existing XSDs.  WE are looking at the traceability.  We believe they will show the same essential data elements.</a:t>
            </a:r>
          </a:p>
          <a:p>
            <a:pPr lvl="2"/>
            <a:r>
              <a:rPr lang="en-US" sz="1400" dirty="0"/>
              <a:t>Will schedule a meeting for developing the traceability – </a:t>
            </a:r>
          </a:p>
          <a:p>
            <a:pPr lvl="2"/>
            <a:r>
              <a:rPr lang="en-US" sz="1400" dirty="0"/>
              <a:t>The output will be the original  Excel spreadsheet from WINNFORUM and a column with our rules</a:t>
            </a:r>
          </a:p>
          <a:p>
            <a:pPr lvl="2"/>
            <a:r>
              <a:rPr lang="en-US" sz="1400" dirty="0"/>
              <a:t>Will make an enumeration for traceability</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3/21/2023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2343 126 2088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r>
              <a:rPr lang="en-US" sz="1800" dirty="0"/>
              <a:t>1/6/23</a:t>
            </a:r>
          </a:p>
          <a:p>
            <a:pPr lvl="1"/>
            <a:r>
              <a:rPr lang="en-US" sz="1400" dirty="0"/>
              <a:t>Developed approach to capture CBRS policies in the 1900.5.1 policy language</a:t>
            </a:r>
          </a:p>
          <a:p>
            <a:pPr lvl="1"/>
            <a:r>
              <a:rPr lang="en-US" sz="1400" dirty="0"/>
              <a:t>Requested an Ad Hoc to present the results </a:t>
            </a:r>
          </a:p>
          <a:p>
            <a:pPr lvl="2"/>
            <a:r>
              <a:rPr lang="en-US" sz="1000" dirty="0"/>
              <a:t>Doodle set up to determine when to schedule the meeting</a:t>
            </a:r>
          </a:p>
          <a:p>
            <a:pPr lvl="1"/>
            <a:r>
              <a:rPr lang="en-US" sz="1400" dirty="0"/>
              <a:t>Requested a discussion with the chair concerning – IRTF contact</a:t>
            </a:r>
          </a:p>
          <a:p>
            <a:r>
              <a:rPr lang="en-US" sz="1800" dirty="0"/>
              <a:t>2/3/23</a:t>
            </a:r>
          </a:p>
          <a:p>
            <a:pPr lvl="1"/>
            <a:r>
              <a:rPr lang="en-US" sz="1400" dirty="0"/>
              <a:t>Preparing for the Ad hoc meeting at 1:00 PM ET on 7 February</a:t>
            </a:r>
          </a:p>
          <a:p>
            <a:r>
              <a:rPr lang="en-US" sz="1800" dirty="0"/>
              <a:t>3/3/23</a:t>
            </a:r>
          </a:p>
          <a:p>
            <a:pPr lvl="1"/>
            <a:r>
              <a:rPr lang="en-US" sz="1400" dirty="0"/>
              <a:t>Gave an ad hoc presentation on 14 Feb and will answer question in an ad hoc that follows this meeting</a:t>
            </a:r>
          </a:p>
          <a:p>
            <a:pPr lvl="1"/>
            <a:r>
              <a:rPr lang="en-US" sz="1400" dirty="0"/>
              <a:t>Would like to kickoff the conceptional phase of the 1900.5.1 augmented language and create a compiler and interpreter for the language.</a:t>
            </a:r>
          </a:p>
          <a:p>
            <a:pPr lvl="1"/>
            <a:r>
              <a:rPr lang="en-US" sz="1400" dirty="0"/>
              <a:t>Should we have a 1900.5.1R? Reinhard will draft a PAR to help us determine the next steps.</a:t>
            </a:r>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2/3/23</a:t>
            </a:r>
          </a:p>
          <a:p>
            <a:pPr lvl="1"/>
            <a:r>
              <a:rPr lang="en-US" sz="1600" dirty="0"/>
              <a:t>Presented a new approach to present verification rules in a tabular format that supports the enumeration of rules</a:t>
            </a:r>
          </a:p>
          <a:p>
            <a:pPr lvl="1"/>
            <a:r>
              <a:rPr lang="en-US" sz="1600" dirty="0"/>
              <a:t>Added comments concerning location models with transmitter densities.  Rather than assuming a lattice of transmitter develop a calculus approach that will simplify subsequent compatibility computations.</a:t>
            </a:r>
          </a:p>
          <a:p>
            <a:pPr lvl="1"/>
            <a:r>
              <a:rPr lang="en-US" sz="1600" dirty="0"/>
              <a:t>Added a number of additional comments concerning three-dimensional objects that map to the Earths surface and on techniques to subdivide large objects and retain consistency of altitudes above the Earth</a:t>
            </a:r>
          </a:p>
          <a:p>
            <a:pPr lvl="2"/>
            <a:r>
              <a:rPr lang="en-US" sz="1200" dirty="0"/>
              <a:t>Dave Chester recommended considering the use of Quaternions for this purpose</a:t>
            </a:r>
          </a:p>
          <a:p>
            <a:r>
              <a:rPr lang="en-US" sz="2000" dirty="0"/>
              <a:t>3/3/23</a:t>
            </a:r>
          </a:p>
          <a:p>
            <a:pPr lvl="1"/>
            <a:r>
              <a:rPr lang="en-US" sz="1600" dirty="0"/>
              <a:t>Several iterations of rule enumeration</a:t>
            </a:r>
          </a:p>
          <a:p>
            <a:pPr lvl="1"/>
            <a:r>
              <a:rPr lang="en-US" sz="1600" dirty="0"/>
              <a:t>Some change in the document but waiting to resolve some of the major geospatial computations.</a:t>
            </a:r>
          </a:p>
          <a:p>
            <a:pPr lvl="1"/>
            <a:r>
              <a:rPr lang="en-US" sz="1600" dirty="0"/>
              <a:t>Some changes in the data structure concerning locations.</a:t>
            </a:r>
          </a:p>
          <a:p>
            <a:pPr lvl="1"/>
            <a:r>
              <a:rPr lang="en-US" sz="1600" dirty="0"/>
              <a:t>Meeting IEEE, Jennifer Santulli – 0900 8 March</a:t>
            </a:r>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2000" dirty="0"/>
              <a:t>Lynn has resigned from the standards committee and so the office of treasurer is open. No one has taken on the outreach role she volunteered to do.</a:t>
            </a:r>
          </a:p>
          <a:p>
            <a:r>
              <a:rPr lang="en-US" sz="2000" dirty="0"/>
              <a:t>P1900.8 Looking at a late spring 2023 draft</a:t>
            </a:r>
          </a:p>
          <a:p>
            <a:r>
              <a:rPr lang="en-US" sz="1800" dirty="0" err="1">
                <a:effectLst/>
                <a:latin typeface="Calibri" panose="020F0502020204030204" pitchFamily="34" charset="0"/>
                <a:ea typeface="Calibri" panose="020F0502020204030204" pitchFamily="34" charset="0"/>
              </a:rPr>
              <a:t>DySPAN</a:t>
            </a:r>
            <a:r>
              <a:rPr lang="en-US" sz="18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1"/>
            <a:r>
              <a:rPr lang="en-US" sz="1600" dirty="0">
                <a:latin typeface="Calibri" panose="020F0502020204030204" pitchFamily="34" charset="0"/>
              </a:rPr>
              <a:t>Research work modified SCM to carry CIL – so a relationship with our current standards.</a:t>
            </a:r>
          </a:p>
          <a:p>
            <a:pPr lvl="1"/>
            <a:r>
              <a:rPr lang="en-US" sz="1600" dirty="0">
                <a:latin typeface="Calibri" panose="020F0502020204030204" pitchFamily="34" charset="0"/>
              </a:rPr>
              <a:t>Also considering its relation to VITA 49 standards</a:t>
            </a:r>
          </a:p>
          <a:p>
            <a:pPr lvl="1"/>
            <a:r>
              <a:rPr lang="en-US" sz="1600" dirty="0">
                <a:latin typeface="Calibri" panose="020F0502020204030204" pitchFamily="34" charset="0"/>
              </a:rPr>
              <a:t>Most likely within IEEE 1900.5 WG</a:t>
            </a:r>
            <a:endParaRPr lang="en-US" sz="1600" dirty="0"/>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3/21/2023</a:t>
            </a:fld>
            <a:endParaRPr lang="en-US"/>
          </a:p>
        </p:txBody>
      </p:sp>
      <p:sp>
        <p:nvSpPr>
          <p:cNvPr id="5" name="Footer Placeholder 4"/>
          <p:cNvSpPr>
            <a:spLocks noGrp="1"/>
          </p:cNvSpPr>
          <p:nvPr>
            <p:ph type="ftr" sz="quarter" idx="11"/>
          </p:nvPr>
        </p:nvSpPr>
        <p:spPr/>
        <p:txBody>
          <a:bodyPr/>
          <a:lstStyle/>
          <a:p>
            <a:pPr>
              <a:defRPr/>
            </a:pPr>
            <a:r>
              <a:rPr lang="en-US" dirty="0"/>
              <a:t>Doc #:5-23-0004-01-agen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r>
              <a:rPr lang="en-US" sz="1400" dirty="0"/>
              <a:t>MITRE has been engaging government sponsors on the merits of using SCMs in their tool sets</a:t>
            </a:r>
          </a:p>
          <a:p>
            <a:r>
              <a:rPr lang="en-US" sz="1800" dirty="0"/>
              <a:t>3/3/23</a:t>
            </a:r>
          </a:p>
          <a:p>
            <a:pPr lvl="1"/>
            <a:r>
              <a:rPr lang="en-US" sz="1400" dirty="0"/>
              <a:t>Carlos is presenting a paper at WCNC at the end of the month which involves the use of SCMs</a:t>
            </a:r>
          </a:p>
          <a:p>
            <a:pPr lvl="1"/>
            <a:r>
              <a:rPr lang="en-US" sz="1400" dirty="0"/>
              <a:t>Julia will educate her colleagues in Rampart Communications on 1900.5 WG standards</a:t>
            </a:r>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P1900.5.1 Ad Hoc 2/7/23 1300 ET</a:t>
            </a:r>
          </a:p>
          <a:p>
            <a:r>
              <a:rPr lang="en-US" sz="1600" strike="sngStrike" dirty="0"/>
              <a:t>P1900.5 Revision Ad-hoc 2/10/23 1330 ET</a:t>
            </a:r>
          </a:p>
          <a:p>
            <a:r>
              <a:rPr lang="en-US" sz="1600" strike="sngStrike" dirty="0"/>
              <a:t>P1900.5.2 CRG 2/17/23 1300 ET</a:t>
            </a:r>
          </a:p>
          <a:p>
            <a:r>
              <a:rPr lang="en-US" sz="1600" strike="sngStrike" dirty="0"/>
              <a:t>P1900.5 Revision Ad-hoc 2/24/23 1300 ET</a:t>
            </a:r>
          </a:p>
          <a:p>
            <a:r>
              <a:rPr lang="en-US" sz="1600" dirty="0"/>
              <a:t>P1900.5 WG Mtg 3/3/23 0800 ET</a:t>
            </a:r>
          </a:p>
          <a:p>
            <a:r>
              <a:rPr lang="en-US" sz="1600" dirty="0"/>
              <a:t>P1900.5.1 Ad Hoc 3/3/23 After WG Meeting</a:t>
            </a:r>
          </a:p>
          <a:p>
            <a:r>
              <a:rPr lang="en-US" sz="1600" dirty="0"/>
              <a:t>P1900.5.2 CRG 3/3/23 1300 ET</a:t>
            </a:r>
          </a:p>
          <a:p>
            <a:r>
              <a:rPr lang="en-US" sz="1600" dirty="0"/>
              <a:t>P1900.5.2 CRG Meeting with IEEE on Hosting, 3/8/23 0900 ET</a:t>
            </a:r>
          </a:p>
          <a:p>
            <a:r>
              <a:rPr lang="en-US" sz="1600" dirty="0"/>
              <a:t>P1900.5 Revision Ad-hoc 3/10/23 1330 ET</a:t>
            </a:r>
          </a:p>
          <a:p>
            <a:r>
              <a:rPr lang="en-US" sz="1600" dirty="0"/>
              <a:t>P1900.5.2 CRG 3/17/23 1300 ET</a:t>
            </a:r>
          </a:p>
          <a:p>
            <a:r>
              <a:rPr lang="en-US" sz="1600" dirty="0"/>
              <a:t>P1900.5 Revision Ad-hoc 3/24/23 1300 ET</a:t>
            </a:r>
          </a:p>
          <a:p>
            <a:r>
              <a:rPr lang="en-US" sz="1600" dirty="0"/>
              <a:t>P1900.5 WG Mtg 3/7/23 1430 ET</a:t>
            </a:r>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r>
              <a:rPr lang="en-US" sz="2200" dirty="0"/>
              <a:t>Dave will run the election </a:t>
            </a:r>
            <a:r>
              <a:rPr lang="en-US" sz="2200"/>
              <a:t>for Secretary</a:t>
            </a:r>
            <a:endParaRPr lang="en-US" sz="22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3/21/2023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No one ran for the office of secretary in our recent election and so a secretary must be identified for today’s meeting</a:t>
            </a:r>
          </a:p>
          <a:p>
            <a:pPr lvl="1"/>
            <a:r>
              <a:rPr lang="en-US" sz="1400" dirty="0"/>
              <a:t>Secretary for 6 January 2023 meeting - Eric Lindahl</a:t>
            </a:r>
          </a:p>
          <a:p>
            <a:pPr lvl="1"/>
            <a:r>
              <a:rPr lang="en-US" sz="1400" dirty="0"/>
              <a:t>Minutes for 3 February meeting – Carlos Caicedo</a:t>
            </a:r>
          </a:p>
          <a:p>
            <a:pPr lvl="1"/>
            <a:r>
              <a:rPr lang="en-US" sz="1400" dirty="0"/>
              <a:t>Minutes for 3 March meeting – Eric Lindahl</a:t>
            </a:r>
          </a:p>
          <a:p>
            <a:r>
              <a:rPr lang="en-US" sz="1800" dirty="0"/>
              <a:t>Are there any candidates for taking on this role for the rest of the current term?</a:t>
            </a:r>
          </a:p>
          <a:p>
            <a:pPr lvl="1"/>
            <a:r>
              <a:rPr lang="en-US" sz="1400" dirty="0"/>
              <a:t>Eric Lindahl</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a:t>
            </a:fld>
            <a:endParaRPr lang="en-US"/>
          </a:p>
        </p:txBody>
      </p:sp>
    </p:spTree>
    <p:extLst>
      <p:ext uri="{BB962C8B-B14F-4D97-AF65-F5344CB8AC3E}">
        <p14:creationId xmlns:p14="http://schemas.microsoft.com/office/powerpoint/2010/main" val="39503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2/3/23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3/21/2023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3/21/2023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6</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546187397"/>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5-23-0004-01-agen</a:t>
            </a:r>
          </a:p>
          <a:p>
            <a:endParaRPr dirty="0"/>
          </a:p>
          <a:p>
            <a:r>
              <a:rPr dirty="0"/>
              <a:t>Mover: Reinhard</a:t>
            </a:r>
          </a:p>
          <a:p>
            <a:r>
              <a:rPr dirty="0"/>
              <a:t>Second:</a:t>
            </a:r>
            <a:r>
              <a:rPr lang="en-US" dirty="0"/>
              <a:t> 	Eric</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3/21/2023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3/21/2023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3/21/2023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34392</TotalTime>
  <Words>3139</Words>
  <Application>Microsoft Office PowerPoint</Application>
  <PresentationFormat>On-screen Show (4:3)</PresentationFormat>
  <Paragraphs>447</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Secretary</vt:lpstr>
      <vt:lpstr> Draft Agenda</vt:lpstr>
      <vt:lpstr>Current Membership</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572</cp:revision>
  <dcterms:created xsi:type="dcterms:W3CDTF">2013-08-13T02:52:21Z</dcterms:created>
  <dcterms:modified xsi:type="dcterms:W3CDTF">2023-03-21T18:51:56Z</dcterms:modified>
</cp:coreProperties>
</file>