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417" r:id="rId2"/>
    <p:sldId id="402" r:id="rId3"/>
    <p:sldId id="337" r:id="rId4"/>
    <p:sldId id="473" r:id="rId5"/>
    <p:sldId id="332" r:id="rId6"/>
    <p:sldId id="413" r:id="rId7"/>
    <p:sldId id="414" r:id="rId8"/>
    <p:sldId id="461" r:id="rId9"/>
    <p:sldId id="462" r:id="rId10"/>
    <p:sldId id="463" r:id="rId11"/>
    <p:sldId id="368" r:id="rId12"/>
    <p:sldId id="369" r:id="rId13"/>
    <p:sldId id="370" r:id="rId14"/>
    <p:sldId id="371" r:id="rId15"/>
    <p:sldId id="372" r:id="rId16"/>
    <p:sldId id="472" r:id="rId17"/>
    <p:sldId id="474" r:id="rId18"/>
    <p:sldId id="475" r:id="rId19"/>
    <p:sldId id="465" r:id="rId20"/>
    <p:sldId id="437" r:id="rId21"/>
    <p:sldId id="438" r:id="rId22"/>
    <p:sldId id="426" r:id="rId23"/>
    <p:sldId id="440" r:id="rId24"/>
    <p:sldId id="430" r:id="rId25"/>
    <p:sldId id="454"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varScale="1">
        <p:scale>
          <a:sx n="92" d="100"/>
          <a:sy n="92" d="100"/>
        </p:scale>
        <p:origin x="8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3/2/2023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3/2/2023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#:5-23-0004-00-agen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3/2/2023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#:5-23-0004-00-agen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3/2/2023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#:5-23-0004-00-agen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3/2/2023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#:5-23-0004-00-agen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3/2/2023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#:5-23-0004-00-agen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3/2/2023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#:5-23-0004-00-agen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3/2/2023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#:5-23-0004-00-agen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3/2/2023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#:5-23-0004-00-agen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3/2/2023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#:5-23-0004-00-agen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3/2/2023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#:5-23-0004-00-agen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3/2/2023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#:5-23-0004-00-agen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3 March 2023</a:t>
            </a:r>
          </a:p>
          <a:p>
            <a:pPr eaLnBrk="0" hangingPunct="0"/>
            <a:r>
              <a:rPr lang="en-US" sz="1200" b="1" dirty="0">
                <a:latin typeface="Arial" pitchFamily="34" charset="0"/>
                <a:cs typeface="Times New Roman" pitchFamily="18" charset="0"/>
              </a:rPr>
              <a:t>Document No: 5-23-0004-00-agen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3/2/2023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#:5-23-0004-00-agen</a:t>
            </a:r>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5-23-00</a:t>
            </a:r>
            <a:r>
              <a:rPr lang="en-US" dirty="0">
                <a:solidFill>
                  <a:srgbClr val="FF0000"/>
                </a:solidFill>
              </a:rPr>
              <a:t>03</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3/2/2023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679181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000" dirty="0"/>
              <a:t>1/6/23</a:t>
            </a:r>
          </a:p>
          <a:p>
            <a:pPr lvl="1"/>
            <a:r>
              <a:rPr lang="en-US" sz="1600" dirty="0"/>
              <a:t>Last meeting we discussed the CBRS processes, how the ESC and the SAS worked, presenting the regulatory rules and how they provide a policy-based management</a:t>
            </a:r>
          </a:p>
          <a:p>
            <a:pPr lvl="2"/>
            <a:r>
              <a:rPr lang="en-US" sz="1200" dirty="0"/>
              <a:t>Used as a test case or strategy analysis for our standards work</a:t>
            </a:r>
          </a:p>
          <a:p>
            <a:pPr lvl="2"/>
            <a:r>
              <a:rPr lang="en-US" sz="1200" dirty="0"/>
              <a:t>Want the standard to be more than informative but normative</a:t>
            </a:r>
          </a:p>
          <a:p>
            <a:pPr lvl="2"/>
            <a:r>
              <a:rPr lang="en-US" sz="1200" dirty="0"/>
              <a:t>Want to identify the properties of the language and the what architecture needs to include and use cases</a:t>
            </a:r>
          </a:p>
          <a:p>
            <a:pPr lvl="2"/>
            <a:r>
              <a:rPr lang="en-US" sz="1200" dirty="0"/>
              <a:t>Hoped this CBRS use case would advance this discussion</a:t>
            </a:r>
          </a:p>
          <a:p>
            <a:pPr lvl="2"/>
            <a:r>
              <a:rPr lang="en-US" sz="1200" dirty="0"/>
              <a:t>We do not have consensus on this yet</a:t>
            </a:r>
          </a:p>
          <a:p>
            <a:r>
              <a:rPr lang="en-US" sz="2000" dirty="0"/>
              <a:t>2/3/23</a:t>
            </a:r>
          </a:p>
          <a:p>
            <a:pPr lvl="1"/>
            <a:r>
              <a:rPr lang="en-US" sz="1600" dirty="0"/>
              <a:t>Want to convert the high-level representation of the CBRS architecture into a 1900.5 representation.  Alex and Eric volunteered to put this together for the next meeting.</a:t>
            </a:r>
          </a:p>
          <a:p>
            <a:r>
              <a:rPr lang="en-US" sz="2000" dirty="0"/>
              <a:t>3/3/23</a:t>
            </a:r>
          </a:p>
          <a:p>
            <a:pPr lvl="1"/>
            <a:r>
              <a:rPr lang="en-US" sz="1200" dirty="0"/>
              <a:t>a</a:t>
            </a:r>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3/2/2023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https://ieeesa.webex.com/meet/jstine | 2340 415 6446 </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2340 415 6446 </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r>
              <a:rPr lang="en-US" sz="1400" dirty="0"/>
              <a:t>Developed approach to capture CBRS policies in the 1900.5.1 policy language</a:t>
            </a:r>
          </a:p>
          <a:p>
            <a:pPr lvl="1"/>
            <a:r>
              <a:rPr lang="en-US" sz="1400" dirty="0"/>
              <a:t>Requested an Ad Hoc to present the results </a:t>
            </a:r>
          </a:p>
          <a:p>
            <a:pPr lvl="2"/>
            <a:r>
              <a:rPr lang="en-US" sz="1000" dirty="0"/>
              <a:t>Doodle set up to determine when to schedule the meeting</a:t>
            </a:r>
          </a:p>
          <a:p>
            <a:pPr lvl="1"/>
            <a:r>
              <a:rPr lang="en-US" sz="1400" dirty="0"/>
              <a:t>Requested a discussion with the chair concerning – IRTF contact</a:t>
            </a:r>
          </a:p>
          <a:p>
            <a:r>
              <a:rPr lang="en-US" sz="1800" dirty="0"/>
              <a:t>2/3/23</a:t>
            </a:r>
          </a:p>
          <a:p>
            <a:pPr lvl="1"/>
            <a:r>
              <a:rPr lang="en-US" sz="1400" dirty="0"/>
              <a:t>Preparing for the Ad hoc meeting at 1:00 PM ET on 7 February</a:t>
            </a:r>
          </a:p>
          <a:p>
            <a:r>
              <a:rPr lang="en-US" sz="1800" dirty="0"/>
              <a:t>3/3/23</a:t>
            </a:r>
          </a:p>
          <a:p>
            <a:pPr lvl="1"/>
            <a:endParaRPr lang="en-US" sz="1400" dirty="0"/>
          </a:p>
          <a:p>
            <a:pPr lvl="1"/>
            <a:endParaRPr lang="en-US" sz="1400" dirty="0"/>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2/3/23</a:t>
            </a:r>
          </a:p>
          <a:p>
            <a:pPr lvl="1"/>
            <a:r>
              <a:rPr lang="en-US" sz="1600" dirty="0"/>
              <a:t>Presented a new approach to present verification rules in a tabular format that supports the enumeration of rules</a:t>
            </a:r>
          </a:p>
          <a:p>
            <a:pPr lvl="1"/>
            <a:r>
              <a:rPr lang="en-US" sz="1600" dirty="0"/>
              <a:t>Added comments concerning location models with transmitter densities.  Rather than assuming a lattice of transmitter develop a calculus approach that will simplify subsequent compatibility computations.</a:t>
            </a:r>
          </a:p>
          <a:p>
            <a:pPr lvl="1"/>
            <a:r>
              <a:rPr lang="en-US" sz="1600" dirty="0"/>
              <a:t>Added a number of additional comments concerning three-dimensional objects that map to the Earths surface and on techniques to subdivide large objects and retain consistency of altitudes above the Earth</a:t>
            </a:r>
          </a:p>
          <a:p>
            <a:pPr lvl="2"/>
            <a:r>
              <a:rPr lang="en-US" sz="1200" dirty="0"/>
              <a:t>Dave Chester recommended considering the use of Quaternions for this purpose</a:t>
            </a:r>
          </a:p>
          <a:p>
            <a:r>
              <a:rPr lang="en-US" sz="2000" dirty="0"/>
              <a:t>3/3/23</a:t>
            </a:r>
          </a:p>
          <a:p>
            <a:pPr lvl="1"/>
            <a:endParaRPr lang="en-US" sz="1600" dirty="0"/>
          </a:p>
          <a:p>
            <a:pPr marL="457200" lvl="1" indent="0">
              <a:buNone/>
            </a:pPr>
            <a:endParaRPr lang="en-US" sz="1600" dirty="0"/>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err="1"/>
              <a:t>DySPAN</a:t>
            </a:r>
            <a:r>
              <a:rPr lang="en-US" sz="2000" dirty="0"/>
              <a:t>-SC Leadership</a:t>
            </a:r>
            <a:endParaRPr lang="en-US" sz="1600" dirty="0"/>
          </a:p>
          <a:p>
            <a:pPr lvl="1"/>
            <a:r>
              <a:rPr lang="en-US" sz="1600" dirty="0"/>
              <a:t>Oliver Holland has returned and monthly meetings are now scheduled for the third Tuesday each month at 8:00 PM UTC</a:t>
            </a:r>
          </a:p>
          <a:p>
            <a:r>
              <a:rPr lang="en-US" sz="2000" dirty="0"/>
              <a:t>Lynn has resigned from the standards committee and so the office of treasurer is open. No one has taken on the outreach role she volunteered to do.</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3/2/2023</a:t>
            </a:fld>
            <a:endParaRPr lang="en-US"/>
          </a:p>
        </p:txBody>
      </p:sp>
      <p:sp>
        <p:nvSpPr>
          <p:cNvPr id="5" name="Footer Placeholder 4"/>
          <p:cNvSpPr>
            <a:spLocks noGrp="1"/>
          </p:cNvSpPr>
          <p:nvPr>
            <p:ph type="ftr" sz="quarter" idx="11"/>
          </p:nvPr>
        </p:nvSpPr>
        <p:spPr/>
        <p:txBody>
          <a:bodyPr/>
          <a:lstStyle/>
          <a:p>
            <a:pPr>
              <a:defRPr/>
            </a:pPr>
            <a:r>
              <a:rPr lang="en-US" dirty="0"/>
              <a:t>Doc #:5-23-0004-00-agen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22</a:t>
            </a:fld>
            <a:endParaRPr lang="en-US"/>
          </a:p>
        </p:txBody>
      </p:sp>
    </p:spTree>
    <p:extLst>
      <p:ext uri="{BB962C8B-B14F-4D97-AF65-F5344CB8AC3E}">
        <p14:creationId xmlns:p14="http://schemas.microsoft.com/office/powerpoint/2010/main" val="60379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1/6/23</a:t>
            </a:r>
          </a:p>
          <a:p>
            <a:pPr lvl="1"/>
            <a:r>
              <a:rPr lang="en-US" sz="1400" dirty="0"/>
              <a:t>Mark Silvius was the lead on MILCOM paper that concerns control channels for policy-based control</a:t>
            </a:r>
          </a:p>
          <a:p>
            <a:pPr lvl="2"/>
            <a:r>
              <a:rPr lang="en-US" sz="1000" dirty="0"/>
              <a:t>Was for a DoD project to build a prototype of a system</a:t>
            </a:r>
          </a:p>
          <a:p>
            <a:pPr lvl="2"/>
            <a:r>
              <a:rPr lang="en-US" sz="1000" dirty="0"/>
              <a:t>Goal to take lessons learned inform the standard (Gov’t agrees that could be a lasting contribution)</a:t>
            </a:r>
          </a:p>
          <a:p>
            <a:pPr lvl="1"/>
            <a:r>
              <a:rPr lang="en-US" sz="1400" dirty="0"/>
              <a:t>Group of universities received a grant from the NSF, part of the SSI-National Radio Dynamic Zone (NRDZ) program</a:t>
            </a:r>
          </a:p>
          <a:p>
            <a:pPr lvl="2"/>
            <a:r>
              <a:rPr lang="en-US" sz="1000" dirty="0"/>
              <a:t>Will heavily use spectrum consumption models</a:t>
            </a:r>
          </a:p>
          <a:p>
            <a:r>
              <a:rPr lang="en-US" sz="1800" dirty="0"/>
              <a:t>2/3/23</a:t>
            </a:r>
          </a:p>
          <a:p>
            <a:pPr lvl="1"/>
            <a:r>
              <a:rPr lang="en-US" sz="1400" dirty="0"/>
              <a:t>MITRE has been engaging government sponsors on the merits of using SCMs in their tool sets</a:t>
            </a:r>
          </a:p>
          <a:p>
            <a:r>
              <a:rPr lang="en-US" sz="1800" dirty="0"/>
              <a:t>3/3/23</a:t>
            </a:r>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23</a:t>
            </a:fld>
            <a:endParaRPr lang="en-US"/>
          </a:p>
        </p:txBody>
      </p:sp>
    </p:spTree>
    <p:extLst>
      <p:ext uri="{BB962C8B-B14F-4D97-AF65-F5344CB8AC3E}">
        <p14:creationId xmlns:p14="http://schemas.microsoft.com/office/powerpoint/2010/main" val="36483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P1900.5.1 Ad Hoc 2/7/23 1300 ET</a:t>
            </a:r>
          </a:p>
          <a:p>
            <a:r>
              <a:rPr lang="en-US" sz="1600" strike="sngStrike" dirty="0"/>
              <a:t>P1900.5 Revision Ad-hoc 2/10/23 1330 ET</a:t>
            </a:r>
          </a:p>
          <a:p>
            <a:r>
              <a:rPr lang="en-US" sz="1600" strike="sngStrike" dirty="0"/>
              <a:t>P1900.5.2 CRG 2/17/23 1300 ET</a:t>
            </a:r>
          </a:p>
          <a:p>
            <a:r>
              <a:rPr lang="en-US" sz="1600" strike="sngStrike" dirty="0"/>
              <a:t>P1900.5 Revision Ad-hoc 2/24/23 1300 ET</a:t>
            </a:r>
          </a:p>
          <a:p>
            <a:r>
              <a:rPr lang="en-US" sz="1600" dirty="0"/>
              <a:t>P1900.5 WG Mtg 3/3/23 0800 ET</a:t>
            </a:r>
          </a:p>
          <a:p>
            <a:r>
              <a:rPr lang="en-US" sz="1600" dirty="0"/>
              <a:t>P1900.5.1 Ad Hoc 3/3/23 After WG Meeting</a:t>
            </a:r>
          </a:p>
          <a:p>
            <a:r>
              <a:rPr lang="en-US" sz="1600" dirty="0"/>
              <a:t>P1900.5.2 CRG 3/3/23 1300 ET</a:t>
            </a:r>
          </a:p>
          <a:p>
            <a:r>
              <a:rPr lang="en-US" sz="1600" dirty="0"/>
              <a:t>P1900.5.2 CRG Meeting with IEEE on Hosting, 3/8/23 0900 ET</a:t>
            </a:r>
          </a:p>
          <a:p>
            <a:r>
              <a:rPr lang="en-US" sz="1600" dirty="0"/>
              <a:t>P1900.5 Revision Ad-hoc 2/10/23 1330 ET</a:t>
            </a:r>
          </a:p>
          <a:p>
            <a:r>
              <a:rPr lang="en-US" sz="1600" dirty="0"/>
              <a:t>P1900.5.2 CRG 2/17/23 1300 ET</a:t>
            </a:r>
          </a:p>
          <a:p>
            <a:r>
              <a:rPr lang="en-US" sz="1600" dirty="0"/>
              <a:t>P1900.5 Revision Ad-hoc 2/24/23 1300 ET</a:t>
            </a:r>
          </a:p>
          <a:p>
            <a:r>
              <a:rPr lang="en-US" sz="1600" dirty="0"/>
              <a:t>P1900.5 WG Mtg 3/7/23 1430 ET</a:t>
            </a:r>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1096453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25</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3/2/2023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Secretary</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No one ran for the office of secretary in our recent election and so a secretary must be identified for today’s meeting</a:t>
            </a:r>
          </a:p>
          <a:p>
            <a:pPr lvl="1"/>
            <a:r>
              <a:rPr lang="en-US" sz="1400" dirty="0"/>
              <a:t>Secretary for 6 January 2023 meeting - Eric Lindahl</a:t>
            </a:r>
          </a:p>
          <a:p>
            <a:pPr lvl="1"/>
            <a:r>
              <a:rPr lang="en-US" sz="1400" dirty="0"/>
              <a:t>Minutes for 3 February meeting – Carlos Caicedo</a:t>
            </a:r>
          </a:p>
          <a:p>
            <a:pPr lvl="1"/>
            <a:r>
              <a:rPr lang="en-US" sz="1400" dirty="0"/>
              <a:t>Minutes for 3 March meeting -</a:t>
            </a:r>
          </a:p>
          <a:p>
            <a:r>
              <a:rPr lang="en-US" sz="1800" dirty="0"/>
              <a:t>Are there any candidates for taking on this role for the rest of the current term?</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a:t>
            </a:fld>
            <a:endParaRPr lang="en-US"/>
          </a:p>
        </p:txBody>
      </p:sp>
    </p:spTree>
    <p:extLst>
      <p:ext uri="{BB962C8B-B14F-4D97-AF65-F5344CB8AC3E}">
        <p14:creationId xmlns:p14="http://schemas.microsoft.com/office/powerpoint/2010/main" val="39503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2/3/23  14:30-16:30 all times ET</a:t>
            </a:r>
            <a:endParaRPr lang="en-US" sz="1600" dirty="0">
              <a:latin typeface="Times New Roman" pitchFamily="18" charset="0"/>
            </a:endParaRPr>
          </a:p>
          <a:p>
            <a:pPr>
              <a:buFont typeface="+mj-lt"/>
              <a:buAutoNum type="arabicPeriod"/>
            </a:pPr>
            <a:r>
              <a:rPr lang="en-US" sz="1600" dirty="0"/>
              <a:t>Secretary</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3/2/2023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3/2/2023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6</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053862004"/>
              </p:ext>
            </p:extLst>
          </p:nvPr>
        </p:nvGraphicFramePr>
        <p:xfrm>
          <a:off x="2819400" y="964097"/>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dirty="0">
                          <a:effectLst/>
                        </a:rPr>
                        <a:t>3/3/23</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5-23-0004-00-agen</a:t>
            </a:r>
          </a:p>
          <a:p>
            <a:endParaRPr dirty="0"/>
          </a:p>
          <a:p>
            <a:r>
              <a:rPr dirty="0"/>
              <a:t>Mover: </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3/2/2023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#:5-23-0004-00-agen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3/2/2023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34242</TotalTime>
  <Words>2874</Words>
  <Application>Microsoft Office PowerPoint</Application>
  <PresentationFormat>On-screen Show (4:3)</PresentationFormat>
  <Paragraphs>424</Paragraphs>
  <Slides>25</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Secretary</vt:lpstr>
      <vt:lpstr> Draft Agenda</vt:lpstr>
      <vt:lpstr>Current Membership</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569</cp:revision>
  <dcterms:created xsi:type="dcterms:W3CDTF">2013-08-13T02:52:21Z</dcterms:created>
  <dcterms:modified xsi:type="dcterms:W3CDTF">2023-03-02T11:47:15Z</dcterms:modified>
</cp:coreProperties>
</file>