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17" r:id="rId2"/>
    <p:sldId id="402" r:id="rId3"/>
    <p:sldId id="337" r:id="rId4"/>
    <p:sldId id="473" r:id="rId5"/>
    <p:sldId id="413" r:id="rId6"/>
    <p:sldId id="332" r:id="rId7"/>
    <p:sldId id="414" r:id="rId8"/>
    <p:sldId id="461" r:id="rId9"/>
    <p:sldId id="462" r:id="rId10"/>
    <p:sldId id="463" r:id="rId11"/>
    <p:sldId id="368" r:id="rId12"/>
    <p:sldId id="369" r:id="rId13"/>
    <p:sldId id="370" r:id="rId14"/>
    <p:sldId id="371" r:id="rId15"/>
    <p:sldId id="372" r:id="rId16"/>
    <p:sldId id="472" r:id="rId17"/>
    <p:sldId id="465" r:id="rId18"/>
    <p:sldId id="437" r:id="rId19"/>
    <p:sldId id="438" r:id="rId20"/>
    <p:sldId id="426" r:id="rId21"/>
    <p:sldId id="440" r:id="rId22"/>
    <p:sldId id="430" r:id="rId23"/>
    <p:sldId id="454"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DAA335-D95F-C54C-8E8B-332201BA13D2}" v="2" dt="2023-01-02T16:45:56.71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47" autoAdjust="0"/>
    <p:restoredTop sz="96333"/>
  </p:normalViewPr>
  <p:slideViewPr>
    <p:cSldViewPr>
      <p:cViewPr varScale="1">
        <p:scale>
          <a:sx n="221" d="100"/>
          <a:sy n="221" d="100"/>
        </p:scale>
        <p:origin x="2760"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6</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18</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1/2/23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a:t>Doc #:5-23-0001-00-agen</a:t>
            </a:r>
            <a:endParaRPr lang="en-US" dirty="0"/>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1/2/23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1/2/23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#:5-23-0001-00-agen</a:t>
            </a:r>
            <a:endParaRPr lang="en-US" dirty="0"/>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1/2/23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1/2/23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1/2/23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a:t>Doc #:5-23-0001-00-agen</a:t>
            </a:r>
            <a:endParaRPr lang="en-US" dirty="0"/>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1/2/23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a:t>Doc #:5-23-0001-00-agen</a:t>
            </a:r>
            <a:endParaRPr lang="en-US" dirty="0"/>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1/2/23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a:t>Doc #:5-23-0001-00-agen</a:t>
            </a:r>
            <a:endParaRPr lang="en-US" dirty="0"/>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1/2/23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a:t>Doc #:5-23-0001-00-agen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1/2/23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a:t>Doc #:5-23-0001-00-agen</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atcom@iee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1/2/23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a:t>Doc #:5-23-0001-00-agen</a:t>
            </a:r>
            <a:endParaRPr lang="en-US" dirty="0"/>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732309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6 January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6 January 2023</a:t>
            </a:r>
          </a:p>
          <a:p>
            <a:pPr eaLnBrk="0" hangingPunct="0"/>
            <a:r>
              <a:rPr lang="en-US" sz="1200" b="1" dirty="0">
                <a:latin typeface="Arial" pitchFamily="34" charset="0"/>
                <a:cs typeface="Times New Roman" pitchFamily="18" charset="0"/>
              </a:rPr>
              <a:t>Document No: 5-23-0001-00-agen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561593306"/>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Tony </a:t>
                      </a:r>
                      <a:r>
                        <a:rPr kumimoji="0" lang="en-US" sz="1000" b="0" i="0" u="none" strike="noStrike" cap="none" normalizeH="0" baseline="0" dirty="0" err="1">
                          <a:ln>
                            <a:noFill/>
                          </a:ln>
                          <a:solidFill>
                            <a:srgbClr val="000099"/>
                          </a:solidFill>
                          <a:effectLst/>
                          <a:latin typeface="Arial" charset="0"/>
                        </a:rPr>
                        <a:t>Rennier</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Foundry Inc.</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Severn, MD</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301.485.9679</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err="1">
                          <a:ln>
                            <a:noFill/>
                          </a:ln>
                          <a:solidFill>
                            <a:srgbClr val="000099"/>
                          </a:solidFill>
                          <a:effectLst/>
                          <a:latin typeface="Arial" charset="0"/>
                        </a:rPr>
                        <a:t>trennier@foundryinc.com</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err="1">
                <a:solidFill>
                  <a:srgbClr val="000099"/>
                </a:solidFill>
                <a:latin typeface="Arial" charset="0"/>
              </a:rPr>
              <a:t>trennier@foundryinc.com</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2"/>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10</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1/2/23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a:t>Doc #:5-23-0001-00-agen</a:t>
            </a:r>
            <a:endParaRPr lang="en-US" dirty="0"/>
          </a:p>
        </p:txBody>
      </p:sp>
    </p:spTree>
    <p:extLst>
      <p:ext uri="{BB962C8B-B14F-4D97-AF65-F5344CB8AC3E}">
        <p14:creationId xmlns:p14="http://schemas.microsoft.com/office/powerpoint/2010/main" val="40402252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15</a:t>
            </a:fld>
            <a:endParaRPr lang="en-US"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12/2/22 </a:t>
            </a:r>
            <a:r>
              <a:rPr dirty="0"/>
              <a:t>WG minutes contained in </a:t>
            </a:r>
            <a:r>
              <a:rPr lang="en-US" dirty="0">
                <a:solidFill>
                  <a:schemeClr val="tx1"/>
                </a:solidFill>
              </a:rPr>
              <a:t>Doc #: 5-22-00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906828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lstStyle/>
          <a:p>
            <a:r>
              <a:rPr lang="en-US" sz="2200" dirty="0"/>
              <a:t>12/2/22</a:t>
            </a:r>
          </a:p>
          <a:p>
            <a:pPr lvl="1"/>
            <a:r>
              <a:rPr lang="en-US" sz="1800" dirty="0"/>
              <a:t>Reworking the architecture</a:t>
            </a:r>
          </a:p>
          <a:p>
            <a:pPr lvl="2"/>
            <a:r>
              <a:rPr lang="en-US" sz="1400" dirty="0"/>
              <a:t>Looking at CBRS band and associated rules, converting to human readable, preparing for a map to a policy language</a:t>
            </a:r>
          </a:p>
          <a:p>
            <a:pPr lvl="1"/>
            <a:r>
              <a:rPr lang="en-US" sz="1600" dirty="0"/>
              <a:t>Awaiting feedback from IEEE on hosting a license server for EA Enterprise Architect</a:t>
            </a:r>
          </a:p>
          <a:p>
            <a:r>
              <a:rPr lang="en-US" sz="2000" dirty="0"/>
              <a:t>1/6/23</a:t>
            </a:r>
          </a:p>
          <a:p>
            <a:pPr lvl="1"/>
            <a:endParaRPr lang="en-US" sz="1600" dirty="0"/>
          </a:p>
          <a:p>
            <a:pPr lvl="1"/>
            <a:endParaRPr lang="en-US" sz="14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pPr lvl="2"/>
            <a:endParaRPr lang="en-US" sz="1000" dirty="0"/>
          </a:p>
          <a:p>
            <a:endParaRPr lang="en-US" sz="1800" dirty="0"/>
          </a:p>
          <a:p>
            <a:endParaRPr lang="en-US" sz="1800" dirty="0"/>
          </a:p>
          <a:p>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17</a:t>
            </a:fld>
            <a:endParaRPr lang="en-US"/>
          </a:p>
        </p:txBody>
      </p:sp>
    </p:spTree>
    <p:extLst>
      <p:ext uri="{BB962C8B-B14F-4D97-AF65-F5344CB8AC3E}">
        <p14:creationId xmlns:p14="http://schemas.microsoft.com/office/powerpoint/2010/main" val="1343855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1800" dirty="0"/>
              <a:t>12/2/22</a:t>
            </a:r>
          </a:p>
          <a:p>
            <a:pPr lvl="1"/>
            <a:r>
              <a:rPr lang="en-US" sz="1400" dirty="0"/>
              <a:t>Using the modeler to create policies and express them into P1900.5.1 standard augmented (with user-friendly structures) policy language</a:t>
            </a:r>
          </a:p>
          <a:p>
            <a:pPr lvl="1"/>
            <a:r>
              <a:rPr lang="en-US" sz="1400" dirty="0"/>
              <a:t>Creating utilities to score each policy</a:t>
            </a:r>
          </a:p>
          <a:p>
            <a:pPr lvl="2"/>
            <a:r>
              <a:rPr lang="en-US" sz="1000" dirty="0"/>
              <a:t>Score to be used in a Nash equilibrium algorithm </a:t>
            </a:r>
          </a:p>
          <a:p>
            <a:pPr lvl="1"/>
            <a:r>
              <a:rPr lang="en-US" sz="1400" dirty="0"/>
              <a:t>Shooting for an ad-hoc in January</a:t>
            </a:r>
          </a:p>
          <a:p>
            <a:r>
              <a:rPr lang="en-US" sz="1800" dirty="0"/>
              <a:t>1/6/23</a:t>
            </a:r>
          </a:p>
          <a:p>
            <a:pPr lvl="1"/>
            <a:endParaRPr lang="en-US" sz="1400" dirty="0"/>
          </a:p>
          <a:p>
            <a:pPr lvl="2"/>
            <a:endParaRPr lang="en-US" sz="1200" dirty="0"/>
          </a:p>
          <a:p>
            <a:pPr lvl="1"/>
            <a:endParaRPr lang="en-US" sz="14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18</a:t>
            </a:fld>
            <a:endParaRPr lang="en-US"/>
          </a:p>
        </p:txBody>
      </p:sp>
    </p:spTree>
    <p:extLst>
      <p:ext uri="{BB962C8B-B14F-4D97-AF65-F5344CB8AC3E}">
        <p14:creationId xmlns:p14="http://schemas.microsoft.com/office/powerpoint/2010/main" val="2720461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12/2/22</a:t>
            </a:r>
          </a:p>
          <a:p>
            <a:pPr lvl="1"/>
            <a:r>
              <a:rPr lang="en-US" sz="1600" dirty="0"/>
              <a:t>CRG work is temporarily delayed</a:t>
            </a:r>
          </a:p>
          <a:p>
            <a:r>
              <a:rPr lang="en-US" sz="2000" dirty="0"/>
              <a:t>1/6/23</a:t>
            </a:r>
          </a:p>
          <a:p>
            <a:pPr lvl="1"/>
            <a:endParaRPr lang="en-US" sz="1600" dirty="0"/>
          </a:p>
          <a:p>
            <a:pPr lvl="1"/>
            <a:endParaRPr lang="en-US" sz="1600" dirty="0"/>
          </a:p>
          <a:p>
            <a:pPr lvl="1"/>
            <a:endParaRPr lang="en-US" sz="1600" dirty="0"/>
          </a:p>
          <a:p>
            <a:endParaRPr lang="en-US" sz="2000" dirty="0"/>
          </a:p>
          <a:p>
            <a:pPr lvl="1"/>
            <a:endParaRPr lang="en-US" sz="13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a:p>
        </p:txBody>
      </p:sp>
    </p:spTree>
    <p:extLst>
      <p:ext uri="{BB962C8B-B14F-4D97-AF65-F5344CB8AC3E}">
        <p14:creationId xmlns:p14="http://schemas.microsoft.com/office/powerpoint/2010/main" val="3952479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1/2/23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2246769"/>
          </a:xfrm>
          <a:prstGeom prst="rect">
            <a:avLst/>
          </a:prstGeom>
        </p:spPr>
        <p:txBody>
          <a:bodyPr wrap="square">
            <a:spAutoFit/>
          </a:bodyPr>
          <a:lstStyle/>
          <a:p>
            <a:pPr marL="0" marR="0">
              <a:spcBef>
                <a:spcPts val="0"/>
              </a:spcBef>
              <a:spcAft>
                <a:spcPts val="0"/>
              </a:spcAft>
            </a:pPr>
            <a:r>
              <a:rPr lang="en-US" sz="1400" dirty="0"/>
              <a:t>IEEE 1900.5 Meetings</a:t>
            </a:r>
          </a:p>
          <a:p>
            <a:r>
              <a:rPr lang="en-US" sz="1400" dirty="0"/>
              <a:t>https://</a:t>
            </a:r>
            <a:r>
              <a:rPr lang="en-US" sz="1400" dirty="0" err="1"/>
              <a:t>ieeesa.webex.com</a:t>
            </a:r>
            <a:r>
              <a:rPr lang="en-US" sz="1400" dirty="0"/>
              <a:t>/meet/</a:t>
            </a:r>
            <a:r>
              <a:rPr lang="en-US" sz="1400" dirty="0" err="1"/>
              <a:t>trennier</a:t>
            </a:r>
            <a:r>
              <a:rPr lang="en-US" sz="1400" dirty="0"/>
              <a:t> | 1736136765</a:t>
            </a:r>
          </a:p>
          <a:p>
            <a:br>
              <a:rPr lang="en-US" sz="1400" dirty="0"/>
            </a:br>
            <a:endParaRPr lang="en-US" sz="1400" dirty="0"/>
          </a:p>
          <a:p>
            <a:r>
              <a:rPr lang="en-US" sz="1400" dirty="0"/>
              <a:t>Join by phone</a:t>
            </a:r>
          </a:p>
          <a:p>
            <a:r>
              <a:rPr lang="en-US" sz="1400" dirty="0"/>
              <a:t>+1-646-992-2010 United States Toll (New York City)</a:t>
            </a:r>
          </a:p>
          <a:p>
            <a:r>
              <a:rPr lang="en-US" sz="1400" dirty="0"/>
              <a:t>+1-213-306-3065 United States Toll (Los Angeles)</a:t>
            </a:r>
          </a:p>
          <a:p>
            <a:r>
              <a:rPr lang="en-US" sz="1400" dirty="0"/>
              <a:t>Access code: 173 613 6765</a:t>
            </a:r>
          </a:p>
          <a:p>
            <a:br>
              <a:rPr lang="en-US" sz="1400" dirty="0"/>
            </a:br>
            <a:endParaRPr lang="en-US" sz="1400" dirty="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9249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a:t>
            </a:r>
          </a:p>
        </p:txBody>
      </p:sp>
      <p:sp>
        <p:nvSpPr>
          <p:cNvPr id="15363" name="Content Placeholder 2"/>
          <p:cNvSpPr>
            <a:spLocks noGrp="1"/>
          </p:cNvSpPr>
          <p:nvPr>
            <p:ph idx="1"/>
          </p:nvPr>
        </p:nvSpPr>
        <p:spPr>
          <a:xfrm>
            <a:off x="342900" y="921703"/>
            <a:ext cx="8458200" cy="5392617"/>
          </a:xfrm>
        </p:spPr>
        <p:txBody>
          <a:bodyPr/>
          <a:lstStyle/>
          <a:p>
            <a:r>
              <a:rPr lang="en-US" sz="2000" dirty="0" err="1"/>
              <a:t>DySPAN</a:t>
            </a:r>
            <a:r>
              <a:rPr lang="en-US" sz="2000" dirty="0"/>
              <a:t>-SC Leadership</a:t>
            </a:r>
            <a:endParaRPr lang="en-US" sz="1600" dirty="0"/>
          </a:p>
          <a:p>
            <a:pPr lvl="1"/>
            <a:r>
              <a:rPr lang="en-US" sz="1600" dirty="0"/>
              <a:t>Oliver Holland has returned and is coordinating a meeting</a:t>
            </a:r>
          </a:p>
          <a:p>
            <a:pPr lvl="2"/>
            <a:r>
              <a:rPr lang="en-US" sz="1050" dirty="0"/>
              <a:t>Stephen Berger (Vice Chair) is taking on Acting Chair role</a:t>
            </a:r>
          </a:p>
          <a:p>
            <a:pPr lvl="1"/>
            <a:r>
              <a:rPr lang="en-US" sz="1600" dirty="0"/>
              <a:t>Oliver’s Note</a:t>
            </a:r>
          </a:p>
          <a:p>
            <a:pPr lvl="2"/>
            <a:r>
              <a:rPr lang="en-US" sz="1050" dirty="0"/>
              <a:t>First, apologies for the silence; the last year has been extremely challenging. Further, thanks to Stephen and the team for the exceptional work realizing the issue and standing in to keep things moving.</a:t>
            </a:r>
          </a:p>
          <a:p>
            <a:pPr lvl="2"/>
            <a:r>
              <a:rPr lang="en-US" sz="1050" dirty="0"/>
              <a:t>I propose that to assist the timeliness of </a:t>
            </a:r>
            <a:r>
              <a:rPr lang="en-US" sz="1050" dirty="0" err="1"/>
              <a:t>DySPAN</a:t>
            </a:r>
            <a:r>
              <a:rPr lang="en-US" sz="1050" dirty="0"/>
              <a:t>-SC decisions and progress, as well as the simplicity of participation, the Committee should in future hold an Online Meeting each month rather than the prior thrice-yearly (intended to be face-to-face, but often online) schedule of meetings. This is in compliance with our P&amp;Ps as were reformulated a while back. At the very least, the next (January) meeting a defined here can act as a platform to decide how we continue in terms of the meetings format/frequency—and in that regard it is important that we do hold it as soon as possible. Please inform if you have any objection to that viewpoint. </a:t>
            </a:r>
          </a:p>
          <a:p>
            <a:pPr lvl="2"/>
            <a:r>
              <a:rPr lang="en-US" sz="1050" dirty="0"/>
              <a:t>With that in mind, I have defined a Doodle poll for this next Online Meeting.</a:t>
            </a:r>
          </a:p>
          <a:p>
            <a:r>
              <a:rPr lang="en-US" sz="2000" dirty="0"/>
              <a:t>Lynn is working on an outreach effort that would include YouTube videos to highlight </a:t>
            </a:r>
            <a:r>
              <a:rPr lang="en-US" sz="2000" dirty="0" err="1"/>
              <a:t>DySPAN</a:t>
            </a:r>
            <a:r>
              <a:rPr lang="en-US" sz="2000" dirty="0"/>
              <a:t>-SC activities</a:t>
            </a:r>
          </a:p>
          <a:p>
            <a:r>
              <a:rPr lang="en-US" sz="2000" dirty="0"/>
              <a:t>P1900.8 Looking at a late spring 2023 draft</a:t>
            </a:r>
          </a:p>
          <a:p>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1/2/23</a:t>
            </a:fld>
            <a:endParaRPr lang="en-US"/>
          </a:p>
        </p:txBody>
      </p:sp>
      <p:sp>
        <p:nvSpPr>
          <p:cNvPr id="5" name="Footer Placeholder 4"/>
          <p:cNvSpPr>
            <a:spLocks noGrp="1"/>
          </p:cNvSpPr>
          <p:nvPr>
            <p:ph type="ftr" sz="quarter" idx="11"/>
          </p:nvPr>
        </p:nvSpPr>
        <p:spPr/>
        <p:txBody>
          <a:bodyPr/>
          <a:lstStyle/>
          <a:p>
            <a:pPr>
              <a:defRPr/>
            </a:pPr>
            <a:r>
              <a:rPr lang="en-US"/>
              <a:t>Doc #:5-23-0001-00-agen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20</a:t>
            </a:fld>
            <a:endParaRPr lang="en-US"/>
          </a:p>
        </p:txBody>
      </p:sp>
    </p:spTree>
    <p:extLst>
      <p:ext uri="{BB962C8B-B14F-4D97-AF65-F5344CB8AC3E}">
        <p14:creationId xmlns:p14="http://schemas.microsoft.com/office/powerpoint/2010/main" val="60379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12/2/22</a:t>
            </a:r>
          </a:p>
          <a:p>
            <a:pPr lvl="1"/>
            <a:r>
              <a:rPr lang="en-US" sz="1400" dirty="0"/>
              <a:t>Alex contributed to a MILCOM 2022 paper with SSC on MICA</a:t>
            </a:r>
          </a:p>
          <a:p>
            <a:pPr lvl="1"/>
            <a:r>
              <a:rPr lang="en-US" sz="1400" dirty="0"/>
              <a:t>ITC conference took place at Arizona University</a:t>
            </a:r>
          </a:p>
          <a:p>
            <a:pPr lvl="2"/>
            <a:r>
              <a:rPr lang="en-US" sz="1000" dirty="0"/>
              <a:t>Alex contributed to papers published both MICA and OSCAR papers.</a:t>
            </a:r>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21</a:t>
            </a:fld>
            <a:endParaRPr lang="en-US"/>
          </a:p>
        </p:txBody>
      </p:sp>
    </p:spTree>
    <p:extLst>
      <p:ext uri="{BB962C8B-B14F-4D97-AF65-F5344CB8AC3E}">
        <p14:creationId xmlns:p14="http://schemas.microsoft.com/office/powerpoint/2010/main" val="364832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4600073"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dirty="0"/>
              <a:t>P1900.5 Revision Ad-hoc 1/13/23 1300 ET</a:t>
            </a:r>
          </a:p>
          <a:p>
            <a:r>
              <a:rPr lang="en-US" sz="1600" dirty="0"/>
              <a:t>P1900.5.2 CRG 1/20/23 1300 ET</a:t>
            </a:r>
          </a:p>
          <a:p>
            <a:r>
              <a:rPr lang="en-US" sz="1600" dirty="0"/>
              <a:t>P1900.5 Revision Ad-hoc 1/27/23 1300 ET</a:t>
            </a:r>
          </a:p>
          <a:p>
            <a:r>
              <a:rPr lang="en-US" sz="1600" dirty="0"/>
              <a:t>P1900.5 WG Mtg 2/3/23 1430 ET</a:t>
            </a:r>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22</a:t>
            </a:fld>
            <a:endParaRPr lang="en-US"/>
          </a:p>
        </p:txBody>
      </p:sp>
    </p:spTree>
    <p:extLst>
      <p:ext uri="{BB962C8B-B14F-4D97-AF65-F5344CB8AC3E}">
        <p14:creationId xmlns:p14="http://schemas.microsoft.com/office/powerpoint/2010/main" val="10964537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AOB</a:t>
            </a:r>
            <a:endParaRPr dirty="0"/>
          </a:p>
        </p:txBody>
      </p:sp>
      <p:sp>
        <p:nvSpPr>
          <p:cNvPr id="17411" name="Content Placeholder 2"/>
          <p:cNvSpPr>
            <a:spLocks noGrp="1"/>
          </p:cNvSpPr>
          <p:nvPr>
            <p:ph idx="1"/>
          </p:nvPr>
        </p:nvSpPr>
        <p:spPr>
          <a:xfrm>
            <a:off x="342296" y="990600"/>
            <a:ext cx="8382000" cy="5181600"/>
          </a:xfrm>
        </p:spPr>
        <p:txBody>
          <a:bodyPr/>
          <a:lstStyle/>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84EA9CEA-6237-B340-BB3D-FF01A16EE534}"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23</a:t>
            </a:fld>
            <a:endParaRPr lang="en-US"/>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1/2/23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8229600" cy="1143000"/>
          </a:xfrm>
        </p:spPr>
        <p:txBody>
          <a:bodyPr/>
          <a:lstStyle/>
          <a:p>
            <a:r>
              <a:rPr lang="en-US" dirty="0"/>
              <a:t>1900.5 Elections</a:t>
            </a:r>
            <a:endParaRPr dirty="0"/>
          </a:p>
        </p:txBody>
      </p:sp>
      <p:sp>
        <p:nvSpPr>
          <p:cNvPr id="17411" name="Content Placeholder 2"/>
          <p:cNvSpPr>
            <a:spLocks noGrp="1"/>
          </p:cNvSpPr>
          <p:nvPr>
            <p:ph idx="1"/>
          </p:nvPr>
        </p:nvSpPr>
        <p:spPr>
          <a:xfrm>
            <a:off x="342296" y="990600"/>
            <a:ext cx="8382000" cy="5181600"/>
          </a:xfrm>
        </p:spPr>
        <p:txBody>
          <a:bodyPr/>
          <a:lstStyle/>
          <a:p>
            <a:r>
              <a:rPr lang="en-US" sz="1800" dirty="0"/>
              <a:t>Election Officer’s Report</a:t>
            </a:r>
          </a:p>
          <a:p>
            <a:r>
              <a:rPr lang="en-US" sz="1800" dirty="0"/>
              <a:t>Both offices yielded close votes.</a:t>
            </a:r>
          </a:p>
          <a:p>
            <a:pPr lvl="1"/>
            <a:r>
              <a:rPr lang="en-US" sz="1600" dirty="0"/>
              <a:t>John Stine won the vote for Chair.</a:t>
            </a:r>
          </a:p>
          <a:p>
            <a:pPr lvl="1"/>
            <a:r>
              <a:rPr lang="en-US" sz="1600" dirty="0"/>
              <a:t>Carlos </a:t>
            </a:r>
            <a:r>
              <a:rPr lang="en-US" sz="1600" dirty="0" err="1"/>
              <a:t>Caicedo</a:t>
            </a:r>
            <a:r>
              <a:rPr lang="en-US" sz="1600" dirty="0"/>
              <a:t> won the vote for Vice-Chair. </a:t>
            </a:r>
            <a:endParaRPr lang="en-US" sz="1400" dirty="0"/>
          </a:p>
          <a:p>
            <a:pPr lvl="1"/>
            <a:r>
              <a:rPr lang="en-US" sz="1600" dirty="0"/>
              <a:t>Congratulations to both!</a:t>
            </a:r>
            <a:endParaRPr lang="en-US" sz="2000" dirty="0"/>
          </a:p>
          <a:p>
            <a:r>
              <a:rPr lang="en-US" sz="1800" dirty="0"/>
              <a:t>No one ran for the office of secretary, so an interim secretary shall need to be appointed by John Stine (2023-2024 Chair) until candidates can be nominated and a vote can be held.</a:t>
            </a:r>
          </a:p>
          <a:p>
            <a:endParaRPr lang="en-US" sz="2200" dirty="0"/>
          </a:p>
          <a:p>
            <a:pPr lvl="1"/>
            <a:endParaRPr lang="en-US" sz="1800" dirty="0"/>
          </a:p>
          <a:p>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0C445AF0-2820-FF44-B6AC-B54D2AE1C850}"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4</a:t>
            </a:fld>
            <a:endParaRPr lang="en-US"/>
          </a:p>
        </p:txBody>
      </p:sp>
    </p:spTree>
    <p:extLst>
      <p:ext uri="{BB962C8B-B14F-4D97-AF65-F5344CB8AC3E}">
        <p14:creationId xmlns:p14="http://schemas.microsoft.com/office/powerpoint/2010/main" val="395031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1/2/23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a:t>Doc #:5-23-0001-00-agen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5</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9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002338237"/>
              </p:ext>
            </p:extLst>
          </p:nvPr>
        </p:nvGraphicFramePr>
        <p:xfrm>
          <a:off x="2819400" y="836762"/>
          <a:ext cx="5550157" cy="4057767"/>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u="none" strike="noStrike">
                          <a:effectLst/>
                        </a:rPr>
                        <a:t>1/6/23</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JHU/APL</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Lynn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Grande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Southern Cloud</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08693515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Brent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Josefiak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CDS2</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Joint Electronic Warfare Center (JEWC)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Tony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Rennier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031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1/6/23  08:00-10:00 all times ET</a:t>
            </a:r>
            <a:endParaRPr lang="en-US" sz="1600" dirty="0">
              <a:latin typeface="Times New Roman" pitchFamily="18" charset="0"/>
            </a:endParaRPr>
          </a:p>
          <a:p>
            <a:pPr>
              <a:buFont typeface="+mj-lt"/>
              <a:buAutoNum type="arabicPeriod"/>
            </a:pPr>
            <a:r>
              <a:rPr lang="en-US" sz="1600"/>
              <a:t>P1900.5 Elections for 2023-2024</a:t>
            </a: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Review of other 1900 activities (1900.1, Leadership meeting etc.)</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1/2/23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6</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5-23-0001-00-agen</a:t>
            </a:r>
          </a:p>
          <a:p>
            <a:endParaRPr dirty="0"/>
          </a:p>
          <a:p>
            <a:r>
              <a:rPr dirty="0"/>
              <a:t>Mover:</a:t>
            </a:r>
          </a:p>
          <a:p>
            <a:r>
              <a:rPr dirty="0"/>
              <a:t>Second:</a:t>
            </a:r>
            <a:r>
              <a:rPr lang="en-US" dirty="0"/>
              <a:t> 	</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1/2/23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a:t>Doc #:5-23-0001-00-agen</a:t>
            </a:r>
            <a:endParaRPr lang="en-US" dirty="0"/>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7</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#:5-21-0002-00-agen</a:t>
            </a:r>
          </a:p>
        </p:txBody>
      </p:sp>
    </p:spTree>
    <p:extLst>
      <p:ext uri="{BB962C8B-B14F-4D97-AF65-F5344CB8AC3E}">
        <p14:creationId xmlns:p14="http://schemas.microsoft.com/office/powerpoint/2010/main" val="1701495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9</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#:5-21-0002-00-agen</a:t>
            </a:r>
          </a:p>
        </p:txBody>
      </p:sp>
    </p:spTree>
    <p:extLst>
      <p:ext uri="{BB962C8B-B14F-4D97-AF65-F5344CB8AC3E}">
        <p14:creationId xmlns:p14="http://schemas.microsoft.com/office/powerpoint/2010/main" val="1911122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33977</TotalTime>
  <Words>2673</Words>
  <Application>Microsoft Macintosh PowerPoint</Application>
  <PresentationFormat>On-screen Show (4:3)</PresentationFormat>
  <Paragraphs>385</Paragraphs>
  <Slides>23</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Rules</vt:lpstr>
      <vt:lpstr>1900.5 Elections</vt:lpstr>
      <vt:lpstr>Current Membership</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Current Status for 1900.5 Revision</vt:lpstr>
      <vt:lpstr>Current Status for 1900.5.1</vt:lpstr>
      <vt:lpstr>Current Status for 1900.5.2 Revision</vt:lpstr>
      <vt:lpstr>Other DySPAN-SC Activities</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Tony Rennier</cp:lastModifiedBy>
  <cp:revision>563</cp:revision>
  <dcterms:created xsi:type="dcterms:W3CDTF">2013-08-13T02:52:21Z</dcterms:created>
  <dcterms:modified xsi:type="dcterms:W3CDTF">2023-01-02T17:06:48Z</dcterms:modified>
</cp:coreProperties>
</file>