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417" r:id="rId2"/>
    <p:sldId id="402" r:id="rId3"/>
    <p:sldId id="337" r:id="rId4"/>
    <p:sldId id="413" r:id="rId5"/>
    <p:sldId id="332" r:id="rId6"/>
    <p:sldId id="414" r:id="rId7"/>
    <p:sldId id="461" r:id="rId8"/>
    <p:sldId id="462" r:id="rId9"/>
    <p:sldId id="463" r:id="rId10"/>
    <p:sldId id="368" r:id="rId11"/>
    <p:sldId id="369" r:id="rId12"/>
    <p:sldId id="370" r:id="rId13"/>
    <p:sldId id="371" r:id="rId14"/>
    <p:sldId id="372" r:id="rId15"/>
    <p:sldId id="472" r:id="rId16"/>
    <p:sldId id="465" r:id="rId17"/>
    <p:sldId id="437" r:id="rId18"/>
    <p:sldId id="438" r:id="rId19"/>
    <p:sldId id="426" r:id="rId20"/>
    <p:sldId id="440" r:id="rId21"/>
    <p:sldId id="430" r:id="rId22"/>
    <p:sldId id="473" r:id="rId23"/>
    <p:sldId id="454"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78E060-8077-044D-9661-298099B89465}" v="2" dt="2022-11-30T18:58:34.0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37" autoAdjust="0"/>
    <p:restoredTop sz="96320"/>
  </p:normalViewPr>
  <p:slideViewPr>
    <p:cSldViewPr>
      <p:cViewPr varScale="1">
        <p:scale>
          <a:sx n="194" d="100"/>
          <a:sy n="194" d="100"/>
        </p:scale>
        <p:origin x="3088"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11/30/22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17</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53033881-CBAD-474A-B8A0-5F4604A00A61}" type="datetime1">
              <a:rPr lang="en-US" smtClean="0"/>
              <a:t>11/30/22</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#:5-22-0025-00-agen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5B67B43-2846-104E-9E17-84C4DE1BEB6D}" type="datetime1">
              <a:rPr lang="en-US" smtClean="0"/>
              <a:t>11/30/22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#:5-22-0025-00-agen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AC716CE-24D6-554F-974B-F3E12CA044C6}" type="datetime1">
              <a:rPr lang="en-US" smtClean="0"/>
              <a:t>11/30/22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#:5-22-0025-00-agen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8B113FB7-CFB1-DD46-8C2D-4D7BD9CEF850}" type="datetime1">
              <a:rPr lang="en-US" smtClean="0"/>
              <a:t>11/30/22</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#:5-22-0025-00-agen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20362989-DCEB-8A44-9F3D-52428FFA978A}" type="datetime1">
              <a:rPr lang="en-US" smtClean="0"/>
              <a:t>11/30/22</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#:5-22-0025-00-agen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68D93C9A-F851-4643-9ACB-812C4FBB2BDB}" type="datetime1">
              <a:rPr lang="en-US" smtClean="0"/>
              <a:t>11/30/22</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#:5-22-0025-00-agen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0F13928B-CB31-9B4E-8AB2-B676753DD443}" type="datetime1">
              <a:rPr lang="en-US" smtClean="0"/>
              <a:t>11/30/22</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#:5-22-0025-00-agen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6D85043E-3F1C-B940-8B30-FE00D9F5BC26}" type="datetime1">
              <a:rPr lang="en-US" smtClean="0"/>
              <a:t>11/30/22</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#:5-22-0025-00-agen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6869BC1E-04E6-4546-AED2-A3D6C8C44320}" type="datetime1">
              <a:rPr lang="en-US" smtClean="0"/>
              <a:t>11/30/22</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#:5-22-0025-00-agen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FC722888-BCF9-AB46-BB0E-FAD7B54A8EC4}" type="datetime1">
              <a:rPr lang="en-US" smtClean="0"/>
              <a:t>11/30/22</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#:5-22-0025-00-agen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4A00D3F-9C83-7947-841F-87D8E4319339}" type="datetime1">
              <a:rPr lang="en-US" smtClean="0"/>
              <a:t>11/30/22</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#:5-22-0025-00-agen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26246D0-3B3C-7249-AB99-6E9E91D96F46}" type="datetime1">
              <a:rPr lang="en-US" smtClean="0"/>
              <a:t>11/30/22</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#:5-22-0025-00-agen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01F7FF9F-1AC6-F041-8EA3-9A70F8AF6722}" type="datetime1">
              <a:rPr lang="en-US" smtClean="0"/>
              <a:t>11/30/22</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#:5-22-0025-00-agen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41606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2 December 2022</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2 December 2022</a:t>
            </a:r>
          </a:p>
          <a:p>
            <a:pPr eaLnBrk="0" hangingPunct="0"/>
            <a:r>
              <a:rPr lang="en-US" sz="1200" b="1" dirty="0">
                <a:latin typeface="Arial" pitchFamily="34" charset="0"/>
                <a:cs typeface="Times New Roman" pitchFamily="18" charset="0"/>
              </a:rPr>
              <a:t>Document No: 5-22-0025-00-agen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11/4/22 </a:t>
            </a:r>
            <a:r>
              <a:rPr dirty="0"/>
              <a:t>WG minutes contained in </a:t>
            </a:r>
            <a:r>
              <a:rPr lang="en-US" dirty="0">
                <a:solidFill>
                  <a:schemeClr val="tx1"/>
                </a:solidFill>
              </a:rPr>
              <a:t>Doc #: 5-22-0024-00-mins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15DDD83B-4E41-F04A-BCF3-D2405560FF5C}" type="datetime1">
              <a:rPr lang="en-US" smtClean="0"/>
              <a:t>11/30/22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#:5-22-0025-00-agen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90682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lstStyle/>
          <a:p>
            <a:r>
              <a:rPr lang="en-US" sz="2000" dirty="0"/>
              <a:t>11/4/22</a:t>
            </a:r>
          </a:p>
          <a:p>
            <a:pPr lvl="1"/>
            <a:r>
              <a:rPr lang="en-US" sz="1600" dirty="0"/>
              <a:t>Ad-hoc meeting 10/28</a:t>
            </a:r>
          </a:p>
          <a:p>
            <a:pPr lvl="2"/>
            <a:r>
              <a:rPr lang="en-US" sz="1200" dirty="0"/>
              <a:t>Discussed US CBRS and RADAR sharing use case </a:t>
            </a:r>
          </a:p>
          <a:p>
            <a:pPr lvl="3"/>
            <a:r>
              <a:rPr lang="en-US" sz="1000" dirty="0"/>
              <a:t>Established rules in the band make it a good candidate</a:t>
            </a:r>
          </a:p>
          <a:p>
            <a:pPr lvl="3"/>
            <a:r>
              <a:rPr lang="en-US" sz="1000" dirty="0"/>
              <a:t>Creating a language-independent model (MBSE)</a:t>
            </a:r>
          </a:p>
          <a:p>
            <a:pPr lvl="3"/>
            <a:r>
              <a:rPr lang="en-US" sz="1000" dirty="0"/>
              <a:t>Alex to generate rules from the FCC proceedings</a:t>
            </a:r>
          </a:p>
          <a:p>
            <a:pPr lvl="3"/>
            <a:r>
              <a:rPr lang="en-US" sz="1000" dirty="0"/>
              <a:t>Eric to express the rules in JSON logic</a:t>
            </a:r>
          </a:p>
          <a:p>
            <a:pPr lvl="2"/>
            <a:r>
              <a:rPr lang="en-US" sz="1400" dirty="0"/>
              <a:t>Still planning to use EA</a:t>
            </a:r>
          </a:p>
          <a:p>
            <a:pPr lvl="3"/>
            <a:r>
              <a:rPr lang="en-US" sz="1000" dirty="0"/>
              <a:t>Talked with IEEE about hosting the license server for EA</a:t>
            </a:r>
          </a:p>
          <a:p>
            <a:pPr lvl="3"/>
            <a:r>
              <a:rPr lang="en-US" sz="1000" dirty="0"/>
              <a:t>Finding from IEEE IT pending</a:t>
            </a:r>
          </a:p>
          <a:p>
            <a:pPr lvl="1"/>
            <a:endParaRPr lang="en-US" sz="1600" dirty="0"/>
          </a:p>
          <a:p>
            <a:pPr lvl="1"/>
            <a:endParaRPr lang="en-US" sz="14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8D7FADF4-3F90-1F4D-B3CB-0195346F4C4C}" type="datetime1">
              <a:rPr lang="en-US" smtClean="0"/>
              <a:t>11/30/22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1343855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11/4/22</a:t>
            </a:r>
          </a:p>
          <a:p>
            <a:pPr lvl="1"/>
            <a:r>
              <a:rPr lang="en-US" sz="1400" dirty="0"/>
              <a:t>Still looking at 1900.5.2</a:t>
            </a:r>
          </a:p>
          <a:p>
            <a:pPr lvl="1"/>
            <a:r>
              <a:rPr lang="en-US" sz="1400" dirty="0"/>
              <a:t>Looking into policies as a non-cooperative game</a:t>
            </a:r>
          </a:p>
          <a:p>
            <a:pPr lvl="2"/>
            <a:r>
              <a:rPr lang="en-US" sz="1000" dirty="0"/>
              <a:t>Nash equilibrium exists and is achievable</a:t>
            </a:r>
          </a:p>
          <a:p>
            <a:pPr lvl="2"/>
            <a:r>
              <a:rPr lang="en-US" sz="1000" dirty="0"/>
              <a:t>Different than Pareto optimality and sometimes conflicts </a:t>
            </a:r>
          </a:p>
          <a:p>
            <a:pPr lvl="1"/>
            <a:r>
              <a:rPr lang="en-US" sz="1400" dirty="0"/>
              <a:t>Planning a new ad-hoc TBD this weekend Doodle about 4 weeks</a:t>
            </a:r>
          </a:p>
          <a:p>
            <a:pPr lvl="2"/>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65BE5173-4706-C745-9063-D8D1CF07212B}" type="datetime1">
              <a:rPr lang="en-US" smtClean="0"/>
              <a:t>11/30/22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272046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11/4/22</a:t>
            </a:r>
          </a:p>
          <a:p>
            <a:pPr lvl="1"/>
            <a:r>
              <a:rPr lang="en-US" sz="1600" dirty="0"/>
              <a:t>No updates</a:t>
            </a:r>
          </a:p>
          <a:p>
            <a:pPr lvl="1"/>
            <a:r>
              <a:rPr lang="en-US" sz="1600" dirty="0"/>
              <a:t>CRG at 1 pm today</a:t>
            </a:r>
          </a:p>
          <a:p>
            <a:pPr lvl="1"/>
            <a:r>
              <a:rPr lang="en-US" sz="1600" dirty="0"/>
              <a:t>Schema edits pending return of support personnel</a:t>
            </a:r>
          </a:p>
          <a:p>
            <a:pPr lvl="1"/>
            <a:endParaRPr lang="en-US" sz="1600" dirty="0"/>
          </a:p>
          <a:p>
            <a:pPr lvl="1"/>
            <a:endParaRPr lang="en-US" sz="1600" dirty="0"/>
          </a:p>
          <a:p>
            <a:endParaRPr lang="en-US" sz="2000" dirty="0"/>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82779EEB-323C-9C4C-8D3A-644567BBAEAD}" type="datetime1">
              <a:rPr lang="en-US" smtClean="0"/>
              <a:t>11/30/22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3952479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921703"/>
            <a:ext cx="8458200" cy="5392617"/>
          </a:xfrm>
        </p:spPr>
        <p:txBody>
          <a:bodyPr/>
          <a:lstStyle/>
          <a:p>
            <a:r>
              <a:rPr lang="en-US" sz="1800" dirty="0" err="1"/>
              <a:t>DySPAN</a:t>
            </a:r>
            <a:r>
              <a:rPr lang="en-US" sz="1800" dirty="0"/>
              <a:t>-SC Leadership</a:t>
            </a:r>
            <a:endParaRPr lang="en-US" sz="1400" dirty="0"/>
          </a:p>
          <a:p>
            <a:pPr lvl="1"/>
            <a:r>
              <a:rPr lang="en-US" sz="1400" dirty="0"/>
              <a:t>Stephen Berger (Vice Chair) is taking on Acting Chair role</a:t>
            </a:r>
          </a:p>
          <a:p>
            <a:r>
              <a:rPr lang="en-US" sz="1800" dirty="0"/>
              <a:t>Going forward</a:t>
            </a:r>
          </a:p>
          <a:p>
            <a:pPr lvl="1"/>
            <a:r>
              <a:rPr lang="en-US" sz="1400" dirty="0"/>
              <a:t>Stephen believes this a good opportunity to have a group wide discussion to evaluate where the </a:t>
            </a:r>
            <a:r>
              <a:rPr lang="en-US" sz="1400" dirty="0" err="1"/>
              <a:t>DySPAN</a:t>
            </a:r>
            <a:r>
              <a:rPr lang="en-US" sz="1400" dirty="0"/>
              <a:t> committee is in its work, what purposes it is pursuing and how effectively it is achieving its goals.  </a:t>
            </a:r>
          </a:p>
          <a:p>
            <a:pPr lvl="2"/>
            <a:r>
              <a:rPr lang="en-US" sz="1200" dirty="0"/>
              <a:t>When this effort began there was a desire from the DoD to create a forum in which spectrum conflicts between government and commercial interests could be sorted out.  We are a lot way from achieving that vision.  So the question is where are we today and what is our purpose?  </a:t>
            </a:r>
          </a:p>
          <a:p>
            <a:endParaRPr lang="en-US" sz="1400" dirty="0"/>
          </a:p>
        </p:txBody>
      </p:sp>
      <p:sp>
        <p:nvSpPr>
          <p:cNvPr id="4" name="Date Placeholder 3"/>
          <p:cNvSpPr>
            <a:spLocks noGrp="1"/>
          </p:cNvSpPr>
          <p:nvPr>
            <p:ph type="dt" sz="quarter" idx="10"/>
          </p:nvPr>
        </p:nvSpPr>
        <p:spPr/>
        <p:txBody>
          <a:bodyPr/>
          <a:lstStyle/>
          <a:p>
            <a:pPr>
              <a:defRPr/>
            </a:pPr>
            <a:fld id="{56048A13-ABCE-3E4E-94F9-B20EBC08ED39}" type="datetime1">
              <a:rPr lang="en-US" smtClean="0"/>
              <a:t>11/30/22</a:t>
            </a:fld>
            <a:endParaRPr lang="en-US"/>
          </a:p>
        </p:txBody>
      </p:sp>
      <p:sp>
        <p:nvSpPr>
          <p:cNvPr id="5" name="Footer Placeholder 4"/>
          <p:cNvSpPr>
            <a:spLocks noGrp="1"/>
          </p:cNvSpPr>
          <p:nvPr>
            <p:ph type="ftr" sz="quarter" idx="11"/>
          </p:nvPr>
        </p:nvSpPr>
        <p:spPr/>
        <p:txBody>
          <a:bodyPr/>
          <a:lstStyle/>
          <a:p>
            <a:pPr>
              <a:defRPr/>
            </a:pPr>
            <a:r>
              <a:rPr lang="en-US"/>
              <a:t>Doc #:5-22-0025-00-agen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60379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005E9F7C-2EAF-EE46-A11D-55D763B77203}" type="datetime1">
              <a:rPr lang="en-US" smtClean="0"/>
              <a:t>11/30/22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#:5-22-0025-00-agen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7/1/22</a:t>
            </a:r>
          </a:p>
          <a:p>
            <a:pPr lvl="1"/>
            <a:r>
              <a:rPr lang="en-US" sz="1400" dirty="0"/>
              <a:t>MILCOM 2022 has a panel on dynamic spectrum access</a:t>
            </a:r>
          </a:p>
          <a:p>
            <a:pPr lvl="1"/>
            <a:r>
              <a:rPr lang="en-US" sz="1400" dirty="0"/>
              <a:t>Spectrum Innovation Summit</a:t>
            </a:r>
          </a:p>
          <a:p>
            <a:pPr lvl="2"/>
            <a:r>
              <a:rPr lang="en-US" sz="1000" dirty="0"/>
              <a:t>NSC event 2 day</a:t>
            </a:r>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95BC9753-7262-1545-A2E1-D3F12B70E15B}" type="datetime1">
              <a:rPr lang="en-US" smtClean="0"/>
              <a:t>11/30/22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364832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00073"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a:t>P1900.5 Revision Ad-hoc 12/9/22 1300 ET</a:t>
            </a:r>
          </a:p>
          <a:p>
            <a:r>
              <a:rPr lang="en-US" sz="1600" dirty="0"/>
              <a:t>P1900.5.2 Revision CRG 12/16/22 1300 ET</a:t>
            </a:r>
          </a:p>
          <a:p>
            <a:r>
              <a:rPr lang="en-US" sz="1600" dirty="0"/>
              <a:t>P1900.5 Revision Ad-hoc 12/23/22 1300 ET</a:t>
            </a:r>
          </a:p>
          <a:p>
            <a:r>
              <a:rPr lang="en-US" sz="1600" dirty="0"/>
              <a:t>P1900.5 WG Mtg 1/6/23 0800 ET</a:t>
            </a:r>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A706A437-5F5C-B34D-95D6-42FEFFC3097A}" type="datetime1">
              <a:rPr lang="en-US" smtClean="0"/>
              <a:t>11/30/22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1096453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Elections</a:t>
            </a:r>
            <a:endParaRPr dirty="0"/>
          </a:p>
        </p:txBody>
      </p:sp>
      <p:sp>
        <p:nvSpPr>
          <p:cNvPr id="17411" name="Content Placeholder 2"/>
          <p:cNvSpPr>
            <a:spLocks noGrp="1"/>
          </p:cNvSpPr>
          <p:nvPr>
            <p:ph idx="1"/>
          </p:nvPr>
        </p:nvSpPr>
        <p:spPr>
          <a:xfrm>
            <a:off x="342296" y="990600"/>
            <a:ext cx="8382000" cy="5181600"/>
          </a:xfrm>
        </p:spPr>
        <p:txBody>
          <a:bodyPr/>
          <a:lstStyle/>
          <a:p>
            <a:r>
              <a:rPr lang="en-US" sz="1800" dirty="0"/>
              <a:t>Election Officer’s Report</a:t>
            </a:r>
            <a:endParaRPr lang="en-US" sz="14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1A25A6E4-BB36-5146-8AFC-41B8A542BC23}" type="datetime1">
              <a:rPr lang="en-US" smtClean="0"/>
              <a:t>11/30/22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3950317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BB3C1FCB-EB3F-F644-90B3-383DF71CFC21}" type="datetime1">
              <a:rPr lang="en-US" smtClean="0"/>
              <a:t>11/30/22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5053FF32-19C1-9D42-82F9-14BB4989B09B}" type="datetime1">
              <a:rPr lang="en-US" smtClean="0"/>
              <a:t>11/30/22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#:5-22-0025-00-agen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AA1A675C-2301-7F47-A587-0788E502D295}" type="datetime1">
              <a:rPr lang="en-US" smtClean="0"/>
              <a:t>11/30/22</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#:5-22-0025-00-agen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a:t>
            </a:r>
          </a:p>
          <a:p>
            <a:endParaRPr lang="en-US" b="1" i="1" dirty="0">
              <a:solidFill>
                <a:srgbClr val="FF0000"/>
              </a:solidFill>
            </a:endParaRPr>
          </a:p>
        </p:txBody>
      </p:sp>
      <p:graphicFrame>
        <p:nvGraphicFramePr>
          <p:cNvPr id="2" name="Table 1">
            <a:extLst>
              <a:ext uri="{FF2B5EF4-FFF2-40B4-BE49-F238E27FC236}">
                <a16:creationId xmlns:a16="http://schemas.microsoft.com/office/drawing/2014/main" id="{2299F041-DA23-1A4D-BFB2-8040C3296EAE}"/>
              </a:ext>
            </a:extLst>
          </p:cNvPr>
          <p:cNvGraphicFramePr>
            <a:graphicFrameLocks noGrp="1"/>
          </p:cNvGraphicFramePr>
          <p:nvPr>
            <p:extLst>
              <p:ext uri="{D42A27DB-BD31-4B8C-83A1-F6EECF244321}">
                <p14:modId xmlns:p14="http://schemas.microsoft.com/office/powerpoint/2010/main" val="3931856704"/>
              </p:ext>
            </p:extLst>
          </p:nvPr>
        </p:nvGraphicFramePr>
        <p:xfrm>
          <a:off x="2438400" y="762000"/>
          <a:ext cx="5550157" cy="4057767"/>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730094414"/>
                    </a:ext>
                  </a:extLst>
                </a:gridCol>
                <a:gridCol w="664558">
                  <a:extLst>
                    <a:ext uri="{9D8B030D-6E8A-4147-A177-3AD203B41FA5}">
                      <a16:colId xmlns:a16="http://schemas.microsoft.com/office/drawing/2014/main" val="4001517200"/>
                    </a:ext>
                  </a:extLst>
                </a:gridCol>
                <a:gridCol w="1102729">
                  <a:extLst>
                    <a:ext uri="{9D8B030D-6E8A-4147-A177-3AD203B41FA5}">
                      <a16:colId xmlns:a16="http://schemas.microsoft.com/office/drawing/2014/main" val="4273134189"/>
                    </a:ext>
                  </a:extLst>
                </a:gridCol>
                <a:gridCol w="963974">
                  <a:extLst>
                    <a:ext uri="{9D8B030D-6E8A-4147-A177-3AD203B41FA5}">
                      <a16:colId xmlns:a16="http://schemas.microsoft.com/office/drawing/2014/main" val="1880845027"/>
                    </a:ext>
                  </a:extLst>
                </a:gridCol>
                <a:gridCol w="2183549">
                  <a:extLst>
                    <a:ext uri="{9D8B030D-6E8A-4147-A177-3AD203B41FA5}">
                      <a16:colId xmlns:a16="http://schemas.microsoft.com/office/drawing/2014/main" val="385337241"/>
                    </a:ext>
                  </a:extLst>
                </a:gridCol>
              </a:tblGrid>
              <a:tr h="624271">
                <a:tc>
                  <a:txBody>
                    <a:bodyPr/>
                    <a:lstStyle/>
                    <a:p>
                      <a:pPr algn="ctr" fontAlgn="b"/>
                      <a:r>
                        <a:rPr lang="en-US" sz="800" u="none" strike="noStrike">
                          <a:effectLst/>
                        </a:rPr>
                        <a:t>12/2/22</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302564923"/>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JHU/APL</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22754864"/>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(Secretary)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9554069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92301251"/>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Lynn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Grande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Southern Cloud</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97061117"/>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Brent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Josefiak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218903027"/>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262441043"/>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90868802"/>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CDS2</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22552633"/>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16627532"/>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845536151"/>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121508799"/>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68548228"/>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Joint Electronic Warfare Center (JEWC)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34799676"/>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62435689"/>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785878931"/>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655485519"/>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92356253"/>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602123996"/>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973273429"/>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8270949"/>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033293992"/>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 (Chair)</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04110652"/>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12/2/22  14:30-16:30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a:t>P1900.5 Elections for 2023-2024</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B795FE21-D406-E849-B2C9-AEAFC08C338C}" type="datetime1">
              <a:rPr lang="en-US" smtClean="0"/>
              <a:t>11/30/22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#:5-22-0025-00-agen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5-22-0025-00-agen</a:t>
            </a:r>
          </a:p>
          <a:p>
            <a:endParaRPr dirty="0"/>
          </a:p>
          <a:p>
            <a:r>
              <a:rPr dirty="0"/>
              <a:t>Mover:</a:t>
            </a:r>
          </a:p>
          <a:p>
            <a:r>
              <a:rPr dirty="0"/>
              <a:t>Second:</a:t>
            </a:r>
            <a:r>
              <a:rPr lang="en-US" dirty="0"/>
              <a:t> 	</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B589E51F-2E02-B84B-AD76-8F79A1BEE6B8}" type="datetime1">
              <a:rPr lang="en-US" smtClean="0"/>
              <a:t>11/30/22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#:5-22-0025-00-agen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11/30/22</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11/30/22</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E5AAEC18-4949-8D4C-A4EF-3EEFF2F0B4AA}" type="datetime1">
              <a:rPr lang="en-US" smtClean="0"/>
              <a:t>11/30/22</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#:5-22-0025-00-agen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33901</TotalTime>
  <Words>2501</Words>
  <Application>Microsoft Macintosh PowerPoint</Application>
  <PresentationFormat>On-screen Show (4:3)</PresentationFormat>
  <Paragraphs>380</Paragraphs>
  <Slides>23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Elections</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562</cp:revision>
  <dcterms:created xsi:type="dcterms:W3CDTF">2013-08-13T02:52:21Z</dcterms:created>
  <dcterms:modified xsi:type="dcterms:W3CDTF">2022-11-30T19:10:57Z</dcterms:modified>
</cp:coreProperties>
</file>