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71" r:id="rId17"/>
    <p:sldId id="472" r:id="rId18"/>
    <p:sldId id="465" r:id="rId19"/>
    <p:sldId id="437" r:id="rId20"/>
    <p:sldId id="438" r:id="rId21"/>
    <p:sldId id="42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37980C-9179-DC45-82C7-51ACE8D5EEC8}" v="2" dt="2022-10-06T18:08:20.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2" autoAdjust="0"/>
    <p:restoredTop sz="96323"/>
  </p:normalViewPr>
  <p:slideViewPr>
    <p:cSldViewPr>
      <p:cViewPr varScale="1">
        <p:scale>
          <a:sx n="162" d="100"/>
          <a:sy n="162" d="100"/>
        </p:scale>
        <p:origin x="3360"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10/6/22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C72DD04-EBBA-634D-A2A3-000F3DC7D768}" type="datetime1">
              <a:rPr lang="en-US" smtClean="0"/>
              <a:t>10/6/22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866565-D124-E74B-860B-06064CF51392}"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C8F70F-584C-1540-ACB0-671A24BB1BB1}"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E2BAB60E-BC24-4845-B066-1C6CFE9CE4BE}" type="datetime1">
              <a:rPr lang="en-US" smtClean="0"/>
              <a:t>10/6/22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1C7C4AFA-B3FB-1C42-8DEE-FE5C80355D50}" type="datetime1">
              <a:rPr lang="en-US" smtClean="0"/>
              <a:t>10/6/22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85983FE-8C7F-8F48-A435-46D05390188B}" type="datetime1">
              <a:rPr lang="en-US" smtClean="0"/>
              <a:t>10/6/22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40334688-FBAC-D24D-922D-7CBE00F1C5D2}" type="datetime1">
              <a:rPr lang="en-US" smtClean="0"/>
              <a:t>10/6/22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2C94678-7A63-024B-BEE8-5A38C78B3476}" type="datetime1">
              <a:rPr lang="en-US" smtClean="0"/>
              <a:t>10/6/22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115D2AB-F54D-0646-BB38-EC5398DE4E56}" type="datetime1">
              <a:rPr lang="en-US" smtClean="0"/>
              <a:t>10/6/22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921050C-9D49-1A46-82FB-E9BC5CCB9A04}" type="datetime1">
              <a:rPr lang="en-US" smtClean="0"/>
              <a:t>10/6/22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6BE758-1877-5E49-8F0F-67D9E53053B5}" type="datetime1">
              <a:rPr lang="en-US" smtClean="0"/>
              <a:t>10/6/22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DD2F11A-199E-A045-8830-DBD3A470AF97}" type="datetime1">
              <a:rPr lang="en-US" smtClean="0"/>
              <a:t>10/6/22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BC9F35F-AFE1-7E42-87FE-DF902654A32E}" type="datetime1">
              <a:rPr lang="en-US" smtClean="0"/>
              <a:t>10/6/22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653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October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October 2022</a:t>
            </a:r>
          </a:p>
          <a:p>
            <a:pPr eaLnBrk="0" hangingPunct="0"/>
            <a:r>
              <a:rPr lang="en-US" sz="1200" b="1" dirty="0">
                <a:latin typeface="Arial" pitchFamily="34" charset="0"/>
                <a:cs typeface="Times New Roman" pitchFamily="18" charset="0"/>
              </a:rPr>
              <a:t>Document No: 5-22-0021-00-agen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5-22-0018-00-mins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C6816CF-3BFF-A34B-8A81-A5189131D167}" type="datetime1">
              <a:rPr lang="en-US" smtClean="0"/>
              <a:t>10/6/22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8/5/22 </a:t>
            </a:r>
            <a:r>
              <a:rPr dirty="0"/>
              <a:t>WG minutes contained in </a:t>
            </a:r>
            <a:r>
              <a:rPr lang="en-US" dirty="0">
                <a:solidFill>
                  <a:schemeClr val="tx1"/>
                </a:solidFill>
              </a:rPr>
              <a:t>Doc #: 5-22-0019-00-mins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56805B0-D28A-EF43-B69C-47AFEF6C56F9}" type="datetime1">
              <a:rPr lang="en-US" smtClean="0"/>
              <a:t>10/6/22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10948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9/2/22 </a:t>
            </a:r>
            <a:r>
              <a:rPr dirty="0"/>
              <a:t>WG minutes contained in </a:t>
            </a:r>
            <a:r>
              <a:rPr lang="en-US" dirty="0">
                <a:solidFill>
                  <a:schemeClr val="tx1"/>
                </a:solidFill>
              </a:rPr>
              <a:t>Doc #: 5-22-0020-00-mins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56805B0-D28A-EF43-B69C-47AFEF6C56F9}" type="datetime1">
              <a:rPr lang="en-US" smtClean="0"/>
              <a:t>10/6/22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9/2/22</a:t>
            </a:r>
          </a:p>
          <a:p>
            <a:pPr lvl="1"/>
            <a:r>
              <a:rPr lang="en-US" sz="1600" dirty="0"/>
              <a:t>MBSE approach using </a:t>
            </a:r>
            <a:r>
              <a:rPr lang="en-US" sz="1600" dirty="0" err="1"/>
              <a:t>NoMagic</a:t>
            </a:r>
            <a:r>
              <a:rPr lang="en-US" sz="1600" dirty="0"/>
              <a:t> Cameo to capture architecture </a:t>
            </a:r>
          </a:p>
          <a:p>
            <a:pPr lvl="2"/>
            <a:r>
              <a:rPr lang="en-US" sz="1200" dirty="0"/>
              <a:t>Using Classes/Objects and associated views (e.g.; Sequence Diagrams) to document structure and behavior</a:t>
            </a:r>
          </a:p>
          <a:p>
            <a:pPr lvl="2"/>
            <a:r>
              <a:rPr lang="en-US" sz="1200" dirty="0"/>
              <a:t>Extending P1900.5-2011 to implement Dynamic Policy Management amongst a set of PMPs </a:t>
            </a:r>
          </a:p>
          <a:p>
            <a:pPr lvl="2"/>
            <a:r>
              <a:rPr lang="en-US" sz="1200" dirty="0"/>
              <a:t>Still incorporates Dynamic Spectrum Access at the SDS</a:t>
            </a:r>
          </a:p>
          <a:p>
            <a:pPr lvl="1"/>
            <a:r>
              <a:rPr lang="en-US" sz="1600" dirty="0"/>
              <a:t>Adopting O-RAN as an exemplar system that could implement the enhanced standard</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1B9AB4E-6EC4-B94B-9C8E-B5CFE308BC2A}"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8/5/22</a:t>
            </a:r>
          </a:p>
          <a:p>
            <a:pPr lvl="1"/>
            <a:r>
              <a:rPr lang="en-US" sz="1400" dirty="0"/>
              <a:t>Had an ad-hoc with some technical difficulties</a:t>
            </a:r>
          </a:p>
          <a:p>
            <a:pPr lvl="1"/>
            <a:r>
              <a:rPr lang="en-US" sz="1400" dirty="0"/>
              <a:t>Planning a Doodle Pool for those who missed or would like to repeat</a:t>
            </a:r>
          </a:p>
          <a:p>
            <a:pPr lvl="1"/>
            <a:r>
              <a:rPr lang="en-US" sz="1400" dirty="0"/>
              <a:t>Next ad-hoc planned on 9/30/22 1300 EDT</a:t>
            </a:r>
          </a:p>
          <a:p>
            <a:pPr lvl="1"/>
            <a:r>
              <a:rPr lang="en-US" sz="1400" dirty="0"/>
              <a:t>Continuing with compiler development – expect a demonstrable program at next F2F meeting</a:t>
            </a:r>
          </a:p>
          <a:p>
            <a:r>
              <a:rPr lang="en-US" sz="1800" dirty="0"/>
              <a:t>9/2/22</a:t>
            </a:r>
          </a:p>
          <a:p>
            <a:pPr lvl="1"/>
            <a:r>
              <a:rPr lang="en-US" sz="1400" dirty="0"/>
              <a:t>Reran and recorded the last ad-hoc</a:t>
            </a:r>
          </a:p>
          <a:p>
            <a:pPr lvl="1"/>
            <a:r>
              <a:rPr lang="en-US" sz="1400" dirty="0"/>
              <a:t>Demonstrated that complex policy requirements can be implemented</a:t>
            </a:r>
          </a:p>
          <a:p>
            <a:pPr lvl="1"/>
            <a:r>
              <a:rPr lang="en-US" sz="1400" dirty="0"/>
              <a:t>Exploring MBSE approaches/tools/languages as meta tools </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7E86E0F-D3A2-C947-8945-A812EFA62101}"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89C4BFB-5A56-3441-82C7-DAE46A46C49D}" type="datetime1">
              <a:rPr lang="en-US" smtClean="0"/>
              <a:t>10/6/22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8/5/22</a:t>
            </a:r>
          </a:p>
          <a:p>
            <a:pPr lvl="1"/>
            <a:r>
              <a:rPr lang="en-US" sz="1600" dirty="0"/>
              <a:t>Chugging along 128 of 165 comments on the CRG</a:t>
            </a:r>
          </a:p>
          <a:p>
            <a:pPr lvl="1"/>
            <a:r>
              <a:rPr lang="en-US" sz="1600" dirty="0"/>
              <a:t>Still targeting end-of-calendar year</a:t>
            </a:r>
          </a:p>
          <a:p>
            <a:r>
              <a:rPr lang="en-US" sz="2000" dirty="0"/>
              <a:t>9/2/22</a:t>
            </a:r>
          </a:p>
          <a:p>
            <a:pPr lvl="1"/>
            <a:r>
              <a:rPr lang="en-US" sz="1600" dirty="0"/>
              <a:t>139 comments resolved of 169</a:t>
            </a:r>
          </a:p>
          <a:p>
            <a:pPr lvl="1"/>
            <a:r>
              <a:rPr lang="en-US" sz="1600" dirty="0"/>
              <a:t>Expecting to complete comment resolution by the end of October</a:t>
            </a:r>
          </a:p>
          <a:p>
            <a:pPr lvl="1"/>
            <a:r>
              <a:rPr lang="en-US" sz="1600" dirty="0"/>
              <a:t>Met with </a:t>
            </a:r>
            <a:r>
              <a:rPr lang="en-US" sz="1600" dirty="0" err="1"/>
              <a:t>CommSoc</a:t>
            </a:r>
            <a:r>
              <a:rPr lang="en-US" sz="1600" dirty="0"/>
              <a:t> Standardization Programs Development committee to discuss SCMs having a follow-up meeting on 9/29/22</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5BC4899C-8A60-EE46-9A35-87B9E39E6C68}"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a:p>
            <a:r>
              <a:rPr lang="en-US" sz="1800" dirty="0"/>
              <a:t>Planning a Webinar in lieu of a Plenary</a:t>
            </a:r>
          </a:p>
          <a:p>
            <a:pPr lvl="1"/>
            <a:r>
              <a:rPr lang="en-US" sz="1400" dirty="0"/>
              <a:t>Overview of all </a:t>
            </a:r>
            <a:r>
              <a:rPr lang="en-US" sz="1400" dirty="0" err="1"/>
              <a:t>DySPAN</a:t>
            </a:r>
            <a:r>
              <a:rPr lang="en-US" sz="1400" dirty="0"/>
              <a:t>-SC work</a:t>
            </a:r>
          </a:p>
          <a:p>
            <a:pPr lvl="1"/>
            <a:r>
              <a:rPr lang="en-US" sz="1400" dirty="0"/>
              <a:t>Related standards work (e.g.; WINNFORUM)</a:t>
            </a:r>
          </a:p>
        </p:txBody>
      </p:sp>
      <p:sp>
        <p:nvSpPr>
          <p:cNvPr id="4" name="Date Placeholder 3"/>
          <p:cNvSpPr>
            <a:spLocks noGrp="1"/>
          </p:cNvSpPr>
          <p:nvPr>
            <p:ph type="dt" sz="quarter" idx="10"/>
          </p:nvPr>
        </p:nvSpPr>
        <p:spPr/>
        <p:txBody>
          <a:bodyPr/>
          <a:lstStyle/>
          <a:p>
            <a:pPr>
              <a:defRPr/>
            </a:pPr>
            <a:fld id="{708B40EC-E132-B942-B6BA-76462EEDDF1F}" type="datetime1">
              <a:rPr lang="en-US" smtClean="0"/>
              <a:t>10/6/22</a:t>
            </a:fld>
            <a:endParaRPr lang="en-US"/>
          </a:p>
        </p:txBody>
      </p:sp>
      <p:sp>
        <p:nvSpPr>
          <p:cNvPr id="5" name="Footer Placeholder 4"/>
          <p:cNvSpPr>
            <a:spLocks noGrp="1"/>
          </p:cNvSpPr>
          <p:nvPr>
            <p:ph type="ftr" sz="quarter" idx="11"/>
          </p:nvPr>
        </p:nvSpPr>
        <p:spPr/>
        <p:txBody>
          <a:bodyPr/>
          <a:lstStyle/>
          <a:p>
            <a:pPr>
              <a:defRPr/>
            </a:pPr>
            <a:r>
              <a:rPr lang="en-US"/>
              <a:t>Doc #:5-22-0021-00-agen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74078B49-8397-374A-ABAE-8DA01C339C21}"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P1900.5.1 Ad-hoc 10/7/22 1300 ET</a:t>
            </a:r>
          </a:p>
          <a:p>
            <a:r>
              <a:rPr lang="en-US" sz="1600" dirty="0"/>
              <a:t>P1900.5 WG Mtg 10/7/22 1430 ET</a:t>
            </a:r>
          </a:p>
          <a:p>
            <a:r>
              <a:rPr lang="en-US" sz="1600" dirty="0"/>
              <a:t>P1900.5 Revision Ad-hoc 10/14/22 1300 ET</a:t>
            </a:r>
          </a:p>
          <a:p>
            <a:r>
              <a:rPr lang="en-US" sz="1600" dirty="0"/>
              <a:t>P1900.5.2 Revision CRG 10/21/22 1300 ET</a:t>
            </a:r>
          </a:p>
          <a:p>
            <a:r>
              <a:rPr lang="en-US" sz="1600" dirty="0"/>
              <a:t>P1900.5 Revision </a:t>
            </a:r>
            <a:r>
              <a:rPr lang="en-US" sz="1600"/>
              <a:t>Ad-hoc 10/28/22 </a:t>
            </a:r>
            <a:r>
              <a:rPr lang="en-US" sz="1600" dirty="0"/>
              <a:t>1300 ET </a:t>
            </a:r>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CA643985-FB37-3449-A7DC-73CC5726BAA7}"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DFDB25E-D907-B34B-B0AF-69B8CB6995F7}"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DB57A15-6D97-7B42-9F38-88FBF1335093}" type="datetime1">
              <a:rPr lang="en-US" smtClean="0"/>
              <a:t>10/6/22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244317B-BC37-054E-AF0F-00BB31B9E93D}" type="datetime1">
              <a:rPr lang="en-US" smtClean="0"/>
              <a:t>10/6/22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00D1B364-3E26-95CE-2D0F-FB411105FDC8}"/>
              </a:ext>
            </a:extLst>
          </p:cNvPr>
          <p:cNvGraphicFramePr>
            <a:graphicFrameLocks noGrp="1"/>
          </p:cNvGraphicFramePr>
          <p:nvPr>
            <p:extLst>
              <p:ext uri="{D42A27DB-BD31-4B8C-83A1-F6EECF244321}">
                <p14:modId xmlns:p14="http://schemas.microsoft.com/office/powerpoint/2010/main" val="3380390256"/>
              </p:ext>
            </p:extLst>
          </p:nvPr>
        </p:nvGraphicFramePr>
        <p:xfrm>
          <a:off x="1716672" y="763183"/>
          <a:ext cx="6817726" cy="4799417"/>
        </p:xfrm>
        <a:graphic>
          <a:graphicData uri="http://schemas.openxmlformats.org/drawingml/2006/table">
            <a:tbl>
              <a:tblPr>
                <a:tableStyleId>{5C22544A-7EE6-4342-B048-85BDC9FD1C3A}</a:tableStyleId>
              </a:tblPr>
              <a:tblGrid>
                <a:gridCol w="582501">
                  <a:extLst>
                    <a:ext uri="{9D8B030D-6E8A-4147-A177-3AD203B41FA5}">
                      <a16:colId xmlns:a16="http://schemas.microsoft.com/office/drawing/2014/main" val="111740744"/>
                    </a:ext>
                  </a:extLst>
                </a:gridCol>
                <a:gridCol w="713769">
                  <a:extLst>
                    <a:ext uri="{9D8B030D-6E8A-4147-A177-3AD203B41FA5}">
                      <a16:colId xmlns:a16="http://schemas.microsoft.com/office/drawing/2014/main" val="632996676"/>
                    </a:ext>
                  </a:extLst>
                </a:gridCol>
                <a:gridCol w="746586">
                  <a:extLst>
                    <a:ext uri="{9D8B030D-6E8A-4147-A177-3AD203B41FA5}">
                      <a16:colId xmlns:a16="http://schemas.microsoft.com/office/drawing/2014/main" val="2243034878"/>
                    </a:ext>
                  </a:extLst>
                </a:gridCol>
                <a:gridCol w="1238841">
                  <a:extLst>
                    <a:ext uri="{9D8B030D-6E8A-4147-A177-3AD203B41FA5}">
                      <a16:colId xmlns:a16="http://schemas.microsoft.com/office/drawing/2014/main" val="48440301"/>
                    </a:ext>
                  </a:extLst>
                </a:gridCol>
                <a:gridCol w="1082960">
                  <a:extLst>
                    <a:ext uri="{9D8B030D-6E8A-4147-A177-3AD203B41FA5}">
                      <a16:colId xmlns:a16="http://schemas.microsoft.com/office/drawing/2014/main" val="3680047506"/>
                    </a:ext>
                  </a:extLst>
                </a:gridCol>
                <a:gridCol w="2453069">
                  <a:extLst>
                    <a:ext uri="{9D8B030D-6E8A-4147-A177-3AD203B41FA5}">
                      <a16:colId xmlns:a16="http://schemas.microsoft.com/office/drawing/2014/main" val="1221882598"/>
                    </a:ext>
                  </a:extLst>
                </a:gridCol>
              </a:tblGrid>
              <a:tr h="738371">
                <a:tc>
                  <a:txBody>
                    <a:bodyPr/>
                    <a:lstStyle/>
                    <a:p>
                      <a:pPr algn="l" fontAlgn="b"/>
                      <a:r>
                        <a:rPr lang="en-US" sz="1050" u="none" strike="noStrike">
                          <a:effectLst/>
                        </a:rPr>
                        <a:t>Count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u="none" strike="noStrike">
                          <a:effectLst/>
                        </a:rPr>
                        <a:t>10/7/22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WG Status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First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Affiliation</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59648036"/>
                  </a:ext>
                </a:extLst>
              </a:tr>
              <a:tr h="184593">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Julia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Andrusenko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JHU/APL</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27834871"/>
                  </a:ext>
                </a:extLst>
              </a:tr>
              <a:tr h="184593">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Carlos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Caicedo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Syracuse University (Secretary)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8271841"/>
                  </a:ext>
                </a:extLst>
              </a:tr>
              <a:tr h="184593">
                <a:tc>
                  <a:txBody>
                    <a:bodyPr/>
                    <a:lstStyle/>
                    <a:p>
                      <a:pPr algn="r" fontAlgn="b"/>
                      <a:r>
                        <a:rPr lang="en-US" sz="1050" u="none" strike="noStrike" dirty="0">
                          <a:effectLst/>
                        </a:rPr>
                        <a:t>3</a:t>
                      </a:r>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David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Chester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06509675"/>
                  </a:ext>
                </a:extLst>
              </a:tr>
              <a:tr h="184593">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Lynn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Grande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Southern Cloud</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54453165"/>
                  </a:ext>
                </a:extLst>
              </a:tr>
              <a:tr h="184593">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Brent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Josefiak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84381620"/>
                  </a:ext>
                </a:extLst>
              </a:tr>
              <a:tr h="184593">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Mitch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Kokar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 &amp; Northeastern University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4784645"/>
                  </a:ext>
                </a:extLst>
              </a:tr>
              <a:tr h="184593">
                <a:tc>
                  <a:txBody>
                    <a:bodyPr/>
                    <a:lstStyle/>
                    <a:p>
                      <a:pPr algn="r" fontAlgn="b"/>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Alex</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Lackpour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Drexel University (Vice Chair)</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04448743"/>
                  </a:ext>
                </a:extLst>
              </a:tr>
              <a:tr h="184593">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Eric</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Lindahl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CDS2</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53852537"/>
                  </a:ext>
                </a:extLst>
              </a:tr>
              <a:tr h="184593">
                <a:tc>
                  <a:txBody>
                    <a:bodyPr/>
                    <a:lstStyle/>
                    <a:p>
                      <a:pPr algn="r" fontAlgn="b"/>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Reinhard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SchrageConsult</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79530918"/>
                  </a:ext>
                </a:extLst>
              </a:tr>
              <a:tr h="184593">
                <a:tc>
                  <a:txBody>
                    <a:bodyPr/>
                    <a:lstStyle/>
                    <a:p>
                      <a:pPr algn="r" fontAlgn="b"/>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Stilp</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08939534"/>
                  </a:ext>
                </a:extLst>
              </a:tr>
              <a:tr h="184593">
                <a:tc>
                  <a:txBody>
                    <a:bodyPr/>
                    <a:lstStyle/>
                    <a:p>
                      <a:pPr algn="r" fontAlgn="b"/>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Stine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2976522"/>
                  </a:ext>
                </a:extLst>
              </a:tr>
              <a:tr h="184593">
                <a:tc>
                  <a:txBody>
                    <a:bodyPr/>
                    <a:lstStyle/>
                    <a:p>
                      <a:pPr algn="r" fontAlgn="b"/>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Timothy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Woods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35321955"/>
                  </a:ext>
                </a:extLst>
              </a:tr>
              <a:tr h="184593">
                <a:tc>
                  <a:txBody>
                    <a:bodyPr/>
                    <a:lstStyle/>
                    <a:p>
                      <a:pPr algn="r" fontAlgn="b"/>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Daniel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Zahirniak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Joint Electronic Warfare Center (JEWC)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100433731"/>
                  </a:ext>
                </a:extLst>
              </a:tr>
              <a:tr h="184593">
                <a:tc>
                  <a:txBody>
                    <a:bodyPr/>
                    <a:lstStyle/>
                    <a:p>
                      <a:pPr algn="r" fontAlgn="b"/>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Coyle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Georgia Institute of Technology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61132481"/>
                  </a:ext>
                </a:extLst>
              </a:tr>
              <a:tr h="184593">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Karen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Haigh</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33023678"/>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Shastri</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Jayram</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University of Johannesburg</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78198723"/>
                  </a:ext>
                </a:extLst>
              </a:tr>
              <a:tr h="184593">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Sean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Furman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4765654"/>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Johnson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87961526"/>
                  </a:ext>
                </a:extLst>
              </a:tr>
              <a:tr h="184593">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Chad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15312600"/>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Jakub</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Moskal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754357"/>
                  </a:ext>
                </a:extLst>
              </a:tr>
              <a:tr h="184593">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Becca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Rousseau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26720909"/>
                  </a:ext>
                </a:extLst>
              </a:tr>
              <a:tr h="184593">
                <a:tc>
                  <a:txBody>
                    <a:bodyPr/>
                    <a:lstStyle/>
                    <a:p>
                      <a:pPr algn="r" fontAlgn="b"/>
                      <a:r>
                        <a:rPr lang="en-US" sz="1050" u="none" strike="noStrike">
                          <a:effectLst/>
                        </a:rPr>
                        <a:t>18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Tony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Rennier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Foundry Inc (Chair)</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4785805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10/7/22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D46C4D90-40E7-D044-97D2-9ECA243E89EC}" type="datetime1">
              <a:rPr lang="en-US" smtClean="0"/>
              <a:t>10/6/22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5-22-0022-00-agen</a:t>
            </a:r>
          </a:p>
          <a:p>
            <a:endParaRPr dirty="0"/>
          </a:p>
          <a:p>
            <a:r>
              <a:rPr dirty="0"/>
              <a:t>Mover:</a:t>
            </a:r>
          </a:p>
          <a:p>
            <a:r>
              <a:rPr dirty="0"/>
              <a:t>Second:</a:t>
            </a:r>
            <a:r>
              <a:rPr lang="en-US" dirty="0"/>
              <a:t> 	</a:t>
            </a:r>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4CCC301-8FD6-6343-A70B-CD7EC32CFA71}" type="datetime1">
              <a:rPr lang="en-US" smtClean="0"/>
              <a:t>10/6/22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10/6/22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10/6/22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3A7DDE0-79B2-AD43-A6E2-198C083E2CC2}" type="datetime1">
              <a:rPr lang="en-US" smtClean="0"/>
              <a:t>10/6/22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33768</TotalTime>
  <Words>2672</Words>
  <Application>Microsoft Macintosh PowerPoint</Application>
  <PresentationFormat>On-screen Show (4:3)</PresentationFormat>
  <Paragraphs>422</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560</cp:revision>
  <dcterms:created xsi:type="dcterms:W3CDTF">2013-08-13T02:52:21Z</dcterms:created>
  <dcterms:modified xsi:type="dcterms:W3CDTF">2022-10-06T18:14:41Z</dcterms:modified>
</cp:coreProperties>
</file>