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70" r:id="rId16"/>
    <p:sldId id="465" r:id="rId17"/>
    <p:sldId id="437" r:id="rId18"/>
    <p:sldId id="438" r:id="rId19"/>
    <p:sldId id="426" r:id="rId20"/>
    <p:sldId id="440" r:id="rId21"/>
    <p:sldId id="430" r:id="rId22"/>
    <p:sldId id="454"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819CD8-0B98-484B-9662-5006E20D9FF5}" v="2" dt="2022-08-03T18:38:34.7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34" autoAdjust="0"/>
    <p:restoredTop sz="96338"/>
  </p:normalViewPr>
  <p:slideViewPr>
    <p:cSldViewPr>
      <p:cViewPr varScale="1">
        <p:scale>
          <a:sx n="256" d="100"/>
          <a:sy n="256" d="100"/>
        </p:scale>
        <p:origin x="40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8/3/22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9192D43C-0C7F-D744-A573-0BCE1CEF77AC}" type="datetime1">
              <a:rPr lang="en-US" smtClean="0"/>
              <a:t>8/3/22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#:5-22-0016-00-agen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F92474F-EBC6-2341-9709-5FD92F44B93E}" type="datetime1">
              <a:rPr lang="en-US" smtClean="0"/>
              <a:t>8/3/22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#:5-22-0016-00-agen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FA3E39B-EDA5-1F4C-8881-C696EE437646}" type="datetime1">
              <a:rPr lang="en-US" smtClean="0"/>
              <a:t>8/3/22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#:5-22-0016-00-agen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82DEA6F8-DADC-4842-B10D-670D639F0D1B}" type="datetime1">
              <a:rPr lang="en-US" smtClean="0"/>
              <a:t>8/3/22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#:5-22-0016-00-agen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0A71F14F-E980-D646-A593-5898C4529BD3}" type="datetime1">
              <a:rPr lang="en-US" smtClean="0"/>
              <a:t>8/3/22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#:5-22-0016-00-agen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3E848DCE-74F7-924E-A66D-A1EE198F8685}" type="datetime1">
              <a:rPr lang="en-US" smtClean="0"/>
              <a:t>8/3/22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#:5-22-0016-00-agen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2470FBF4-36A2-AF43-89C0-900ECF6CFE3F}" type="datetime1">
              <a:rPr lang="en-US" smtClean="0"/>
              <a:t>8/3/22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#:5-22-0016-00-agen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E3AC4759-3BA2-F845-8FF0-17465D6DA304}" type="datetime1">
              <a:rPr lang="en-US" smtClean="0"/>
              <a:t>8/3/22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#:5-22-0016-00-agen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2677E250-1F07-6B4E-9F46-3C0D2ED26210}" type="datetime1">
              <a:rPr lang="en-US" smtClean="0"/>
              <a:t>8/3/22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#:5-22-0016-00-agen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2254803B-3D00-5B4B-BCC0-AC3C1B1BF5B3}" type="datetime1">
              <a:rPr lang="en-US" smtClean="0"/>
              <a:t>8/3/22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#:5-22-0016-00-agen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5F44B7C-9947-0040-87E6-B0369A819B35}" type="datetime1">
              <a:rPr lang="en-US" smtClean="0"/>
              <a:t>8/3/22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#:5-22-0016-00-agen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5984A6C-F4DF-CF42-8A92-509352209902}" type="datetime1">
              <a:rPr lang="en-US" smtClean="0"/>
              <a:t>8/3/22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#:5-22-0016-00-agen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1C499E84-019D-8A41-9507-8EB11A96421B}" type="datetime1">
              <a:rPr lang="en-US" smtClean="0"/>
              <a:t>8/3/22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#:5-22-0016-00-agen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2083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5 August 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5 August 2022</a:t>
            </a:r>
          </a:p>
          <a:p>
            <a:pPr eaLnBrk="0" hangingPunct="0"/>
            <a:r>
              <a:rPr lang="en-US" sz="1200" b="1" dirty="0">
                <a:latin typeface="Arial" pitchFamily="34" charset="0"/>
                <a:cs typeface="Times New Roman" pitchFamily="18" charset="0"/>
              </a:rPr>
              <a:t>Document No: 5-22-0016-00-agen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7/1/22 </a:t>
            </a:r>
            <a:r>
              <a:rPr dirty="0"/>
              <a:t>WG minutes contained in </a:t>
            </a:r>
            <a:r>
              <a:rPr lang="en-US" dirty="0">
                <a:solidFill>
                  <a:schemeClr val="tx1"/>
                </a:solidFill>
              </a:rPr>
              <a:t>Doc #: 5-22-00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C08F6391-07DD-4E46-952F-D983154CD6BB}" type="datetime1">
              <a:rPr lang="en-US" smtClean="0"/>
              <a:t>8/3/22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#:5-22-0016-00-agen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58929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7/1/22</a:t>
            </a:r>
          </a:p>
          <a:p>
            <a:pPr lvl="1"/>
            <a:r>
              <a:rPr lang="en-US" sz="1600" dirty="0"/>
              <a:t>2 areas of discussion for the revision</a:t>
            </a:r>
          </a:p>
          <a:p>
            <a:pPr lvl="2"/>
            <a:r>
              <a:rPr lang="en-US" sz="1400" dirty="0"/>
              <a:t>Cognitive Radio Networks</a:t>
            </a:r>
          </a:p>
          <a:p>
            <a:pPr lvl="3"/>
            <a:r>
              <a:rPr lang="en-US" sz="1100" dirty="0"/>
              <a:t>Working on standard definition</a:t>
            </a:r>
          </a:p>
          <a:p>
            <a:pPr lvl="3"/>
            <a:r>
              <a:rPr lang="en-US" sz="1100" dirty="0"/>
              <a:t>Looking at an update to 1900.1 definition</a:t>
            </a:r>
            <a:endParaRPr lang="en-US" sz="1000" dirty="0"/>
          </a:p>
          <a:p>
            <a:pPr lvl="2"/>
            <a:r>
              <a:rPr lang="en-US" sz="1400" dirty="0"/>
              <a:t>Dynamic Policy Management</a:t>
            </a:r>
          </a:p>
          <a:p>
            <a:pPr lvl="3"/>
            <a:r>
              <a:rPr lang="en-US" sz="1000" dirty="0"/>
              <a:t>Expansion of PMP functions</a:t>
            </a:r>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ACB5BD6-CF76-324E-8B60-E9CBDB094297}" type="datetime1">
              <a:rPr lang="en-US" smtClean="0"/>
              <a:t>8/3/22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7/1/22</a:t>
            </a:r>
          </a:p>
          <a:p>
            <a:pPr lvl="1"/>
            <a:r>
              <a:rPr lang="en-US" sz="1400" dirty="0"/>
              <a:t>Presented ad-hoc for the application to the augmented policy language</a:t>
            </a:r>
          </a:p>
          <a:p>
            <a:pPr lvl="1"/>
            <a:r>
              <a:rPr lang="en-US" sz="1400" dirty="0"/>
              <a:t>Looked at an exemplar John contributed</a:t>
            </a:r>
          </a:p>
          <a:p>
            <a:pPr lvl="1"/>
            <a:r>
              <a:rPr lang="en-US" sz="1400" dirty="0"/>
              <a:t>Planning new ad-hoc on 7/29 at 1300 EDT</a:t>
            </a:r>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3851902D-0FB5-9948-BF50-22E132B0B67B}" type="datetime1">
              <a:rPr lang="en-US" smtClean="0"/>
              <a:t>8/3/22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1800" dirty="0"/>
              <a:t>7/1/22</a:t>
            </a:r>
          </a:p>
          <a:p>
            <a:pPr lvl="1"/>
            <a:r>
              <a:rPr lang="en-US" sz="1400" dirty="0"/>
              <a:t>Chugging along 105 of 157 comments on the CRG</a:t>
            </a:r>
          </a:p>
          <a:p>
            <a:pPr lvl="1"/>
            <a:r>
              <a:rPr lang="en-US" sz="1400" dirty="0"/>
              <a:t>Still targeting end-of-calendar year</a:t>
            </a:r>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49681EB9-4BBA-444A-A243-039876FCD0A6}" type="datetime1">
              <a:rPr lang="en-US" smtClean="0"/>
              <a:t>8/3/22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err="1"/>
              <a:t>DySPAN</a:t>
            </a:r>
            <a:r>
              <a:rPr lang="en-US" sz="1800" dirty="0"/>
              <a:t>-SC Leadership</a:t>
            </a:r>
          </a:p>
          <a:p>
            <a:pPr lvl="1"/>
            <a:r>
              <a:rPr lang="en-US" sz="1400" dirty="0"/>
              <a:t>Oliver Holland (Chair) stepping down temporarily</a:t>
            </a:r>
          </a:p>
          <a:p>
            <a:pPr lvl="1"/>
            <a:r>
              <a:rPr lang="en-US" sz="1400" dirty="0"/>
              <a:t>Stephen Berger (Vice Chair) taking on Acting Chair role</a:t>
            </a:r>
          </a:p>
          <a:p>
            <a:r>
              <a:rPr lang="en-US" sz="1800" dirty="0"/>
              <a:t>Going forward</a:t>
            </a:r>
          </a:p>
          <a:p>
            <a:pPr lvl="1"/>
            <a:r>
              <a:rPr lang="en-US" sz="1400" dirty="0"/>
              <a:t>Stephen believes this a good opportunity to have a group wide discussion to evaluate where the </a:t>
            </a:r>
            <a:r>
              <a:rPr lang="en-US" sz="1400" dirty="0" err="1"/>
              <a:t>DySPAN</a:t>
            </a:r>
            <a:r>
              <a:rPr lang="en-US" sz="1400" dirty="0"/>
              <a:t> committee is in its work, what purposes it is pursuing and how effectively it is achieving its goals.  </a:t>
            </a:r>
          </a:p>
          <a:p>
            <a:pPr lvl="2"/>
            <a:r>
              <a:rPr lang="en-US" sz="1200" dirty="0"/>
              <a:t>When this effort began there was a desire from the DoD to create a forum in which spectrum conflicts between government and commercial interests could be sorted out.  We are a lot way from achieving that vision.  So the question is where are we today and what is our purpose?  </a:t>
            </a:r>
          </a:p>
          <a:p>
            <a:pPr lvl="2"/>
            <a:endParaRPr lang="en-US" sz="1200" dirty="0"/>
          </a:p>
        </p:txBody>
      </p:sp>
      <p:sp>
        <p:nvSpPr>
          <p:cNvPr id="4" name="Date Placeholder 3"/>
          <p:cNvSpPr>
            <a:spLocks noGrp="1"/>
          </p:cNvSpPr>
          <p:nvPr>
            <p:ph type="dt" sz="quarter" idx="10"/>
          </p:nvPr>
        </p:nvSpPr>
        <p:spPr/>
        <p:txBody>
          <a:bodyPr/>
          <a:lstStyle/>
          <a:p>
            <a:pPr>
              <a:defRPr/>
            </a:pPr>
            <a:fld id="{A6483488-581B-4342-B01E-722972968182}" type="datetime1">
              <a:rPr lang="en-US" smtClean="0"/>
              <a:t>8/3/22</a:t>
            </a:fld>
            <a:endParaRPr lang="en-US"/>
          </a:p>
        </p:txBody>
      </p:sp>
      <p:sp>
        <p:nvSpPr>
          <p:cNvPr id="5" name="Footer Placeholder 4"/>
          <p:cNvSpPr>
            <a:spLocks noGrp="1"/>
          </p:cNvSpPr>
          <p:nvPr>
            <p:ph type="ftr" sz="quarter" idx="11"/>
          </p:nvPr>
        </p:nvSpPr>
        <p:spPr/>
        <p:txBody>
          <a:bodyPr/>
          <a:lstStyle/>
          <a:p>
            <a:pPr>
              <a:defRPr/>
            </a:pPr>
            <a:r>
              <a:rPr lang="en-US"/>
              <a:t>Doc #:5-22-0016-00-agen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5963CB46-1471-5643-AD2D-0C6F246C5437}" type="datetime1">
              <a:rPr lang="en-US" smtClean="0"/>
              <a:t>8/3/22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7/1/22</a:t>
            </a:r>
          </a:p>
          <a:p>
            <a:pPr lvl="1"/>
            <a:r>
              <a:rPr lang="en-US" sz="1400" dirty="0"/>
              <a:t>MILCOM 2022 has a panel on dynamic spectrum access</a:t>
            </a:r>
          </a:p>
          <a:p>
            <a:pPr lvl="1"/>
            <a:r>
              <a:rPr lang="en-US" sz="1400" dirty="0"/>
              <a:t>Spectrum Innovation Summit</a:t>
            </a:r>
          </a:p>
          <a:p>
            <a:pPr lvl="2"/>
            <a:r>
              <a:rPr lang="en-US" sz="1000" dirty="0"/>
              <a:t>NSC event 2 day</a:t>
            </a:r>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EC60F7C-CCBC-9D44-AB4D-D153FB0C200E}" type="datetime1">
              <a:rPr lang="en-US" smtClean="0"/>
              <a:t>8/3/22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 Revision Ad-hoc 8/12/22 1300 ET</a:t>
            </a:r>
          </a:p>
          <a:p>
            <a:r>
              <a:rPr lang="en-US" sz="1600" dirty="0"/>
              <a:t>P1900.5.2 Revision CRG 8/19/22 1300 ET</a:t>
            </a:r>
          </a:p>
          <a:p>
            <a:r>
              <a:rPr lang="en-US" sz="1600" dirty="0"/>
              <a:t>P1900.5 Revision Ad-hoc 8/26/22 1300 ET (Tony PTO)</a:t>
            </a:r>
          </a:p>
          <a:p>
            <a:r>
              <a:rPr lang="en-US" sz="1600" dirty="0"/>
              <a:t>P1900.5.1 Ad-hoc 9/2/22 1300 ET</a:t>
            </a:r>
          </a:p>
          <a:p>
            <a:r>
              <a:rPr lang="en-US" sz="1600" dirty="0"/>
              <a:t>P1900.5.2 Revision CRG 9/7/22 1300 ET</a:t>
            </a:r>
          </a:p>
          <a:p>
            <a:r>
              <a:rPr lang="en-US" sz="1600" dirty="0"/>
              <a:t>P1900.5 WG Mtg 9/2/22 1430 ET</a:t>
            </a:r>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C7115D3-9D42-9643-A1EF-614E23D0B009}" type="datetime1">
              <a:rPr lang="en-US" smtClean="0"/>
              <a:t>8/3/22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109645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1800"/>
              <a:t>7/1/22</a:t>
            </a:r>
            <a:endParaRPr lang="en-US" sz="1800" dirty="0"/>
          </a:p>
          <a:p>
            <a:pPr lvl="1"/>
            <a:r>
              <a:rPr lang="en-US" sz="1400" dirty="0"/>
              <a:t>Looking for Architecture description</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A69E6ADA-E080-4E4A-9894-E6F0012882CF}" type="datetime1">
              <a:rPr lang="en-US" smtClean="0"/>
              <a:t>8/3/22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CC82A7E4-7AFB-974E-B57F-9ECC6A3FCF32}" type="datetime1">
              <a:rPr lang="en-US" smtClean="0"/>
              <a:t>8/3/22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4EFAB5D3-10AB-FB47-BAA6-566655EE397C}" type="datetime1">
              <a:rPr lang="en-US" smtClean="0"/>
              <a:t>8/3/22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#:5-22-0016-00-agen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a:t>
            </a:r>
          </a:p>
          <a:p>
            <a:endParaRPr lang="en-US" b="1" i="1" dirty="0">
              <a:solidFill>
                <a:srgbClr val="FF0000"/>
              </a:solidFill>
            </a:endParaRPr>
          </a:p>
        </p:txBody>
      </p:sp>
      <p:graphicFrame>
        <p:nvGraphicFramePr>
          <p:cNvPr id="2" name="Table 1">
            <a:extLst>
              <a:ext uri="{FF2B5EF4-FFF2-40B4-BE49-F238E27FC236}">
                <a16:creationId xmlns:a16="http://schemas.microsoft.com/office/drawing/2014/main" id="{3FDD7769-FB0A-2575-C8CF-A204AD0FA3DF}"/>
              </a:ext>
            </a:extLst>
          </p:cNvPr>
          <p:cNvGraphicFramePr>
            <a:graphicFrameLocks noGrp="1"/>
          </p:cNvGraphicFramePr>
          <p:nvPr>
            <p:extLst>
              <p:ext uri="{D42A27DB-BD31-4B8C-83A1-F6EECF244321}">
                <p14:modId xmlns:p14="http://schemas.microsoft.com/office/powerpoint/2010/main" val="1907525943"/>
              </p:ext>
            </p:extLst>
          </p:nvPr>
        </p:nvGraphicFramePr>
        <p:xfrm>
          <a:off x="2667000" y="1143000"/>
          <a:ext cx="5930900" cy="3911600"/>
        </p:xfrm>
        <a:graphic>
          <a:graphicData uri="http://schemas.openxmlformats.org/drawingml/2006/table">
            <a:tbl>
              <a:tblPr>
                <a:tableStyleId>{5C22544A-7EE6-4342-B048-85BDC9FD1C3A}</a:tableStyleId>
              </a:tblPr>
              <a:tblGrid>
                <a:gridCol w="506732">
                  <a:extLst>
                    <a:ext uri="{9D8B030D-6E8A-4147-A177-3AD203B41FA5}">
                      <a16:colId xmlns:a16="http://schemas.microsoft.com/office/drawing/2014/main" val="1555323180"/>
                    </a:ext>
                  </a:extLst>
                </a:gridCol>
                <a:gridCol w="620925">
                  <a:extLst>
                    <a:ext uri="{9D8B030D-6E8A-4147-A177-3AD203B41FA5}">
                      <a16:colId xmlns:a16="http://schemas.microsoft.com/office/drawing/2014/main" val="3495844671"/>
                    </a:ext>
                  </a:extLst>
                </a:gridCol>
                <a:gridCol w="649473">
                  <a:extLst>
                    <a:ext uri="{9D8B030D-6E8A-4147-A177-3AD203B41FA5}">
                      <a16:colId xmlns:a16="http://schemas.microsoft.com/office/drawing/2014/main" val="1474597347"/>
                    </a:ext>
                  </a:extLst>
                </a:gridCol>
                <a:gridCol w="1077696">
                  <a:extLst>
                    <a:ext uri="{9D8B030D-6E8A-4147-A177-3AD203B41FA5}">
                      <a16:colId xmlns:a16="http://schemas.microsoft.com/office/drawing/2014/main" val="3225814944"/>
                    </a:ext>
                  </a:extLst>
                </a:gridCol>
                <a:gridCol w="942092">
                  <a:extLst>
                    <a:ext uri="{9D8B030D-6E8A-4147-A177-3AD203B41FA5}">
                      <a16:colId xmlns:a16="http://schemas.microsoft.com/office/drawing/2014/main" val="3805988744"/>
                    </a:ext>
                  </a:extLst>
                </a:gridCol>
                <a:gridCol w="2133982">
                  <a:extLst>
                    <a:ext uri="{9D8B030D-6E8A-4147-A177-3AD203B41FA5}">
                      <a16:colId xmlns:a16="http://schemas.microsoft.com/office/drawing/2014/main" val="3609757972"/>
                    </a:ext>
                  </a:extLst>
                </a:gridCol>
              </a:tblGrid>
              <a:tr h="177800">
                <a:tc>
                  <a:txBody>
                    <a:bodyPr/>
                    <a:lstStyle/>
                    <a:p>
                      <a:pPr algn="r" fontAlgn="b"/>
                      <a:r>
                        <a:rPr lang="en-US" sz="800" u="none" strike="noStrike">
                          <a:effectLst/>
                        </a:rPr>
                        <a:t>1</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JHU/APL</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53298825"/>
                  </a:ext>
                </a:extLst>
              </a:tr>
              <a:tr h="177800">
                <a:tc>
                  <a:txBody>
                    <a:bodyPr/>
                    <a:lstStyle/>
                    <a:p>
                      <a:pPr algn="r" fontAlgn="b"/>
                      <a:r>
                        <a:rPr lang="en-US" sz="800" u="none" strike="noStrike">
                          <a:effectLst/>
                        </a:rPr>
                        <a:t>2</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Syracuse University (Secretary)</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41485260"/>
                  </a:ext>
                </a:extLst>
              </a:tr>
              <a:tr h="177800">
                <a:tc>
                  <a:txBody>
                    <a:bodyPr/>
                    <a:lstStyle/>
                    <a:p>
                      <a:pPr algn="r" fontAlgn="b"/>
                      <a:r>
                        <a:rPr lang="en-US" sz="800" u="none" strike="noStrike">
                          <a:effectLst/>
                        </a:rPr>
                        <a:t>3</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85502763"/>
                  </a:ext>
                </a:extLst>
              </a:tr>
              <a:tr h="177800">
                <a:tc>
                  <a:txBody>
                    <a:bodyPr/>
                    <a:lstStyle/>
                    <a:p>
                      <a:pPr algn="r" fontAlgn="b"/>
                      <a:r>
                        <a:rPr lang="en-US" sz="800" u="none" strike="noStrike">
                          <a:effectLst/>
                        </a:rPr>
                        <a:t>4</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Lynn</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Grande</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Southern Cloud</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94407279"/>
                  </a:ext>
                </a:extLst>
              </a:tr>
              <a:tr h="177800">
                <a:tc>
                  <a:txBody>
                    <a:bodyPr/>
                    <a:lstStyle/>
                    <a:p>
                      <a:pPr algn="r" fontAlgn="b"/>
                      <a:r>
                        <a:rPr lang="en-US" sz="800" u="none" strike="noStrike">
                          <a:effectLst/>
                        </a:rPr>
                        <a:t>5</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Brent</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Josefiak</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24764442"/>
                  </a:ext>
                </a:extLst>
              </a:tr>
              <a:tr h="177800">
                <a:tc>
                  <a:txBody>
                    <a:bodyPr/>
                    <a:lstStyle/>
                    <a:p>
                      <a:pPr algn="r" fontAlgn="b"/>
                      <a:r>
                        <a:rPr lang="en-US" sz="800" u="none" strike="noStrike">
                          <a:effectLst/>
                        </a:rPr>
                        <a:t>6</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92655943"/>
                  </a:ext>
                </a:extLst>
              </a:tr>
              <a:tr h="177800">
                <a:tc>
                  <a:txBody>
                    <a:bodyPr/>
                    <a:lstStyle/>
                    <a:p>
                      <a:pPr algn="r" fontAlgn="b"/>
                      <a:r>
                        <a:rPr lang="en-US" sz="800" u="none" strike="noStrike">
                          <a:effectLst/>
                        </a:rPr>
                        <a:t>7</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Drexel University (Vice Chair)</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05865707"/>
                  </a:ext>
                </a:extLst>
              </a:tr>
              <a:tr h="177800">
                <a:tc>
                  <a:txBody>
                    <a:bodyPr/>
                    <a:lstStyle/>
                    <a:p>
                      <a:pPr algn="r" fontAlgn="b"/>
                      <a:r>
                        <a:rPr lang="en-US" sz="800" u="none" strike="noStrike">
                          <a:effectLst/>
                        </a:rPr>
                        <a:t>8</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1126718"/>
                  </a:ext>
                </a:extLst>
              </a:tr>
              <a:tr h="177800">
                <a:tc>
                  <a:txBody>
                    <a:bodyPr/>
                    <a:lstStyle/>
                    <a:p>
                      <a:pPr algn="r" fontAlgn="b"/>
                      <a:r>
                        <a:rPr lang="en-US" sz="800" u="none" strike="noStrike">
                          <a:effectLst/>
                        </a:rPr>
                        <a:t>9</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61985833"/>
                  </a:ext>
                </a:extLst>
              </a:tr>
              <a:tr h="177800">
                <a:tc>
                  <a:txBody>
                    <a:bodyPr/>
                    <a:lstStyle/>
                    <a:p>
                      <a:pPr algn="r" fontAlgn="b"/>
                      <a:r>
                        <a:rPr lang="en-US" sz="800" u="none" strike="noStrike">
                          <a:effectLst/>
                        </a:rPr>
                        <a:t>10</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57221515"/>
                  </a:ext>
                </a:extLst>
              </a:tr>
              <a:tr h="177800">
                <a:tc>
                  <a:txBody>
                    <a:bodyPr/>
                    <a:lstStyle/>
                    <a:p>
                      <a:pPr algn="r" fontAlgn="b"/>
                      <a:r>
                        <a:rPr lang="en-US" sz="800" u="none" strike="noStrike">
                          <a:effectLst/>
                        </a:rPr>
                        <a:t>11</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5623632"/>
                  </a:ext>
                </a:extLst>
              </a:tr>
              <a:tr h="177800">
                <a:tc>
                  <a:txBody>
                    <a:bodyPr/>
                    <a:lstStyle/>
                    <a:p>
                      <a:pPr algn="r" fontAlgn="b"/>
                      <a:r>
                        <a:rPr lang="en-US" sz="800" u="none" strike="noStrike">
                          <a:effectLst/>
                        </a:rPr>
                        <a:t>12</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83676014"/>
                  </a:ext>
                </a:extLst>
              </a:tr>
              <a:tr h="177800">
                <a:tc>
                  <a:txBody>
                    <a:bodyPr/>
                    <a:lstStyle/>
                    <a:p>
                      <a:pPr algn="r" fontAlgn="b"/>
                      <a:r>
                        <a:rPr lang="en-US" sz="800" u="none" strike="noStrike">
                          <a:effectLst/>
                        </a:rPr>
                        <a:t>13</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0998107"/>
                  </a:ext>
                </a:extLst>
              </a:tr>
              <a:tr h="177800">
                <a:tc>
                  <a:txBody>
                    <a:bodyPr/>
                    <a:lstStyle/>
                    <a:p>
                      <a:pPr algn="r" fontAlgn="b"/>
                      <a:r>
                        <a:rPr lang="en-US" sz="800" u="none" strike="noStrike">
                          <a:effectLst/>
                        </a:rPr>
                        <a:t>14</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85914368"/>
                  </a:ext>
                </a:extLst>
              </a:tr>
              <a:tr h="177800">
                <a:tc>
                  <a:txBody>
                    <a:bodyPr/>
                    <a:lstStyle/>
                    <a:p>
                      <a:pPr algn="r" fontAlgn="b"/>
                      <a:r>
                        <a:rPr lang="en-US" sz="800" u="none" strike="noStrike">
                          <a:effectLst/>
                        </a:rPr>
                        <a:t>15</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36923975"/>
                  </a:ext>
                </a:extLst>
              </a:tr>
              <a:tr h="177800">
                <a:tc>
                  <a:txBody>
                    <a:bodyPr/>
                    <a:lstStyle/>
                    <a:p>
                      <a:pPr algn="r" fontAlgn="b"/>
                      <a:r>
                        <a:rPr lang="en-US" sz="800" u="none" strike="noStrike">
                          <a:effectLst/>
                        </a:rPr>
                        <a:t>16</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20398364"/>
                  </a:ext>
                </a:extLst>
              </a:tr>
              <a:tr h="177800">
                <a:tc>
                  <a:txBody>
                    <a:bodyPr/>
                    <a:lstStyle/>
                    <a:p>
                      <a:pPr algn="r" fontAlgn="b"/>
                      <a:r>
                        <a:rPr lang="en-US" sz="800" u="none" strike="noStrike">
                          <a:effectLst/>
                        </a:rPr>
                        <a:t>15</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81648093"/>
                  </a:ext>
                </a:extLst>
              </a:tr>
              <a:tr h="177800">
                <a:tc>
                  <a:txBody>
                    <a:bodyPr/>
                    <a:lstStyle/>
                    <a:p>
                      <a:pPr algn="r" fontAlgn="b"/>
                      <a:r>
                        <a:rPr lang="en-US" sz="800" u="none" strike="noStrike">
                          <a:effectLst/>
                        </a:rPr>
                        <a:t>16</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12654578"/>
                  </a:ext>
                </a:extLst>
              </a:tr>
              <a:tr h="177800">
                <a:tc>
                  <a:txBody>
                    <a:bodyPr/>
                    <a:lstStyle/>
                    <a:p>
                      <a:pPr algn="r" fontAlgn="b"/>
                      <a:r>
                        <a:rPr lang="en-US" sz="800" u="none" strike="noStrike">
                          <a:effectLst/>
                        </a:rPr>
                        <a:t>17</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01227629"/>
                  </a:ext>
                </a:extLst>
              </a:tr>
              <a:tr h="177800">
                <a:tc>
                  <a:txBody>
                    <a:bodyPr/>
                    <a:lstStyle/>
                    <a:p>
                      <a:pPr algn="r" fontAlgn="b"/>
                      <a:r>
                        <a:rPr lang="en-US" sz="800" u="none" strike="noStrike">
                          <a:effectLst/>
                        </a:rPr>
                        <a:t>16</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7315477"/>
                  </a:ext>
                </a:extLst>
              </a:tr>
              <a:tr h="177800">
                <a:tc>
                  <a:txBody>
                    <a:bodyPr/>
                    <a:lstStyle/>
                    <a:p>
                      <a:pPr algn="r" fontAlgn="b"/>
                      <a:r>
                        <a:rPr lang="en-US" sz="800" u="none" strike="noStrike">
                          <a:effectLst/>
                        </a:rPr>
                        <a:t>17</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63745853"/>
                  </a:ext>
                </a:extLst>
              </a:tr>
              <a:tr h="177800">
                <a:tc>
                  <a:txBody>
                    <a:bodyPr/>
                    <a:lstStyle/>
                    <a:p>
                      <a:pPr algn="r" fontAlgn="b"/>
                      <a:r>
                        <a:rPr lang="en-US" sz="800" u="none" strike="noStrike">
                          <a:effectLst/>
                        </a:rPr>
                        <a:t>18</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dirty="0">
                          <a:effectLst/>
                        </a:rPr>
                        <a:t>Foundry Inc (Chair)</a:t>
                      </a:r>
                      <a:endParaRPr lang="en-US" sz="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21383811"/>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8/5/22  14:30-16:30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B2D42575-CBDB-6341-837A-384A013756AB}" type="datetime1">
              <a:rPr lang="en-US" smtClean="0"/>
              <a:t>8/3/22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#:5-22-0016-00-agen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5-22-0016-00-agen</a:t>
            </a:r>
          </a:p>
          <a:p>
            <a:endParaRPr dirty="0"/>
          </a:p>
          <a:p>
            <a:r>
              <a:rPr dirty="0"/>
              <a:t>Mover:</a:t>
            </a:r>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1064A848-A73F-4B4A-B24A-802347340C74}" type="datetime1">
              <a:rPr lang="en-US" smtClean="0"/>
              <a:t>8/3/22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#:5-22-0016-00-agen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8/3/22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8/3/22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1F5BD396-A98B-E844-A41A-266B210A40C0}" type="datetime1">
              <a:rPr lang="en-US" smtClean="0"/>
              <a:t>8/3/22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#:5-22-0016-00-agen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33626</TotalTime>
  <Words>2531</Words>
  <Application>Microsoft Macintosh PowerPoint</Application>
  <PresentationFormat>On-screen Show (4:3)</PresentationFormat>
  <Paragraphs>390</Paragraphs>
  <Slides>22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558</cp:revision>
  <dcterms:created xsi:type="dcterms:W3CDTF">2013-08-13T02:52:21Z</dcterms:created>
  <dcterms:modified xsi:type="dcterms:W3CDTF">2022-08-03T18:44:59Z</dcterms:modified>
</cp:coreProperties>
</file>