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417" r:id="rId2"/>
    <p:sldId id="402" r:id="rId3"/>
    <p:sldId id="337" r:id="rId4"/>
    <p:sldId id="413" r:id="rId5"/>
    <p:sldId id="332" r:id="rId6"/>
    <p:sldId id="414" r:id="rId7"/>
    <p:sldId id="461" r:id="rId8"/>
    <p:sldId id="462" r:id="rId9"/>
    <p:sldId id="463" r:id="rId10"/>
    <p:sldId id="368" r:id="rId11"/>
    <p:sldId id="369" r:id="rId12"/>
    <p:sldId id="370" r:id="rId13"/>
    <p:sldId id="371" r:id="rId14"/>
    <p:sldId id="372" r:id="rId15"/>
    <p:sldId id="470" r:id="rId16"/>
    <p:sldId id="465" r:id="rId17"/>
    <p:sldId id="437" r:id="rId18"/>
    <p:sldId id="438" r:id="rId19"/>
    <p:sldId id="426" r:id="rId20"/>
    <p:sldId id="440" r:id="rId21"/>
    <p:sldId id="430" r:id="rId22"/>
    <p:sldId id="454" r:id="rId23"/>
    <p:sldId id="466"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1C56A6-84E3-804A-A919-831DC3EFB42B}" v="10" dt="2022-06-29T14:51:16.8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18" autoAdjust="0"/>
    <p:restoredTop sz="96324"/>
  </p:normalViewPr>
  <p:slideViewPr>
    <p:cSldViewPr>
      <p:cViewPr varScale="1">
        <p:scale>
          <a:sx n="213" d="100"/>
          <a:sy n="213" d="100"/>
        </p:scale>
        <p:origin x="2352"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6/29/22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17</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AB47895E-1990-9A41-911F-9CFC1EE9AD9D}" type="datetime1">
              <a:rPr lang="en-US" smtClean="0"/>
              <a:t>6/29/22</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#:5-22-0015-00-agen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7131456-06A3-9048-B63C-2420DD97B319}" type="datetime1">
              <a:rPr lang="en-US" smtClean="0"/>
              <a:t>6/29/22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#:5-22-0015-00-agen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D6716C7-8DEA-1D40-AC7A-76B49FC0BAFF}" type="datetime1">
              <a:rPr lang="en-US" smtClean="0"/>
              <a:t>6/29/22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#:5-22-0015-00-agen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22B9187-C182-6341-A0D0-65E309CAFBD6}" type="datetime1">
              <a:rPr lang="en-US" smtClean="0"/>
              <a:t>6/29/22</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#:5-22-0015-00-agen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058AF82D-69BD-CF49-991B-B949D4CF0D3A}" type="datetime1">
              <a:rPr lang="en-US" smtClean="0"/>
              <a:t>6/29/22</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#:5-22-0015-00-agen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3F2244CB-6B53-F441-ABAE-B3FEE714ADC0}" type="datetime1">
              <a:rPr lang="en-US" smtClean="0"/>
              <a:t>6/29/22</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#:5-22-0015-00-agen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F8A874E3-326F-FA46-B73B-45D1D6036F65}" type="datetime1">
              <a:rPr lang="en-US" smtClean="0"/>
              <a:t>6/29/22</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#:5-22-0015-00-agen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7D5206C7-3CA3-F14A-B53A-CEF75212A28C}" type="datetime1">
              <a:rPr lang="en-US" smtClean="0"/>
              <a:t>6/29/22</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#:5-22-0015-00-agen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0EDE3125-668F-1C46-8D97-4A3852FED2BA}" type="datetime1">
              <a:rPr lang="en-US" smtClean="0"/>
              <a:t>6/29/22</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#:5-22-0015-00-agen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70FCA341-B7BA-CA4C-9A95-5232C9F341B1}" type="datetime1">
              <a:rPr lang="en-US" smtClean="0"/>
              <a:t>6/29/22</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#:5-22-0015-00-agen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17A117A-3BF0-CF44-ACF2-AA8B228234D3}" type="datetime1">
              <a:rPr lang="en-US" smtClean="0"/>
              <a:t>6/29/22</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#:5-22-0015-00-agen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5F7856CA-6BEF-074A-B223-4E6563057A8A}" type="datetime1">
              <a:rPr lang="en-US" smtClean="0"/>
              <a:t>6/29/22</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#:5-22-0015-00-agen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fcc.gov/document/fcc-launches-proceeding-promoting-receiver-performance-0"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374B9D5F-B14E-334F-B1FB-9BA903F6C996}" type="datetime1">
              <a:rPr lang="en-US" smtClean="0"/>
              <a:t>6/29/22</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#:5-22-0015-00-agen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4256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1 July 2022</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1 July 2022</a:t>
            </a:r>
          </a:p>
          <a:p>
            <a:pPr eaLnBrk="0" hangingPunct="0"/>
            <a:r>
              <a:rPr lang="en-US" sz="1200" b="1" dirty="0">
                <a:latin typeface="Arial" pitchFamily="34" charset="0"/>
                <a:cs typeface="Times New Roman" pitchFamily="18" charset="0"/>
              </a:rPr>
              <a:t>Document No: 5-22-0015-00-agen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6" name="TextBox 5">
            <a:extLst>
              <a:ext uri="{FF2B5EF4-FFF2-40B4-BE49-F238E27FC236}">
                <a16:creationId xmlns:a16="http://schemas.microsoft.com/office/drawing/2014/main" id="{6A677D06-B54A-C04C-A2EC-899ABA0423D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0 – optional to be shown</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6" name="TextBox 5">
            <a:extLst>
              <a:ext uri="{FF2B5EF4-FFF2-40B4-BE49-F238E27FC236}">
                <a16:creationId xmlns:a16="http://schemas.microsoft.com/office/drawing/2014/main" id="{60FC9DDC-E68F-EF49-95C1-721C50B0816F}"/>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1</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0EF3C2F3-5CCE-0D40-B4E0-413AAA941B59}"/>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40F6E29A-2319-CE46-9C95-2528295852D1}"/>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3</a:t>
            </a: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6" name="TextBox 5">
            <a:extLst>
              <a:ext uri="{FF2B5EF4-FFF2-40B4-BE49-F238E27FC236}">
                <a16:creationId xmlns:a16="http://schemas.microsoft.com/office/drawing/2014/main" id="{F907A294-F948-3545-A549-F998294E9C7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4</a:t>
            </a: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6/3/22 </a:t>
            </a:r>
            <a:r>
              <a:rPr dirty="0"/>
              <a:t>WG minutes contained in </a:t>
            </a:r>
            <a:r>
              <a:rPr lang="en-US" dirty="0">
                <a:solidFill>
                  <a:schemeClr val="tx1"/>
                </a:solidFill>
              </a:rPr>
              <a:t>Doc #: 5-22-0014-00-mins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149F7F84-3DDA-F147-8A52-8A8C6B275F68}" type="datetime1">
              <a:rPr lang="en-US" smtClean="0"/>
              <a:t>6/29/22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#:5-22-0015-00-agen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658929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5181600"/>
          </a:xfrm>
        </p:spPr>
        <p:txBody>
          <a:bodyPr/>
          <a:lstStyle/>
          <a:p>
            <a:r>
              <a:rPr lang="en-US" sz="1800" dirty="0"/>
              <a:t>5/6/22</a:t>
            </a:r>
          </a:p>
          <a:p>
            <a:pPr lvl="1"/>
            <a:r>
              <a:rPr lang="en-US" sz="1400" dirty="0"/>
              <a:t>Continuing to work toward a conceptual agreement</a:t>
            </a:r>
          </a:p>
          <a:p>
            <a:pPr lvl="1"/>
            <a:r>
              <a:rPr lang="en-US" sz="1400" dirty="0"/>
              <a:t>Need to start writing</a:t>
            </a:r>
          </a:p>
          <a:p>
            <a:pPr lvl="1"/>
            <a:r>
              <a:rPr lang="en-US" sz="1400" dirty="0"/>
              <a:t>Need to have a topic (written) for each meeting</a:t>
            </a:r>
          </a:p>
          <a:p>
            <a:pPr lvl="2"/>
            <a:r>
              <a:rPr lang="en-US" sz="1100" dirty="0"/>
              <a:t>Perhaps have a Google Doc</a:t>
            </a:r>
          </a:p>
          <a:p>
            <a:pPr lvl="1"/>
            <a:r>
              <a:rPr lang="en-US" sz="1400" dirty="0"/>
              <a:t>Eric to  begin writing in some forum</a:t>
            </a:r>
          </a:p>
          <a:p>
            <a:r>
              <a:rPr lang="en-US" sz="1800" dirty="0"/>
              <a:t>6/3/22</a:t>
            </a:r>
          </a:p>
          <a:p>
            <a:pPr lvl="1"/>
            <a:r>
              <a:rPr lang="en-US" sz="1400" dirty="0"/>
              <a:t>Contribution from Dave on a standard definition of Cognitive system</a:t>
            </a:r>
          </a:p>
          <a:p>
            <a:pPr lvl="1"/>
            <a:r>
              <a:rPr lang="en-US" sz="1400" dirty="0"/>
              <a:t>Tim working on heterogeneous sharing diagrams</a:t>
            </a:r>
          </a:p>
          <a:p>
            <a:r>
              <a:rPr lang="en-US" sz="1800" dirty="0"/>
              <a:t>7/1/22</a:t>
            </a:r>
          </a:p>
          <a:p>
            <a:pPr lvl="1"/>
            <a:r>
              <a:rPr lang="en-US" sz="1400" dirty="0"/>
              <a:t>TBD</a:t>
            </a:r>
          </a:p>
          <a:p>
            <a:pPr lvl="1"/>
            <a:endParaRPr lang="en-US" sz="14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BC648B97-76D8-D346-8822-3856397AC906}" type="datetime1">
              <a:rPr lang="en-US" smtClean="0"/>
              <a:t>6/29/22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1343855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900" dirty="0"/>
              <a:t>5/6/22</a:t>
            </a:r>
          </a:p>
          <a:p>
            <a:pPr lvl="1"/>
            <a:r>
              <a:rPr lang="en-US" sz="1500" dirty="0"/>
              <a:t>Held an ad-hoc</a:t>
            </a:r>
          </a:p>
          <a:p>
            <a:pPr lvl="1"/>
            <a:r>
              <a:rPr lang="en-US" sz="1500" dirty="0"/>
              <a:t>Discuss how the new policy language bring together 3 key components</a:t>
            </a:r>
            <a:endParaRPr lang="en-US" sz="600" dirty="0"/>
          </a:p>
          <a:p>
            <a:pPr lvl="2"/>
            <a:r>
              <a:rPr lang="en-US" sz="1200" dirty="0"/>
              <a:t>Ontology Reasoning, Rule Reasoning, and Computational</a:t>
            </a:r>
          </a:p>
          <a:p>
            <a:pPr lvl="1"/>
            <a:r>
              <a:rPr lang="en-US" sz="1400" dirty="0"/>
              <a:t>Working on John Stine scenario</a:t>
            </a:r>
          </a:p>
          <a:p>
            <a:pPr lvl="1"/>
            <a:r>
              <a:rPr lang="en-US" sz="1400" dirty="0"/>
              <a:t>Planning another ad-hoc to discuss scenario</a:t>
            </a:r>
          </a:p>
          <a:p>
            <a:pPr lvl="2"/>
            <a:r>
              <a:rPr lang="en-US" sz="1200" dirty="0"/>
              <a:t>After next WG meeting</a:t>
            </a:r>
          </a:p>
          <a:p>
            <a:r>
              <a:rPr lang="en-US" sz="2000" dirty="0"/>
              <a:t>6/3/22</a:t>
            </a:r>
          </a:p>
          <a:p>
            <a:pPr lvl="1"/>
            <a:r>
              <a:rPr lang="en-US" sz="1600" dirty="0"/>
              <a:t>Ad-hoc today</a:t>
            </a:r>
          </a:p>
          <a:p>
            <a:pPr lvl="1"/>
            <a:r>
              <a:rPr lang="en-US" sz="1600" dirty="0"/>
              <a:t>Looked at the latest draft for 1900.5.2</a:t>
            </a:r>
          </a:p>
          <a:p>
            <a:pPr lvl="1"/>
            <a:r>
              <a:rPr lang="en-US" sz="1600" dirty="0"/>
              <a:t>Briefing algorithms vs code for how to implement compatibility</a:t>
            </a:r>
          </a:p>
          <a:p>
            <a:pPr lvl="1"/>
            <a:r>
              <a:rPr lang="en-US" sz="1600" dirty="0"/>
              <a:t>Next Ad-hoc will review code that implements the algorithms </a:t>
            </a:r>
          </a:p>
          <a:p>
            <a:r>
              <a:rPr lang="en-US" sz="1800" dirty="0"/>
              <a:t>7/1/22</a:t>
            </a:r>
          </a:p>
          <a:p>
            <a:pPr lvl="1"/>
            <a:r>
              <a:rPr lang="en-US" sz="1400" dirty="0"/>
              <a:t>TBD</a:t>
            </a:r>
          </a:p>
          <a:p>
            <a:pPr lvl="2"/>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476C0C8A-4499-EA45-8C35-DD858061F650}" type="datetime1">
              <a:rPr lang="en-US" smtClean="0"/>
              <a:t>6/29/22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272046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5/6/22</a:t>
            </a:r>
          </a:p>
          <a:p>
            <a:pPr lvl="1"/>
            <a:r>
              <a:rPr lang="en-US" sz="2000" dirty="0"/>
              <a:t>CRG is going (Need to add time to the CRG meetings)</a:t>
            </a:r>
          </a:p>
          <a:p>
            <a:r>
              <a:rPr lang="en-US" sz="2000" dirty="0"/>
              <a:t>6/3/22</a:t>
            </a:r>
          </a:p>
          <a:p>
            <a:pPr lvl="1"/>
            <a:r>
              <a:rPr lang="en-US" sz="1600" dirty="0"/>
              <a:t>CRG have addressed 95 of the 135 comments (hard ones remain)</a:t>
            </a:r>
          </a:p>
          <a:p>
            <a:pPr lvl="1"/>
            <a:r>
              <a:rPr lang="en-US" sz="1600" dirty="0"/>
              <a:t>Still planning for end-of-calendar year</a:t>
            </a:r>
          </a:p>
          <a:p>
            <a:r>
              <a:rPr lang="en-US" sz="1800" dirty="0"/>
              <a:t>7/1/22</a:t>
            </a:r>
          </a:p>
          <a:p>
            <a:pPr lvl="1"/>
            <a:r>
              <a:rPr lang="en-US" sz="1400" dirty="0"/>
              <a:t>TBD</a:t>
            </a:r>
          </a:p>
          <a:p>
            <a:pPr lvl="1"/>
            <a:endParaRPr lang="en-US" sz="1600" dirty="0"/>
          </a:p>
          <a:p>
            <a:endParaRPr lang="en-US" sz="2000" dirty="0"/>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85365325-2D83-E641-9E2E-3E148BC67C51}" type="datetime1">
              <a:rPr lang="en-US" smtClean="0"/>
              <a:t>6/29/22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3952479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921703"/>
            <a:ext cx="8458200" cy="5392617"/>
          </a:xfrm>
        </p:spPr>
        <p:txBody>
          <a:bodyPr/>
          <a:lstStyle/>
          <a:p>
            <a:r>
              <a:rPr lang="en-US" sz="1800" dirty="0" err="1"/>
              <a:t>DySPAN</a:t>
            </a:r>
            <a:r>
              <a:rPr lang="en-US" sz="1800" dirty="0"/>
              <a:t>-SC Leadership</a:t>
            </a:r>
          </a:p>
          <a:p>
            <a:pPr lvl="1"/>
            <a:r>
              <a:rPr lang="en-US" sz="1400" dirty="0"/>
              <a:t>Oliver Holland (Chair) stepping down temporarily</a:t>
            </a:r>
          </a:p>
          <a:p>
            <a:pPr lvl="1"/>
            <a:r>
              <a:rPr lang="en-US" sz="1400" dirty="0"/>
              <a:t>Stephen Berger (Vice Chair) taking on Acting Chair role</a:t>
            </a:r>
          </a:p>
          <a:p>
            <a:r>
              <a:rPr lang="en-US" sz="1800" dirty="0"/>
              <a:t>Going forward</a:t>
            </a:r>
          </a:p>
          <a:p>
            <a:pPr lvl="1"/>
            <a:r>
              <a:rPr lang="en-US" sz="1400" dirty="0"/>
              <a:t>Stephen believes this a good opportunity to have a group wide discussion to evaluate where the </a:t>
            </a:r>
            <a:r>
              <a:rPr lang="en-US" sz="1400" dirty="0" err="1"/>
              <a:t>DySPAN</a:t>
            </a:r>
            <a:r>
              <a:rPr lang="en-US" sz="1400" dirty="0"/>
              <a:t> committee is in its work, what purposes it is pursuing and how effectively it is achieving its goals.  </a:t>
            </a:r>
          </a:p>
          <a:p>
            <a:pPr lvl="2"/>
            <a:r>
              <a:rPr lang="en-US" sz="1200" dirty="0"/>
              <a:t>When this effort began there was a desire from the DoD to create a form in which spectrum conflicts between government and commercial interests could be sorted out.  We are a lot way from achieving that vision.  So the question is where are we today and what is our purpose?  </a:t>
            </a:r>
          </a:p>
        </p:txBody>
      </p:sp>
      <p:sp>
        <p:nvSpPr>
          <p:cNvPr id="4" name="Date Placeholder 3"/>
          <p:cNvSpPr>
            <a:spLocks noGrp="1"/>
          </p:cNvSpPr>
          <p:nvPr>
            <p:ph type="dt" sz="quarter" idx="10"/>
          </p:nvPr>
        </p:nvSpPr>
        <p:spPr/>
        <p:txBody>
          <a:bodyPr/>
          <a:lstStyle/>
          <a:p>
            <a:pPr>
              <a:defRPr/>
            </a:pPr>
            <a:fld id="{9A6E5E27-BD3D-8049-BAE4-FDC9C9308E43}" type="datetime1">
              <a:rPr lang="en-US" smtClean="0"/>
              <a:t>6/29/22</a:t>
            </a:fld>
            <a:endParaRPr lang="en-US"/>
          </a:p>
        </p:txBody>
      </p:sp>
      <p:sp>
        <p:nvSpPr>
          <p:cNvPr id="5" name="Footer Placeholder 4"/>
          <p:cNvSpPr>
            <a:spLocks noGrp="1"/>
          </p:cNvSpPr>
          <p:nvPr>
            <p:ph type="ftr" sz="quarter" idx="11"/>
          </p:nvPr>
        </p:nvSpPr>
        <p:spPr/>
        <p:txBody>
          <a:bodyPr/>
          <a:lstStyle/>
          <a:p>
            <a:pPr>
              <a:defRPr/>
            </a:pPr>
            <a:r>
              <a:rPr lang="en-US"/>
              <a:t>Doc #:5-22-0015-00-agen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60379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2B4B3A93-67D4-2B41-A982-46CA80BC4C7C}" type="datetime1">
              <a:rPr lang="en-US" smtClean="0"/>
              <a:t>6/29/22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#:5-22-0015-00-agen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7/1/22</a:t>
            </a:r>
          </a:p>
          <a:p>
            <a:pPr lvl="1"/>
            <a:r>
              <a:rPr lang="en-US" sz="1400" dirty="0"/>
              <a:t>TBD</a:t>
            </a:r>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CDA591D2-0007-EA42-922B-5ABDB28E754E}" type="datetime1">
              <a:rPr lang="en-US" smtClean="0"/>
              <a:t>6/29/22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364832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00073"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a:t>P1900.5.2 Revision CRG 7/1/22 1300 ET</a:t>
            </a:r>
          </a:p>
          <a:p>
            <a:r>
              <a:rPr lang="en-US" sz="1600" dirty="0"/>
              <a:t>P1900.5 Revision Ad-hoc 7/8/22 1300 ET</a:t>
            </a:r>
          </a:p>
          <a:p>
            <a:r>
              <a:rPr lang="en-US" sz="1600" dirty="0"/>
              <a:t>P1900.5.2 Revision CRG 7/15/22 1300 ET</a:t>
            </a:r>
          </a:p>
          <a:p>
            <a:r>
              <a:rPr lang="en-US" sz="1600" dirty="0"/>
              <a:t>P1900.5 Revision Ad-hoc 7/22/22 1300 ET (Tony PTO)</a:t>
            </a:r>
          </a:p>
          <a:p>
            <a:r>
              <a:rPr lang="en-US" sz="1600" dirty="0"/>
              <a:t>P1900.5.2 Revision CRG 8/5/22 1300 ET</a:t>
            </a:r>
          </a:p>
          <a:p>
            <a:r>
              <a:rPr lang="en-US" sz="1600" dirty="0"/>
              <a:t>P1900.5 WG Mtg 8/5/22 1430 ET</a:t>
            </a:r>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5B5F8EEB-BD56-1E49-BCEC-EB049EB1F98B}" type="datetime1">
              <a:rPr lang="en-US" smtClean="0"/>
              <a:t>6/29/22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1096453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1800" dirty="0"/>
              <a:t>4/1/22</a:t>
            </a:r>
          </a:p>
          <a:p>
            <a:pPr lvl="1"/>
            <a:r>
              <a:rPr lang="en-US" sz="1400" dirty="0"/>
              <a:t>Policy Scenario Requested from John to Reinhard</a:t>
            </a:r>
          </a:p>
          <a:p>
            <a:r>
              <a:rPr lang="en-US" sz="1800" dirty="0"/>
              <a:t>6/3/22</a:t>
            </a:r>
          </a:p>
          <a:p>
            <a:pPr lvl="1"/>
            <a:r>
              <a:rPr lang="en-US" sz="1400" dirty="0"/>
              <a:t>from Carlos </a:t>
            </a:r>
            <a:r>
              <a:rPr lang="en-US" sz="1400" dirty="0" err="1"/>
              <a:t>Caicedo</a:t>
            </a:r>
            <a:r>
              <a:rPr lang="en-US" sz="1400" dirty="0"/>
              <a:t> to Everyone:    3:37  PM</a:t>
            </a:r>
          </a:p>
          <a:p>
            <a:pPr lvl="2"/>
            <a:r>
              <a:rPr lang="en-US" sz="1100" dirty="0">
                <a:hlinkClick r:id="rId2"/>
              </a:rPr>
              <a:t>https://www.fcc.gov/document/fcc-launches-proceeding-promoting-receiver-performance-0</a:t>
            </a:r>
            <a:endParaRPr lang="en-US" sz="1100" dirty="0"/>
          </a:p>
          <a:p>
            <a:pPr lvl="1"/>
            <a:r>
              <a:rPr lang="en-US" sz="1400" dirty="0"/>
              <a:t>Question for WINNFORUM awareness</a:t>
            </a:r>
          </a:p>
          <a:p>
            <a:r>
              <a:rPr lang="en-US" sz="1800" dirty="0"/>
              <a:t>7/1/22</a:t>
            </a:r>
          </a:p>
          <a:p>
            <a:pPr lvl="1"/>
            <a:r>
              <a:rPr lang="en-US" sz="1400" dirty="0"/>
              <a:t>TBD</a:t>
            </a:r>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01743D26-7EA2-314F-A021-58D6A079A084}" type="datetime1">
              <a:rPr lang="en-US" smtClean="0"/>
              <a:t>6/29/22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41578517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1900.5.1 </a:t>
            </a:r>
            <a:r>
              <a:rPr lang="en-US"/>
              <a:t>Ad Hoc</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557444E9-8159-7F4E-8CAC-856D4E078768}" type="datetime1">
              <a:rPr lang="en-US" smtClean="0"/>
              <a:t>6/29/22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378540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1514816-2A31-6A47-A4F9-89AE36A66D2D}" type="datetime1">
              <a:rPr lang="en-US" smtClean="0"/>
              <a:t>6/29/22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#:5-22-0015-00-agen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97FF702F-2FC4-1244-871E-CA0521E31024}" type="datetime1">
              <a:rPr lang="en-US" smtClean="0"/>
              <a:t>6/29/22</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#:5-22-0015-00-agen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3AB38BE5-7235-20ED-8785-34B841C100E1}"/>
              </a:ext>
            </a:extLst>
          </p:cNvPr>
          <p:cNvGraphicFramePr>
            <a:graphicFrameLocks noGrp="1"/>
          </p:cNvGraphicFramePr>
          <p:nvPr>
            <p:extLst>
              <p:ext uri="{D42A27DB-BD31-4B8C-83A1-F6EECF244321}">
                <p14:modId xmlns:p14="http://schemas.microsoft.com/office/powerpoint/2010/main" val="3815599422"/>
              </p:ext>
            </p:extLst>
          </p:nvPr>
        </p:nvGraphicFramePr>
        <p:xfrm>
          <a:off x="2613212" y="898238"/>
          <a:ext cx="5550157" cy="4057767"/>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1941689871"/>
                    </a:ext>
                  </a:extLst>
                </a:gridCol>
                <a:gridCol w="664558">
                  <a:extLst>
                    <a:ext uri="{9D8B030D-6E8A-4147-A177-3AD203B41FA5}">
                      <a16:colId xmlns:a16="http://schemas.microsoft.com/office/drawing/2014/main" val="2127465235"/>
                    </a:ext>
                  </a:extLst>
                </a:gridCol>
                <a:gridCol w="1102729">
                  <a:extLst>
                    <a:ext uri="{9D8B030D-6E8A-4147-A177-3AD203B41FA5}">
                      <a16:colId xmlns:a16="http://schemas.microsoft.com/office/drawing/2014/main" val="2098869070"/>
                    </a:ext>
                  </a:extLst>
                </a:gridCol>
                <a:gridCol w="963974">
                  <a:extLst>
                    <a:ext uri="{9D8B030D-6E8A-4147-A177-3AD203B41FA5}">
                      <a16:colId xmlns:a16="http://schemas.microsoft.com/office/drawing/2014/main" val="2147216195"/>
                    </a:ext>
                  </a:extLst>
                </a:gridCol>
                <a:gridCol w="2183549">
                  <a:extLst>
                    <a:ext uri="{9D8B030D-6E8A-4147-A177-3AD203B41FA5}">
                      <a16:colId xmlns:a16="http://schemas.microsoft.com/office/drawing/2014/main" val="1261871104"/>
                    </a:ext>
                  </a:extLst>
                </a:gridCol>
              </a:tblGrid>
              <a:tr h="624271">
                <a:tc>
                  <a:txBody>
                    <a:bodyPr/>
                    <a:lstStyle/>
                    <a:p>
                      <a:pPr algn="ctr" fontAlgn="b"/>
                      <a:r>
                        <a:rPr lang="en-US" sz="800" u="none" strike="noStrike">
                          <a:effectLst/>
                        </a:rPr>
                        <a:t>7/1/22</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WG Status</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28486306"/>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JHU/APL</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68485206"/>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(Secretary)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1583421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06424571"/>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Lynn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Grande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Southern Cloud</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200260362"/>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Brent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Josefiak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84899479"/>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58709580"/>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217574829"/>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CDS2</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84181187"/>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45665213"/>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524462714"/>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754804460"/>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4129446"/>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Joint Electronic Warfare Center (JEWC)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992636369"/>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653448333"/>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87013362"/>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44626468"/>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421470007"/>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666830421"/>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61358709"/>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198383429"/>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4170634"/>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 (Chair)</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0705843"/>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7/1/22  08:00-10:00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a:buFont typeface="+mj-lt"/>
              <a:buAutoNum type="arabicPeriod"/>
            </a:pPr>
            <a:r>
              <a:rPr lang="en-US" sz="1600" dirty="0"/>
              <a:t>1900.5.1 Ad-hoc</a:t>
            </a:r>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r>
              <a:rPr lang="en-US" sz="2400" b="1" i="1">
                <a:solidFill>
                  <a:srgbClr val="FF0000"/>
                </a:solidFill>
                <a:latin typeface="Times New Roman" pitchFamily="18" charset="0"/>
              </a:rPr>
              <a:t>?  </a:t>
            </a:r>
            <a:endParaRPr lang="en-US" sz="2400" b="1" i="1" dirty="0">
              <a:solidFill>
                <a:srgbClr val="FF0000"/>
              </a:solidFill>
              <a:latin typeface="Times New Roman" pitchFamily="18" charset="0"/>
            </a:endParaRPr>
          </a:p>
        </p:txBody>
      </p:sp>
      <p:sp>
        <p:nvSpPr>
          <p:cNvPr id="2" name="Date Placeholder 1"/>
          <p:cNvSpPr>
            <a:spLocks noGrp="1"/>
          </p:cNvSpPr>
          <p:nvPr>
            <p:ph type="dt" sz="quarter" idx="10"/>
          </p:nvPr>
        </p:nvSpPr>
        <p:spPr>
          <a:xfrm>
            <a:off x="457200" y="6448425"/>
            <a:ext cx="2133600" cy="365125"/>
          </a:xfrm>
        </p:spPr>
        <p:txBody>
          <a:bodyPr/>
          <a:lstStyle/>
          <a:p>
            <a:pPr>
              <a:defRPr/>
            </a:pPr>
            <a:fld id="{6220E271-6389-9046-B371-66F4678CA9F4}" type="datetime1">
              <a:rPr lang="en-US" smtClean="0"/>
              <a:t>6/29/22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#:5-22-0015-00-agen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5-22-0015-00-agen</a:t>
            </a:r>
          </a:p>
          <a:p>
            <a:endParaRPr dirty="0"/>
          </a:p>
          <a:p>
            <a:r>
              <a:rPr dirty="0"/>
              <a:t>Mover:</a:t>
            </a:r>
          </a:p>
          <a:p>
            <a:r>
              <a:rPr dirty="0"/>
              <a:t>Second:</a:t>
            </a:r>
            <a:endParaRPr lang="en-US" dirty="0"/>
          </a:p>
          <a:p>
            <a:r>
              <a:rPr lang="en-US" dirty="0"/>
              <a:t>Vote: </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BD4C6C9-C58F-BB4D-95D4-DDF38A01E57D}" type="datetime1">
              <a:rPr lang="en-US" smtClean="0"/>
              <a:t>6/29/22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#:5-22-0015-00-agen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6/29/22</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6/29/22</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857A9503-2DEC-8F49-9E08-394677A168EE}" type="datetime1">
              <a:rPr lang="en-US" smtClean="0"/>
              <a:t>6/29/22</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#:5-22-0015-00-agen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33349</TotalTime>
  <Words>2631</Words>
  <Application>Microsoft Macintosh PowerPoint</Application>
  <PresentationFormat>On-screen Show (4:3)</PresentationFormat>
  <Paragraphs>404</Paragraphs>
  <Slides>23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lpstr>1900.5.1 Ad Hoc</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557</cp:revision>
  <dcterms:created xsi:type="dcterms:W3CDTF">2013-08-13T02:52:21Z</dcterms:created>
  <dcterms:modified xsi:type="dcterms:W3CDTF">2022-06-29T14:56:51Z</dcterms:modified>
</cp:coreProperties>
</file>