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9" r:id="rId16"/>
    <p:sldId id="470"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F42CE0-F364-A04D-B1A1-C1CFF90F63B1}" v="6" dt="2022-03-02T18:58:52.2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6356"/>
  </p:normalViewPr>
  <p:slideViewPr>
    <p:cSldViewPr>
      <p:cViewPr varScale="1">
        <p:scale>
          <a:sx n="230" d="100"/>
          <a:sy n="230" d="100"/>
        </p:scale>
        <p:origin x="264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543CF5E9-BAAD-DB41-A8A7-06C30D104795}" type="datetime1">
              <a:rPr lang="en-US" smtClean="0"/>
              <a:t>3/2/22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#:5-22-0006-00-agen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922EFC0-11FB-3A4A-AA8D-E3F66003E577}"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711C71C-DDFF-4244-9E75-908570F23D18}"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8E3BDD-B6FE-A34A-AE3C-6889038FAE8D}" type="datetime1">
              <a:rPr lang="en-US" smtClean="0"/>
              <a:t>3/2/22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#:5-22-0006-00-agen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2FBDEF8-326B-7748-94AA-8742B137855A}" type="datetime1">
              <a:rPr lang="en-US" smtClean="0"/>
              <a:t>3/2/22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#:5-22-0006-00-agen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2E888B6F-D976-8F4D-8A36-B8A1A6255C10}" type="datetime1">
              <a:rPr lang="en-US" smtClean="0"/>
              <a:t>3/2/22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#:5-22-0006-00-agen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AA732444-10CF-C042-A212-88C64A32FA94}" type="datetime1">
              <a:rPr lang="en-US" smtClean="0"/>
              <a:t>3/2/22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#:5-22-0006-00-agen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877D1A32-9599-A54D-8942-8616F632F18E}" type="datetime1">
              <a:rPr lang="en-US" smtClean="0"/>
              <a:t>3/2/22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#:5-22-0006-00-agen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3B41617-5107-2B4B-83C2-78CC9CDBDC43}" type="datetime1">
              <a:rPr lang="en-US" smtClean="0"/>
              <a:t>3/2/22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#:5-22-0006-00-agen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FF195FCE-6EDD-1B4F-BBD4-DDDA9B2DF34D}" type="datetime1">
              <a:rPr lang="en-US" smtClean="0"/>
              <a:t>3/2/22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#:5-22-0006-00-agen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D5F118F-4B6F-AA46-A3A6-9C6FD666B71E}" type="datetime1">
              <a:rPr lang="en-US" smtClean="0"/>
              <a:t>3/2/22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79CE879-1438-6B45-AAA5-0EC8CBC49406}" type="datetime1">
              <a:rPr lang="en-US" smtClean="0"/>
              <a:t>3/2/22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#:5-22-0006-00-agen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9368A3A-77F2-AC40-8E79-CCC1BAFB4440}" type="datetime1">
              <a:rPr lang="en-US" smtClean="0"/>
              <a:t>3/2/22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#:5-22-0006-00-agen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8683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March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March 2022</a:t>
            </a:r>
          </a:p>
          <a:p>
            <a:pPr eaLnBrk="0" hangingPunct="0"/>
            <a:r>
              <a:rPr lang="en-US" sz="1200" b="1" dirty="0">
                <a:latin typeface="Arial" pitchFamily="34" charset="0"/>
                <a:cs typeface="Times New Roman" pitchFamily="18" charset="0"/>
              </a:rPr>
              <a:t>Document No: 5-22-0006-00-agen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t>
            </a:r>
            <a:r>
              <a:t>approve </a:t>
            </a:r>
            <a:r>
              <a:rPr lang="en-US">
                <a:solidFill>
                  <a:schemeClr val="tx1"/>
                </a:solidFill>
              </a:rPr>
              <a:t>1/7/22 </a:t>
            </a:r>
            <a:r>
              <a:rPr dirty="0"/>
              <a:t>WG minutes contained in </a:t>
            </a:r>
            <a:r>
              <a:rPr lang="en-US" dirty="0">
                <a:solidFill>
                  <a:schemeClr val="tx1"/>
                </a:solidFill>
              </a:rPr>
              <a:t>Doc </a:t>
            </a:r>
            <a:r>
              <a:rPr lang="en-US">
                <a:solidFill>
                  <a:schemeClr val="tx1"/>
                </a:solidFill>
              </a:rPr>
              <a:t>#: 5-22-0004-00-mins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B22AF41-EEDE-1248-A840-502144BA1383}" type="datetime1">
              <a:rPr lang="en-US" smtClean="0"/>
              <a:t>3/2/22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38334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2/4/22 </a:t>
            </a:r>
            <a:r>
              <a:rPr dirty="0"/>
              <a:t>WG minutes contained in </a:t>
            </a:r>
            <a:r>
              <a:rPr lang="en-US" dirty="0">
                <a:solidFill>
                  <a:schemeClr val="tx1"/>
                </a:solidFill>
              </a:rPr>
              <a:t>Doc #: 5-22-</a:t>
            </a:r>
            <a:r>
              <a:rPr lang="en-US" dirty="0">
                <a:solidFill>
                  <a:srgbClr val="FF0000"/>
                </a:solidFill>
              </a:rPr>
              <a:t>XXXX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B22AF41-EEDE-1248-A840-502144BA1383}" type="datetime1">
              <a:rPr lang="en-US" smtClean="0"/>
              <a:t>3/2/22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2/4/22</a:t>
            </a:r>
          </a:p>
          <a:p>
            <a:pPr lvl="1"/>
            <a:r>
              <a:rPr lang="en-US" sz="1400" dirty="0"/>
              <a:t>Discussed decision points on the Revision</a:t>
            </a:r>
          </a:p>
          <a:p>
            <a:pPr lvl="1"/>
            <a:r>
              <a:rPr lang="en-US" sz="1400" dirty="0"/>
              <a:t>Confirmed decisions on what is in and not in the new standard</a:t>
            </a:r>
          </a:p>
          <a:p>
            <a:pPr lvl="1"/>
            <a:r>
              <a:rPr lang="en-US" sz="1400" dirty="0"/>
              <a:t>Explored the need for interfaces with other (non spectrum) management systems</a:t>
            </a:r>
          </a:p>
          <a:p>
            <a:pPr lvl="1"/>
            <a:r>
              <a:rPr lang="en-US" sz="1400" dirty="0"/>
              <a:t>Discussed the introduction of dynamism to the policy management</a:t>
            </a:r>
          </a:p>
          <a:p>
            <a:pPr lvl="1"/>
            <a:r>
              <a:rPr lang="en-US" sz="1400" dirty="0"/>
              <a:t>Looking to obtain a Word version of the 1900.5-2011</a:t>
            </a:r>
          </a:p>
          <a:p>
            <a:pPr lvl="1"/>
            <a:r>
              <a:rPr lang="en-US" sz="1400" dirty="0"/>
              <a:t>Collecting a list of external standards that will be referenced (e.g. VITA-49)</a:t>
            </a:r>
          </a:p>
          <a:p>
            <a:r>
              <a:rPr lang="en-US" sz="1800" dirty="0"/>
              <a:t>3/4/22</a:t>
            </a:r>
          </a:p>
          <a:p>
            <a:pPr lvl="1"/>
            <a:endParaRPr lang="en-US" sz="14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05966D9-361A-2545-91F0-6648B450B7E6}"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1/7/22</a:t>
            </a:r>
          </a:p>
          <a:p>
            <a:pPr lvl="1"/>
            <a:r>
              <a:rPr lang="en-US" sz="1400" dirty="0"/>
              <a:t>Ready to show enhanced policy language based on 1900.5.1-2020</a:t>
            </a:r>
          </a:p>
          <a:p>
            <a:pPr lvl="1"/>
            <a:r>
              <a:rPr lang="en-US" sz="1400" dirty="0"/>
              <a:t>Scheduling an ad-hoc 2/11/22 1:15pm</a:t>
            </a:r>
          </a:p>
          <a:p>
            <a:r>
              <a:rPr lang="en-US" sz="1800" dirty="0"/>
              <a:t>2/4/22</a:t>
            </a:r>
          </a:p>
          <a:p>
            <a:pPr lvl="1"/>
            <a:r>
              <a:rPr lang="en-US" sz="1400" dirty="0"/>
              <a:t>Ad-hoc scheduled for next Friday</a:t>
            </a:r>
          </a:p>
          <a:p>
            <a:pPr lvl="1"/>
            <a:r>
              <a:rPr lang="en-US" sz="1400" dirty="0"/>
              <a:t>Demonstrating a feasible front end – focus on semantics preserving</a:t>
            </a:r>
          </a:p>
          <a:p>
            <a:r>
              <a:rPr lang="en-US" sz="1800" dirty="0"/>
              <a:t>3/4/22</a:t>
            </a:r>
          </a:p>
          <a:p>
            <a:pPr lvl="1"/>
            <a:endParaRPr lang="en-US" sz="1400" dirty="0"/>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71965D9-4206-C545-9AE6-45B63694C88F}"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206730" y="990600"/>
            <a:ext cx="8327670" cy="5334000"/>
          </a:xfrm>
        </p:spPr>
        <p:txBody>
          <a:bodyPr/>
          <a:lstStyle/>
          <a:p>
            <a:r>
              <a:rPr lang="en-US" sz="1600" dirty="0"/>
              <a:t>2/4/22</a:t>
            </a:r>
          </a:p>
          <a:p>
            <a:pPr lvl="1"/>
            <a:r>
              <a:rPr lang="en-US" sz="1300" dirty="0"/>
              <a:t>Approval Rate Achieved</a:t>
            </a:r>
          </a:p>
          <a:p>
            <a:pPr lvl="1"/>
            <a:r>
              <a:rPr lang="en-US" sz="1300" dirty="0"/>
              <a:t>114 Total Comments</a:t>
            </a:r>
          </a:p>
          <a:p>
            <a:pPr lvl="1"/>
            <a:r>
              <a:rPr lang="en-US" sz="1300" dirty="0"/>
              <a:t>John only Disapprove</a:t>
            </a:r>
          </a:p>
          <a:p>
            <a:pPr lvl="1"/>
            <a:r>
              <a:rPr lang="en-US" sz="1300" dirty="0"/>
              <a:t>Comment Sheet sent to CRG</a:t>
            </a:r>
          </a:p>
          <a:p>
            <a:pPr lvl="1"/>
            <a:r>
              <a:rPr lang="en-US" sz="1300" dirty="0"/>
              <a:t>Jenn Reminders</a:t>
            </a:r>
          </a:p>
          <a:p>
            <a:pPr lvl="2"/>
            <a:r>
              <a:rPr lang="en-US" sz="900" dirty="0"/>
              <a:t>Accept should be word for word the suggested change and the disposition detail should be blank</a:t>
            </a:r>
          </a:p>
          <a:p>
            <a:pPr lvl="2"/>
            <a:r>
              <a:rPr lang="en-US" sz="900" dirty="0"/>
              <a:t>Revised- you accept in principle the suggested change but don't change this could be a bigger change or something to the difference of "the dog has a blue collar" vs "the dogs collar is blue" - that is considered revised </a:t>
            </a:r>
          </a:p>
          <a:p>
            <a:pPr lvl="2"/>
            <a:r>
              <a:rPr lang="en-US" sz="900" dirty="0"/>
              <a:t>Reject- you need to have a disposition detail explaining why </a:t>
            </a:r>
          </a:p>
          <a:p>
            <a:pPr lvl="1"/>
            <a:r>
              <a:rPr lang="en-US" sz="1300" dirty="0"/>
              <a:t>CRG agreed to meet every other Friday starting 2/11 Time TBD</a:t>
            </a:r>
          </a:p>
          <a:p>
            <a:r>
              <a:rPr lang="en-US" sz="1700" dirty="0"/>
              <a:t>3/4/22</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26508198-CCF8-5C4A-BC65-AF734D1E945C}"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1B32607-1AA1-704E-A748-8C2F8C17F244}" type="datetime1">
              <a:rPr lang="en-US" smtClean="0"/>
              <a:t>3/2/22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a:t>Next leadership meeting</a:t>
            </a:r>
          </a:p>
          <a:p>
            <a:pPr lvl="1"/>
            <a:r>
              <a:rPr lang="en-US" sz="1600" dirty="0"/>
              <a:t>TBD</a:t>
            </a:r>
          </a:p>
          <a:p>
            <a:endParaRPr lang="en-US" sz="1800" dirty="0"/>
          </a:p>
        </p:txBody>
      </p:sp>
      <p:sp>
        <p:nvSpPr>
          <p:cNvPr id="4" name="Date Placeholder 3"/>
          <p:cNvSpPr>
            <a:spLocks noGrp="1"/>
          </p:cNvSpPr>
          <p:nvPr>
            <p:ph type="dt" sz="quarter" idx="10"/>
          </p:nvPr>
        </p:nvSpPr>
        <p:spPr/>
        <p:txBody>
          <a:bodyPr/>
          <a:lstStyle/>
          <a:p>
            <a:pPr>
              <a:defRPr/>
            </a:pPr>
            <a:fld id="{655CE3DB-74BD-3D46-9055-21E33B4F2B21}" type="datetime1">
              <a:rPr lang="en-US" smtClean="0"/>
              <a:t>3/2/22</a:t>
            </a:fld>
            <a:endParaRPr lang="en-US"/>
          </a:p>
        </p:txBody>
      </p:sp>
      <p:sp>
        <p:nvSpPr>
          <p:cNvPr id="5" name="Footer Placeholder 4"/>
          <p:cNvSpPr>
            <a:spLocks noGrp="1"/>
          </p:cNvSpPr>
          <p:nvPr>
            <p:ph type="ftr" sz="quarter" idx="11"/>
          </p:nvPr>
        </p:nvSpPr>
        <p:spPr/>
        <p:txBody>
          <a:bodyPr/>
          <a:lstStyle/>
          <a:p>
            <a:pPr>
              <a:defRPr/>
            </a:pPr>
            <a:r>
              <a:rPr lang="en-US"/>
              <a:t>Doc #:5-22-0006-00-agen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12/7/21</a:t>
            </a:r>
          </a:p>
          <a:p>
            <a:pPr lvl="1"/>
            <a:r>
              <a:rPr lang="en-US" sz="1400" dirty="0"/>
              <a:t>Offer to share 1900.5.2 with DECT Forum</a:t>
            </a:r>
          </a:p>
          <a:p>
            <a:r>
              <a:rPr lang="en-US" sz="1800" dirty="0"/>
              <a:t>1/7/22</a:t>
            </a:r>
          </a:p>
          <a:p>
            <a:pPr lvl="1"/>
            <a:r>
              <a:rPr lang="en-US" sz="1400" dirty="0"/>
              <a:t>NTR</a:t>
            </a:r>
          </a:p>
          <a:p>
            <a:r>
              <a:rPr lang="en-US" sz="1800" dirty="0"/>
              <a:t>2/4/22</a:t>
            </a:r>
          </a:p>
          <a:p>
            <a:pPr lvl="1"/>
            <a:r>
              <a:rPr lang="en-US" sz="1400" dirty="0"/>
              <a:t>ISART First week of June – call for input</a:t>
            </a:r>
          </a:p>
          <a:p>
            <a:pPr lvl="1"/>
            <a:r>
              <a:rPr lang="en-US" sz="1400" dirty="0"/>
              <a:t>We should submit an abstract by 2/21/22</a:t>
            </a:r>
          </a:p>
          <a:p>
            <a:pPr lvl="1"/>
            <a:r>
              <a:rPr lang="en-US" sz="1400" dirty="0"/>
              <a:t>Carlos working with University on the COSMO test bed – building SCM for millimeter wave systems</a:t>
            </a:r>
          </a:p>
          <a:p>
            <a:r>
              <a:rPr lang="en-US" sz="1800" dirty="0"/>
              <a:t>3/4/22</a:t>
            </a:r>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0E95ECA-A45F-1443-8776-B0C609BCAC76}"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3/4/22 0930 ET</a:t>
            </a:r>
          </a:p>
          <a:p>
            <a:r>
              <a:rPr lang="en-US" sz="1600" dirty="0"/>
              <a:t>P1900.5 Revision Ad-hoc 3/4/22 1300 ET</a:t>
            </a:r>
          </a:p>
          <a:p>
            <a:r>
              <a:rPr lang="en-US" sz="1600" dirty="0"/>
              <a:t>P1900.5 Revision Ad-hoc 3/18/22 1300 ET</a:t>
            </a:r>
          </a:p>
          <a:p>
            <a:r>
              <a:rPr lang="en-US" sz="1600" dirty="0"/>
              <a:t>P1900.5 WG Mtg 4/1/221 1430 ET</a:t>
            </a:r>
          </a:p>
          <a:p>
            <a:endParaRPr lang="en-US" sz="1600" dirty="0"/>
          </a:p>
          <a:p>
            <a:endParaRPr lang="en-US" sz="1600" dirty="0"/>
          </a:p>
          <a:p>
            <a:r>
              <a:rPr lang="en-US" sz="1600" dirty="0"/>
              <a:t>Spring Plenary ?:</a:t>
            </a:r>
          </a:p>
          <a:p>
            <a:pPr lvl="1"/>
            <a:r>
              <a:rPr lang="en-US" sz="1200" dirty="0"/>
              <a:t>3/21?</a:t>
            </a:r>
          </a:p>
          <a:p>
            <a:pPr lvl="1"/>
            <a:r>
              <a:rPr lang="en-US" sz="1200" dirty="0"/>
              <a:t>3/28?</a:t>
            </a:r>
          </a:p>
          <a:p>
            <a:pPr lvl="1"/>
            <a:r>
              <a:rPr lang="en-US" sz="1200" dirty="0"/>
              <a:t>4/4?</a:t>
            </a:r>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5CEA1431-B8D0-F848-98FA-9B97AC646420}"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3/4/22</a:t>
            </a:r>
          </a:p>
          <a:p>
            <a:pPr lvl="1"/>
            <a:endParaRPr lang="en-US" sz="1800" dirty="0"/>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8D27F3E-C3DB-BD4C-B12C-FAF12C03576C}"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1966D3C-5BE1-3B40-B2FB-8BBDAE7EF9CA}"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61A42105-89E1-FB44-9762-00A079F08191}" type="datetime1">
              <a:rPr lang="en-US" smtClean="0"/>
              <a:t>3/2/22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03FD1A6-0050-AC46-9894-355B5DF2D511}" type="datetime1">
              <a:rPr lang="en-US" smtClean="0"/>
              <a:t>3/2/22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D3A85AAF-40E1-584C-A659-FF19D2DEF746}"/>
              </a:ext>
            </a:extLst>
          </p:cNvPr>
          <p:cNvGraphicFramePr>
            <a:graphicFrameLocks noGrp="1"/>
          </p:cNvGraphicFramePr>
          <p:nvPr>
            <p:extLst>
              <p:ext uri="{D42A27DB-BD31-4B8C-83A1-F6EECF244321}">
                <p14:modId xmlns:p14="http://schemas.microsoft.com/office/powerpoint/2010/main" val="1803347272"/>
              </p:ext>
            </p:extLst>
          </p:nvPr>
        </p:nvGraphicFramePr>
        <p:xfrm>
          <a:off x="2895600" y="936240"/>
          <a:ext cx="5748377" cy="4202690"/>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2875542573"/>
                    </a:ext>
                  </a:extLst>
                </a:gridCol>
                <a:gridCol w="688292">
                  <a:extLst>
                    <a:ext uri="{9D8B030D-6E8A-4147-A177-3AD203B41FA5}">
                      <a16:colId xmlns:a16="http://schemas.microsoft.com/office/drawing/2014/main" val="2438177631"/>
                    </a:ext>
                  </a:extLst>
                </a:gridCol>
                <a:gridCol w="1142112">
                  <a:extLst>
                    <a:ext uri="{9D8B030D-6E8A-4147-A177-3AD203B41FA5}">
                      <a16:colId xmlns:a16="http://schemas.microsoft.com/office/drawing/2014/main" val="417883767"/>
                    </a:ext>
                  </a:extLst>
                </a:gridCol>
                <a:gridCol w="998402">
                  <a:extLst>
                    <a:ext uri="{9D8B030D-6E8A-4147-A177-3AD203B41FA5}">
                      <a16:colId xmlns:a16="http://schemas.microsoft.com/office/drawing/2014/main" val="3541498132"/>
                    </a:ext>
                  </a:extLst>
                </a:gridCol>
                <a:gridCol w="2261533">
                  <a:extLst>
                    <a:ext uri="{9D8B030D-6E8A-4147-A177-3AD203B41FA5}">
                      <a16:colId xmlns:a16="http://schemas.microsoft.com/office/drawing/2014/main" val="1460517410"/>
                    </a:ext>
                  </a:extLst>
                </a:gridCol>
              </a:tblGrid>
              <a:tr h="646566">
                <a:tc>
                  <a:txBody>
                    <a:bodyPr/>
                    <a:lstStyle/>
                    <a:p>
                      <a:pPr algn="ctr" fontAlgn="b"/>
                      <a:r>
                        <a:rPr lang="en-US" sz="900" u="none" strike="noStrike">
                          <a:effectLst/>
                        </a:rPr>
                        <a:t>3/4/22</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43205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23805070"/>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88821710"/>
                  </a:ext>
                </a:extLst>
              </a:tr>
              <a:tr h="161642">
                <a:tc>
                  <a:txBody>
                    <a:bodyPr/>
                    <a:lstStyle/>
                    <a:p>
                      <a:pPr algn="ctr"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1479173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64255464"/>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17610729"/>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75820892"/>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3394651"/>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0858492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301138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99723593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2410976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0991692"/>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37980381"/>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03058775"/>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12412002"/>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5310404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2508298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583365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7456235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1374987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115740283"/>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3075263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3/4/22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BB516B95-D05B-984C-9724-266EECB3A670}" type="datetime1">
              <a:rPr lang="en-US" smtClean="0"/>
              <a:t>3/2/22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5-22-0006-00-agen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8919BCD-2110-9E43-8409-CF421105D593}" type="datetime1">
              <a:rPr lang="en-US" smtClean="0"/>
              <a:t>3/2/22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3/2/22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3/2/22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988135-04E5-DF4F-8AD5-AFFD019AC62F}" type="datetime1">
              <a:rPr lang="en-US" smtClean="0"/>
              <a:t>3/2/22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#:5-22-0006-00-agen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32935</TotalTime>
  <Words>2589</Words>
  <Application>Microsoft Macintosh PowerPoint</Application>
  <PresentationFormat>On-screen Show (4:3)</PresentationFormat>
  <Paragraphs>405</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554</cp:revision>
  <dcterms:created xsi:type="dcterms:W3CDTF">2013-08-13T02:52:21Z</dcterms:created>
  <dcterms:modified xsi:type="dcterms:W3CDTF">2022-03-02T19:00:41Z</dcterms:modified>
</cp:coreProperties>
</file>