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31" r:id="rId20"/>
    <p:sldId id="426" r:id="rId21"/>
    <p:sldId id="469" r:id="rId22"/>
    <p:sldId id="440" r:id="rId23"/>
    <p:sldId id="430" r:id="rId24"/>
    <p:sldId id="454" r:id="rId25"/>
    <p:sldId id="46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58E543-A599-264D-AC6A-332C356B5586}" v="19" dt="2022-01-04T20:03:14.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49" autoAdjust="0"/>
    <p:restoredTop sz="96331"/>
  </p:normalViewPr>
  <p:slideViewPr>
    <p:cSldViewPr>
      <p:cViewPr varScale="1">
        <p:scale>
          <a:sx n="174" d="100"/>
          <a:sy n="174" d="100"/>
        </p:scale>
        <p:origin x="253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1/4/22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338BB48C-0C66-9649-AB3C-B845C843072A}" type="datetime1">
              <a:rPr lang="en-US" smtClean="0"/>
              <a:t>1/4/22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3E4F63-8AF5-394E-BE0F-E75BDDB65BC2}"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9780364-F053-6E46-96CF-C1855EE731D6}"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B19107F-A446-E547-AFF4-070105895B85}" type="datetime1">
              <a:rPr lang="en-US" smtClean="0"/>
              <a:t>1/4/22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1F95F349-0656-594A-A41A-A0F1BAD41697}" type="datetime1">
              <a:rPr lang="en-US" smtClean="0"/>
              <a:t>1/4/22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C9898C0-F30A-434B-9B44-E866ED717A0A}" type="datetime1">
              <a:rPr lang="en-US" smtClean="0"/>
              <a:t>1/4/22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336E1752-1D21-054F-BF64-CB6A09D5FEAB}" type="datetime1">
              <a:rPr lang="en-US" smtClean="0"/>
              <a:t>1/4/22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C714B19F-294F-244C-9034-E864B051AF9D}" type="datetime1">
              <a:rPr lang="en-US" smtClean="0"/>
              <a:t>1/4/22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A7B6858-5E9A-F24C-8ED1-1F58522986F3}" type="datetime1">
              <a:rPr lang="en-US" smtClean="0"/>
              <a:t>1/4/22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B65B024-2179-754D-BB16-93C42E55986C}" type="datetime1">
              <a:rPr lang="en-US" smtClean="0"/>
              <a:t>1/4/22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5658FF-9EE7-CE41-AF65-9A9E0225DB46}" type="datetime1">
              <a:rPr lang="en-US" smtClean="0"/>
              <a:t>1/4/22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397FDC9-3329-A741-ACA7-6D914CDAD177}" type="datetime1">
              <a:rPr lang="en-US" smtClean="0"/>
              <a:t>1/4/22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B414016-7661-8646-A774-39BB4DDE2588}" type="datetime1">
              <a:rPr lang="en-US" smtClean="0"/>
              <a:t>1/4/22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January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January 2022</a:t>
            </a:r>
          </a:p>
          <a:p>
            <a:pPr eaLnBrk="0" hangingPunct="0"/>
            <a:r>
              <a:rPr lang="en-US" sz="1200" b="1" dirty="0">
                <a:latin typeface="Arial" pitchFamily="34" charset="0"/>
                <a:cs typeface="Times New Roman" pitchFamily="18" charset="0"/>
              </a:rPr>
              <a:t>Document No: 5-21-0022-00-agen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12/9/21 </a:t>
            </a:r>
            <a:r>
              <a:rPr dirty="0"/>
              <a:t>WG minutes contained in </a:t>
            </a:r>
            <a:r>
              <a:rPr lang="en-US" dirty="0">
                <a:solidFill>
                  <a:schemeClr val="tx1"/>
                </a:solidFill>
              </a:rPr>
              <a:t>Doc #: 5-21-00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16988AA-FC2D-D04D-A17E-09FCD0D5FA8C}" type="datetime1">
              <a:rPr lang="en-US" smtClean="0"/>
              <a:t>1/4/22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11/5/21</a:t>
            </a:r>
          </a:p>
          <a:p>
            <a:pPr lvl="1"/>
            <a:r>
              <a:rPr lang="en-US" sz="1400" dirty="0"/>
              <a:t>User's stories continued</a:t>
            </a:r>
          </a:p>
          <a:p>
            <a:pPr lvl="1"/>
            <a:r>
              <a:rPr lang="en-US" sz="1400" dirty="0"/>
              <a:t>Considering whether a PAR mod is needed to support the open concept</a:t>
            </a:r>
          </a:p>
          <a:p>
            <a:pPr lvl="2"/>
            <a:r>
              <a:rPr lang="en-US" sz="1000" dirty="0"/>
              <a:t>Consider Oliver’s POV</a:t>
            </a:r>
          </a:p>
          <a:p>
            <a:r>
              <a:rPr lang="en-US" sz="1800" dirty="0"/>
              <a:t>12/9/21</a:t>
            </a:r>
          </a:p>
          <a:p>
            <a:pPr lvl="1"/>
            <a:r>
              <a:rPr lang="en-US" sz="1400" dirty="0"/>
              <a:t>12/8/21 Ad-hoc</a:t>
            </a:r>
          </a:p>
          <a:p>
            <a:pPr lvl="2"/>
            <a:r>
              <a:rPr lang="en-US" sz="1000" dirty="0"/>
              <a:t>Started on question of boundaries of the standard details of interfaces and others</a:t>
            </a:r>
          </a:p>
          <a:p>
            <a:pPr lvl="2"/>
            <a:r>
              <a:rPr lang="en-US" sz="1000" dirty="0"/>
              <a:t>Interfaces need definitions e.g. floating point format – supports interoperability</a:t>
            </a:r>
          </a:p>
          <a:p>
            <a:pPr lvl="2"/>
            <a:r>
              <a:rPr lang="en-US" sz="1000" dirty="0"/>
              <a:t>Write time decisions</a:t>
            </a:r>
          </a:p>
          <a:p>
            <a:pPr lvl="2"/>
            <a:r>
              <a:rPr lang="en-US" sz="1000" dirty="0"/>
              <a:t>Discuss approaches to policy verification - human readable XML ??</a:t>
            </a:r>
          </a:p>
          <a:p>
            <a:pPr lvl="2"/>
            <a:r>
              <a:rPr lang="en-US" sz="1000" dirty="0"/>
              <a:t>Add AI agent to list of stakeholders??</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778D835-9F40-C54A-9C7A-5A65F8721DE6}"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11/5/21</a:t>
            </a:r>
          </a:p>
          <a:p>
            <a:pPr lvl="1"/>
            <a:r>
              <a:rPr lang="en-US" sz="1400" dirty="0"/>
              <a:t>Preparing for Plenary</a:t>
            </a:r>
          </a:p>
          <a:p>
            <a:pPr lvl="1"/>
            <a:r>
              <a:rPr lang="en-US" sz="1400" dirty="0"/>
              <a:t>Making progress</a:t>
            </a:r>
          </a:p>
          <a:p>
            <a:pPr lvl="1"/>
            <a:r>
              <a:rPr lang="en-US" sz="1400" dirty="0"/>
              <a:t>Serving as a panelist for meetings addressing ML and AI ethics looking at how policy (like P1900.5.1) can be facilitating a dynamic range of permission granting and revoking “Consent Fatigue”</a:t>
            </a:r>
          </a:p>
          <a:p>
            <a:r>
              <a:rPr lang="en-US" sz="1800" dirty="0"/>
              <a:t>12/9/21</a:t>
            </a:r>
          </a:p>
          <a:p>
            <a:pPr lvl="1"/>
            <a:r>
              <a:rPr lang="en-US" sz="1400" dirty="0"/>
              <a:t>Had a nice ad-hoc today</a:t>
            </a:r>
          </a:p>
          <a:p>
            <a:pPr lvl="1"/>
            <a:r>
              <a:rPr lang="en-US" sz="1400" dirty="0"/>
              <a:t>Suggestion to take one or more business cases and show the assembler level solution</a:t>
            </a:r>
          </a:p>
          <a:p>
            <a:pPr lvl="2"/>
            <a:r>
              <a:rPr lang="en-US" sz="1000" dirty="0"/>
              <a:t>Should we look at Agile User story format?</a:t>
            </a:r>
          </a:p>
          <a:p>
            <a:pPr lvl="1"/>
            <a:r>
              <a:rPr lang="en-US" sz="1400" dirty="0"/>
              <a:t>Begin consideration for an 1900.5.1 Amendment</a:t>
            </a:r>
          </a:p>
          <a:p>
            <a:pPr lvl="1"/>
            <a:r>
              <a:rPr lang="en-US" sz="1400" dirty="0"/>
              <a:t>Still looking at grammar issues</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D0965EB-F97D-3D4C-91BD-B080A6525077}"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206731" y="990600"/>
            <a:ext cx="4289070"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600" dirty="0"/>
              <a:t>11/5/21</a:t>
            </a:r>
          </a:p>
          <a:p>
            <a:pPr lvl="1"/>
            <a:r>
              <a:rPr lang="en-US" sz="1200" dirty="0"/>
              <a:t>SA Ballot Invitation closed</a:t>
            </a:r>
          </a:p>
          <a:p>
            <a:pPr lvl="1"/>
            <a:r>
              <a:rPr lang="en-US" sz="1200" dirty="0"/>
              <a:t>Awaiting new draft addressing MEC comments</a:t>
            </a:r>
          </a:p>
          <a:p>
            <a:pPr lvl="1"/>
            <a:r>
              <a:rPr lang="en-US" sz="1200" dirty="0"/>
              <a:t>SA Ballot to begin shortly</a:t>
            </a:r>
          </a:p>
          <a:p>
            <a:pPr lvl="1"/>
            <a:r>
              <a:rPr lang="en-US" sz="1200" dirty="0"/>
              <a:t>New draft available on Monday</a:t>
            </a:r>
          </a:p>
          <a:p>
            <a:pPr lvl="1"/>
            <a:r>
              <a:rPr lang="en-US" sz="1200" dirty="0"/>
              <a:t>Shooting for 45 days</a:t>
            </a:r>
          </a:p>
          <a:p>
            <a:pPr lvl="1"/>
            <a:r>
              <a:rPr lang="en-US" sz="1200" dirty="0"/>
              <a:t>Will form Comment Resolution Group in the December WG</a:t>
            </a:r>
          </a:p>
          <a:p>
            <a:r>
              <a:rPr lang="en-US" sz="1600" dirty="0"/>
              <a:t>12/7/21</a:t>
            </a:r>
          </a:p>
          <a:p>
            <a:pPr lvl="1"/>
            <a:r>
              <a:rPr lang="en-US" sz="1200" dirty="0"/>
              <a:t>Awaiting </a:t>
            </a:r>
            <a:r>
              <a:rPr lang="en-US" sz="1200" dirty="0" err="1"/>
              <a:t>DySPAN</a:t>
            </a:r>
            <a:r>
              <a:rPr lang="en-US" sz="1200" dirty="0"/>
              <a:t>-SC approval</a:t>
            </a:r>
          </a:p>
          <a:p>
            <a:r>
              <a:rPr lang="en-US" sz="1600" dirty="0"/>
              <a:t>1/9/22</a:t>
            </a:r>
          </a:p>
          <a:p>
            <a:pPr lvl="1"/>
            <a:r>
              <a:rPr lang="en-US" sz="1200" dirty="0"/>
              <a:t>SA Ballot</a:t>
            </a:r>
          </a:p>
          <a:p>
            <a:pPr lvl="2"/>
            <a:r>
              <a:rPr lang="en-US" sz="1050" dirty="0"/>
              <a:t>Began 12/13/21</a:t>
            </a:r>
          </a:p>
          <a:p>
            <a:pPr lvl="2"/>
            <a:r>
              <a:rPr lang="en-US" sz="1050" dirty="0"/>
              <a:t>Ends 1/27/22</a:t>
            </a:r>
          </a:p>
          <a:p>
            <a:pPr lvl="2"/>
            <a:r>
              <a:rPr lang="en-US" sz="1050" dirty="0"/>
              <a:t>12 approvals to Date</a:t>
            </a:r>
          </a:p>
          <a:p>
            <a:pPr lvl="2"/>
            <a:r>
              <a:rPr lang="en-US" sz="1050" dirty="0"/>
              <a:t>No Comments</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795CB3F7-F621-3B41-893F-96C0B2E04ABF}"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pic>
        <p:nvPicPr>
          <p:cNvPr id="3" name="Picture 2">
            <a:extLst>
              <a:ext uri="{FF2B5EF4-FFF2-40B4-BE49-F238E27FC236}">
                <a16:creationId xmlns:a16="http://schemas.microsoft.com/office/drawing/2014/main" id="{17164CF6-A412-074D-84BF-7ED3D012BDDF}"/>
              </a:ext>
            </a:extLst>
          </p:cNvPr>
          <p:cNvPicPr>
            <a:picLocks noChangeAspect="1"/>
          </p:cNvPicPr>
          <p:nvPr/>
        </p:nvPicPr>
        <p:blipFill>
          <a:blip r:embed="rId2"/>
          <a:stretch>
            <a:fillRect/>
          </a:stretch>
        </p:blipFill>
        <p:spPr>
          <a:xfrm>
            <a:off x="4648200" y="914400"/>
            <a:ext cx="4265979" cy="5143834"/>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2R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A626CD5-274C-BB4E-9E26-DD4E826E7D06}"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1900.5.2R Comment Resolution Group</a:t>
            </a:r>
          </a:p>
          <a:p>
            <a:pPr lvl="1"/>
            <a:r>
              <a:rPr lang="en-US" i="1" dirty="0">
                <a:solidFill>
                  <a:schemeClr val="tx1"/>
                </a:solidFill>
              </a:rPr>
              <a:t>John, Kael, ?</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a:t>
            </a:r>
          </a:p>
          <a:p>
            <a:r>
              <a:rPr lang="en-US" dirty="0"/>
              <a:t>Second:</a:t>
            </a:r>
          </a:p>
          <a:p>
            <a:r>
              <a:rPr lang="en-US" dirty="0"/>
              <a:t>Vote:</a:t>
            </a:r>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22D2711-7240-8246-9481-C7F703FA516E}" type="datetime1">
              <a:rPr lang="en-US" smtClean="0"/>
              <a:t>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a:t>2022-2023 Officer Elections completed, all officers re-elected</a:t>
            </a:r>
          </a:p>
          <a:p>
            <a:pPr lvl="1"/>
            <a:r>
              <a:rPr lang="en-US" sz="1400" dirty="0"/>
              <a:t>Chair – Oliver Holland</a:t>
            </a:r>
          </a:p>
          <a:p>
            <a:pPr lvl="1"/>
            <a:r>
              <a:rPr lang="en-US" sz="1400" dirty="0"/>
              <a:t>Vice Chair – Stephen Berger</a:t>
            </a:r>
          </a:p>
          <a:p>
            <a:pPr lvl="1"/>
            <a:r>
              <a:rPr lang="en-US" sz="1400" dirty="0"/>
              <a:t>Secretary – Alex </a:t>
            </a:r>
            <a:r>
              <a:rPr lang="en-US" sz="1400" dirty="0" err="1"/>
              <a:t>Lackpour</a:t>
            </a:r>
            <a:endParaRPr lang="en-US" sz="1400" dirty="0"/>
          </a:p>
          <a:p>
            <a:pPr lvl="1"/>
            <a:r>
              <a:rPr lang="en-US" sz="1400" dirty="0"/>
              <a:t>Treasurer – Lynn Grande</a:t>
            </a:r>
          </a:p>
          <a:p>
            <a:r>
              <a:rPr lang="en-US" sz="1800" dirty="0"/>
              <a:t>Potential New Projects</a:t>
            </a:r>
          </a:p>
          <a:p>
            <a:pPr lvl="1"/>
            <a:r>
              <a:rPr lang="en-US" sz="1600" dirty="0"/>
              <a:t>SC2 CIL Language</a:t>
            </a:r>
            <a:r>
              <a:rPr lang="en-US" sz="1600" dirty="0">
                <a:sym typeface="Wingdings" pitchFamily="2" charset="2"/>
              </a:rPr>
              <a:t> </a:t>
            </a:r>
            <a:r>
              <a:rPr lang="en-US" sz="1400" dirty="0"/>
              <a:t>Project is still being developed by Bob Baxley in the NSF POWDER SDR testbed. Recommend that we contact Bob in a few months once he has finished his project on leveraging the CIL in that project.</a:t>
            </a:r>
          </a:p>
          <a:p>
            <a:pPr lvl="1"/>
            <a:r>
              <a:rPr lang="en-US" sz="1600" dirty="0"/>
              <a:t>National Spectrum Consortium (NSC) -&gt; NTR</a:t>
            </a:r>
          </a:p>
          <a:p>
            <a:r>
              <a:rPr lang="en-US" sz="1800" dirty="0"/>
              <a:t>Plenary Meeting</a:t>
            </a:r>
          </a:p>
          <a:p>
            <a:pPr lvl="1"/>
            <a:r>
              <a:rPr lang="en-US" sz="1600" dirty="0"/>
              <a:t>Location: online virtual meeting if pandemic continues to impose expected restrictions</a:t>
            </a:r>
          </a:p>
          <a:p>
            <a:pPr lvl="1"/>
            <a:r>
              <a:rPr lang="en-US" sz="1600" dirty="0"/>
              <a:t>Option: End of March, first week of April 2022. </a:t>
            </a:r>
          </a:p>
          <a:p>
            <a:r>
              <a:rPr lang="en-US" sz="1800" dirty="0"/>
              <a:t>Next leadership meeting</a:t>
            </a:r>
          </a:p>
          <a:p>
            <a:pPr lvl="1"/>
            <a:r>
              <a:rPr lang="en-US" sz="1600" dirty="0"/>
              <a:t>January 24th, 2022, 5pm UTC (12pm EST)</a:t>
            </a:r>
          </a:p>
          <a:p>
            <a:pPr lvl="2"/>
            <a:r>
              <a:rPr lang="en-US" sz="1400" dirty="0"/>
              <a:t>Leadership meeting is schedule to recur at 12pm ET throughout the year.</a:t>
            </a:r>
          </a:p>
          <a:p>
            <a:endParaRPr lang="en-US" sz="1800" dirty="0"/>
          </a:p>
        </p:txBody>
      </p:sp>
      <p:sp>
        <p:nvSpPr>
          <p:cNvPr id="4" name="Date Placeholder 3"/>
          <p:cNvSpPr>
            <a:spLocks noGrp="1"/>
          </p:cNvSpPr>
          <p:nvPr>
            <p:ph type="dt" sz="quarter" idx="10"/>
          </p:nvPr>
        </p:nvSpPr>
        <p:spPr/>
        <p:txBody>
          <a:bodyPr/>
          <a:lstStyle/>
          <a:p>
            <a:pPr>
              <a:defRPr/>
            </a:pPr>
            <a:fld id="{749B7825-0442-9D48-BB3C-A8E87D4439E6}" type="datetime1">
              <a:rPr lang="en-US" smtClean="0"/>
              <a:t>1/4/22</a:t>
            </a:fld>
            <a:endParaRPr lang="en-US"/>
          </a:p>
        </p:txBody>
      </p:sp>
      <p:sp>
        <p:nvSpPr>
          <p:cNvPr id="5" name="Footer Placeholder 4"/>
          <p:cNvSpPr>
            <a:spLocks noGrp="1"/>
          </p:cNvSpPr>
          <p:nvPr>
            <p:ph type="ftr" sz="quarter" idx="11"/>
          </p:nvPr>
        </p:nvSpPr>
        <p:spPr/>
        <p:txBody>
          <a:bodyPr/>
          <a:lstStyle/>
          <a:p>
            <a:pPr>
              <a:defRPr/>
            </a:pPr>
            <a:r>
              <a:rPr lang="en-US"/>
              <a:t>Doc #:5-22-0001-00-agen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870069"/>
            <a:ext cx="8458200" cy="5392617"/>
          </a:xfrm>
        </p:spPr>
        <p:txBody>
          <a:bodyPr/>
          <a:lstStyle/>
          <a:p>
            <a:r>
              <a:rPr lang="en-US" sz="1800" b="1" dirty="0"/>
              <a:t>1900.1 WG report </a:t>
            </a:r>
            <a:r>
              <a:rPr lang="en-US" sz="1800" dirty="0"/>
              <a:t>– Francesco reports</a:t>
            </a:r>
          </a:p>
          <a:p>
            <a:pPr lvl="1"/>
            <a:r>
              <a:rPr lang="en-US" sz="1800" dirty="0"/>
              <a:t>Next meeting on Thursday Dec 9th at 10am EST (3pm UTC)</a:t>
            </a:r>
          </a:p>
          <a:p>
            <a:r>
              <a:rPr lang="en-US" sz="1800" b="1" dirty="0"/>
              <a:t>1900.2 WG report </a:t>
            </a:r>
            <a:r>
              <a:rPr lang="en-US" sz="1800" dirty="0"/>
              <a:t>– Stephen reports</a:t>
            </a:r>
          </a:p>
          <a:p>
            <a:pPr lvl="1"/>
            <a:r>
              <a:rPr lang="en-US" sz="1800" dirty="0"/>
              <a:t>No WG meetings planned this week.</a:t>
            </a:r>
          </a:p>
          <a:p>
            <a:r>
              <a:rPr lang="en-US" sz="1800" b="1" dirty="0"/>
              <a:t>1900.6 WG report </a:t>
            </a:r>
            <a:r>
              <a:rPr lang="en-US" sz="1800" dirty="0"/>
              <a:t>– Oliver reports</a:t>
            </a:r>
          </a:p>
          <a:p>
            <a:pPr lvl="1"/>
            <a:r>
              <a:rPr lang="en-US" sz="1800" dirty="0"/>
              <a:t>Currently four voting members</a:t>
            </a:r>
          </a:p>
          <a:p>
            <a:pPr lvl="1"/>
            <a:r>
              <a:rPr lang="en-US" sz="1800" dirty="0"/>
              <a:t>P1900.6b</a:t>
            </a:r>
          </a:p>
          <a:p>
            <a:pPr lvl="2"/>
            <a:r>
              <a:rPr lang="en-US" sz="1600" dirty="0"/>
              <a:t>Four sessions this week</a:t>
            </a:r>
          </a:p>
          <a:p>
            <a:pPr lvl="2"/>
            <a:r>
              <a:rPr lang="en-US" sz="1600" dirty="0"/>
              <a:t>Goal is to complete the comments resolution and initiate the recirculation</a:t>
            </a:r>
          </a:p>
          <a:p>
            <a:pPr lvl="1"/>
            <a:r>
              <a:rPr lang="en-US" sz="1800" dirty="0"/>
              <a:t>1900.6R</a:t>
            </a:r>
          </a:p>
          <a:p>
            <a:pPr lvl="2"/>
            <a:r>
              <a:rPr lang="en-US" sz="1600" dirty="0"/>
              <a:t>Plan to discuss mapping of use cases</a:t>
            </a:r>
          </a:p>
          <a:p>
            <a:r>
              <a:rPr lang="en-US" sz="1800" b="1" dirty="0"/>
              <a:t>1900.8 WG</a:t>
            </a:r>
            <a:r>
              <a:rPr lang="en-US" sz="1800" dirty="0"/>
              <a:t> – Alex reports</a:t>
            </a:r>
          </a:p>
          <a:p>
            <a:pPr lvl="1"/>
            <a:r>
              <a:rPr lang="en-US" sz="1800" dirty="0"/>
              <a:t>Meeting on Tuesday at 11am EST – discussing an annotated outline for the standard with the newly appointed Technical Editor.</a:t>
            </a:r>
            <a:endParaRPr lang="en-US" sz="1200" dirty="0"/>
          </a:p>
          <a:p>
            <a:endParaRPr lang="en-US" sz="1400" dirty="0"/>
          </a:p>
        </p:txBody>
      </p:sp>
      <p:sp>
        <p:nvSpPr>
          <p:cNvPr id="4" name="Date Placeholder 3"/>
          <p:cNvSpPr>
            <a:spLocks noGrp="1"/>
          </p:cNvSpPr>
          <p:nvPr>
            <p:ph type="dt" sz="quarter" idx="10"/>
          </p:nvPr>
        </p:nvSpPr>
        <p:spPr/>
        <p:txBody>
          <a:bodyPr/>
          <a:lstStyle/>
          <a:p>
            <a:pPr>
              <a:defRPr/>
            </a:pPr>
            <a:fld id="{749B7825-0442-9D48-BB3C-A8E87D4439E6}" type="datetime1">
              <a:rPr lang="en-US" smtClean="0"/>
              <a:t>1/4/22</a:t>
            </a:fld>
            <a:endParaRPr lang="en-US"/>
          </a:p>
        </p:txBody>
      </p:sp>
      <p:sp>
        <p:nvSpPr>
          <p:cNvPr id="5" name="Footer Placeholder 4"/>
          <p:cNvSpPr>
            <a:spLocks noGrp="1"/>
          </p:cNvSpPr>
          <p:nvPr>
            <p:ph type="ftr" sz="quarter" idx="11"/>
          </p:nvPr>
        </p:nvSpPr>
        <p:spPr/>
        <p:txBody>
          <a:bodyPr/>
          <a:lstStyle/>
          <a:p>
            <a:pPr>
              <a:defRPr/>
            </a:pPr>
            <a:r>
              <a:rPr lang="en-US"/>
              <a:t>Doc #:5-22-0001-00-agen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899494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12/7/21</a:t>
            </a:r>
          </a:p>
          <a:p>
            <a:pPr lvl="1"/>
            <a:r>
              <a:rPr lang="en-US" sz="1400" dirty="0"/>
              <a:t>Offer to share 1900.5.2 with DECT Forum</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EF5ACD9C-11D8-104D-8DA1-4D7ED374585F}"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1/7/22 1300 ET</a:t>
            </a:r>
          </a:p>
          <a:p>
            <a:r>
              <a:rPr lang="en-US" sz="1600" dirty="0"/>
              <a:t>P1900.5 Revision Ad-hoc 1/21/22 1300 ET</a:t>
            </a:r>
          </a:p>
          <a:p>
            <a:r>
              <a:rPr lang="en-US" sz="1600" dirty="0"/>
              <a:t>P1900.5 Revision Ad-hoc 2/5/22 1300 ET</a:t>
            </a:r>
          </a:p>
          <a:p>
            <a:r>
              <a:rPr lang="en-US" sz="1600" dirty="0"/>
              <a:t>P1900.5 WG Mtg 2/5/221 1430 ET</a:t>
            </a:r>
          </a:p>
          <a:p>
            <a:endParaRPr lang="en-US" sz="1600" dirty="0"/>
          </a:p>
          <a:p>
            <a:r>
              <a:rPr lang="en-US" sz="1600" dirty="0"/>
              <a:t>Spring Plenary Choose between week of:</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AF81B534-DC27-AE4D-BD3F-40DAC32D1119}"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DABFB3A-02FD-C04B-B0EC-13651E63410C}"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4A961E2-4AAD-D845-B6A2-139EE098D8F7}"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333F8ED3-DBAD-9245-97CC-4C67CE8804FA}" type="datetime1">
              <a:rPr lang="en-US" smtClean="0"/>
              <a:t>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0349517E-1C7B-3F42-82F5-BF4BBB6376B0}" type="datetime1">
              <a:rPr lang="en-US" smtClean="0"/>
              <a:t>1/4/22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3640945410"/>
              </p:ext>
            </p:extLst>
          </p:nvPr>
        </p:nvGraphicFramePr>
        <p:xfrm>
          <a:off x="2590800" y="898238"/>
          <a:ext cx="5748377" cy="4725039"/>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a:effectLst/>
                        </a:rPr>
                        <a:t>11/5/21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Tony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kern="1200" dirty="0">
                          <a:solidFill>
                            <a:schemeClr val="dk1"/>
                          </a:solidFill>
                          <a:effectLst/>
                          <a:latin typeface="+mn-lt"/>
                          <a:ea typeface="+mn-ea"/>
                          <a:cs typeface="+mn-cs"/>
                        </a:rPr>
                        <a:t>Foundry Inc (Chair)</a:t>
                      </a:r>
                    </a:p>
                  </a:txBody>
                  <a:tcPr marL="7577" marR="7577" marT="7577" marB="0" anchor="b"/>
                </a:tc>
                <a:extLst>
                  <a:ext uri="{0D108BD9-81ED-4DB2-BD59-A6C34878D82A}">
                    <a16:rowId xmlns:a16="http://schemas.microsoft.com/office/drawing/2014/main" val="1163594096"/>
                  </a:ext>
                </a:extLst>
              </a:tr>
              <a:tr h="199065">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algn="l" defTabSz="914400" rtl="0" eaLnBrk="1" fontAlgn="b" latinLnBrk="0" hangingPunct="1"/>
                      <a:r>
                        <a:rPr lang="en-US" sz="900" u="none" strike="noStrike" kern="1200">
                          <a:solidFill>
                            <a:schemeClr val="dk1"/>
                          </a:solidFill>
                          <a:effectLst/>
                          <a:latin typeface="+mn-lt"/>
                          <a:ea typeface="+mn-ea"/>
                          <a:cs typeface="+mn-cs"/>
                        </a:rPr>
                        <a:t>V</a:t>
                      </a: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Prasad</a:t>
                      </a:r>
                    </a:p>
                  </a:txBody>
                  <a:tcPr marL="9525" marR="9525" marT="9525" marB="0" anchor="b"/>
                </a:tc>
                <a:tc>
                  <a:txBody>
                    <a:bodyPr/>
                    <a:lstStyle/>
                    <a:p>
                      <a:pPr algn="l" fontAlgn="b"/>
                      <a:r>
                        <a:rPr lang="en-US" sz="900" u="none" strike="noStrike" kern="1200" dirty="0">
                          <a:solidFill>
                            <a:schemeClr val="dk1"/>
                          </a:solidFill>
                          <a:effectLst/>
                          <a:latin typeface="+mn-lt"/>
                          <a:ea typeface="+mn-ea"/>
                          <a:cs typeface="+mn-cs"/>
                        </a:rPr>
                        <a:t>Wireless and Mobile Communication, TU Delft</a:t>
                      </a:r>
                    </a:p>
                  </a:txBody>
                  <a:tcPr marL="9525" marR="9525" marT="9525" marB="0" anchor="b"/>
                </a:tc>
                <a:extLst>
                  <a:ext uri="{0D108BD9-81ED-4DB2-BD59-A6C34878D82A}">
                    <a16:rowId xmlns:a16="http://schemas.microsoft.com/office/drawing/2014/main" val="42179362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1/7/22  080:00-10:00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Approval of 1900.5.2R Comment Resolution Group </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39E580C5-43F0-E142-9927-E8180E31FBB8}" type="datetime1">
              <a:rPr lang="en-US" smtClean="0"/>
              <a:t>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5-22-0001-00-agen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97D5010C-679D-F445-B199-C1A0CD3ABDF5}" type="datetime1">
              <a:rPr lang="en-US" smtClean="0"/>
              <a:t>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1/4/22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1/4/22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7C4C7C2E-313F-684B-9C23-EF4256F2AD7A}" type="datetime1">
              <a:rPr lang="en-US" smtClean="0"/>
              <a:t>1/4/22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32754</TotalTime>
  <Words>2896</Words>
  <Application>Microsoft Macintosh PowerPoint</Application>
  <PresentationFormat>On-screen Show (4:3)</PresentationFormat>
  <Paragraphs>459</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1900.5.2R Comment Resolution Group </vt:lpstr>
      <vt:lpstr>Other DySPAN-SC Activities</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552</cp:revision>
  <dcterms:created xsi:type="dcterms:W3CDTF">2013-08-13T02:52:21Z</dcterms:created>
  <dcterms:modified xsi:type="dcterms:W3CDTF">2022-01-04T20:03:49Z</dcterms:modified>
</cp:coreProperties>
</file>