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68" r:id="rId16"/>
    <p:sldId id="465" r:id="rId17"/>
    <p:sldId id="437" r:id="rId18"/>
    <p:sldId id="438" r:id="rId19"/>
    <p:sldId id="426" r:id="rId20"/>
    <p:sldId id="440" r:id="rId21"/>
    <p:sldId id="430" r:id="rId22"/>
    <p:sldId id="454" r:id="rId23"/>
    <p:sldId id="466"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ACC98B-C83E-E04F-A4E1-D7A7D7EECBC4}" v="8" dt="2021-11-03T16:23:16.0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022" autoAdjust="0"/>
    <p:restoredTop sz="96338"/>
  </p:normalViewPr>
  <p:slideViewPr>
    <p:cSldViewPr>
      <p:cViewPr varScale="1">
        <p:scale>
          <a:sx n="260" d="100"/>
          <a:sy n="260" d="100"/>
        </p:scale>
        <p:origin x="372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3CACC98B-C83E-E04F-A4E1-D7A7D7EECBC4}"/>
    <pc:docChg chg="custSel modSld">
      <pc:chgData name="Tony Rennier" userId="c9404d753a9a413b" providerId="LiveId" clId="{3CACC98B-C83E-E04F-A4E1-D7A7D7EECBC4}" dt="2021-11-05T13:24:29.049" v="547" actId="20577"/>
      <pc:docMkLst>
        <pc:docMk/>
      </pc:docMkLst>
      <pc:sldChg chg="modSp mod">
        <pc:chgData name="Tony Rennier" userId="c9404d753a9a413b" providerId="LiveId" clId="{3CACC98B-C83E-E04F-A4E1-D7A7D7EECBC4}" dt="2021-11-05T12:26:14.591" v="17" actId="20577"/>
        <pc:sldMkLst>
          <pc:docMk/>
          <pc:sldMk cId="0" sldId="332"/>
        </pc:sldMkLst>
        <pc:spChg chg="mod">
          <ac:chgData name="Tony Rennier" userId="c9404d753a9a413b" providerId="LiveId" clId="{3CACC98B-C83E-E04F-A4E1-D7A7D7EECBC4}" dt="2021-11-05T12:26:14.591" v="17" actId="20577"/>
          <ac:spMkLst>
            <pc:docMk/>
            <pc:sldMk cId="0" sldId="332"/>
            <ac:spMk id="6148" creationId="{00000000-0000-0000-0000-000000000000}"/>
          </ac:spMkLst>
        </pc:spChg>
      </pc:sldChg>
      <pc:sldChg chg="modSp mod">
        <pc:chgData name="Tony Rennier" userId="c9404d753a9a413b" providerId="LiveId" clId="{3CACC98B-C83E-E04F-A4E1-D7A7D7EECBC4}" dt="2021-11-05T13:08:19.025" v="307" actId="20577"/>
        <pc:sldMkLst>
          <pc:docMk/>
          <pc:sldMk cId="3042167414" sldId="413"/>
        </pc:sldMkLst>
        <pc:spChg chg="mod">
          <ac:chgData name="Tony Rennier" userId="c9404d753a9a413b" providerId="LiveId" clId="{3CACC98B-C83E-E04F-A4E1-D7A7D7EECBC4}" dt="2021-11-05T12:25:37.573" v="14" actId="20577"/>
          <ac:spMkLst>
            <pc:docMk/>
            <pc:sldMk cId="3042167414" sldId="413"/>
            <ac:spMk id="6" creationId="{8C6C1438-4184-F740-A4CF-078ABAB76622}"/>
          </ac:spMkLst>
        </pc:spChg>
        <pc:graphicFrameChg chg="modGraphic">
          <ac:chgData name="Tony Rennier" userId="c9404d753a9a413b" providerId="LiveId" clId="{3CACC98B-C83E-E04F-A4E1-D7A7D7EECBC4}" dt="2021-11-05T13:08:19.025" v="307" actId="20577"/>
          <ac:graphicFrameMkLst>
            <pc:docMk/>
            <pc:sldMk cId="3042167414" sldId="413"/>
            <ac:graphicFrameMk id="2" creationId="{4FCFF14E-0E97-534C-8A4A-09BEC62CACA2}"/>
          </ac:graphicFrameMkLst>
        </pc:graphicFrameChg>
      </pc:sldChg>
      <pc:sldChg chg="modSp mod">
        <pc:chgData name="Tony Rennier" userId="c9404d753a9a413b" providerId="LiveId" clId="{3CACC98B-C83E-E04F-A4E1-D7A7D7EECBC4}" dt="2021-11-05T12:26:50.198" v="29" actId="20577"/>
        <pc:sldMkLst>
          <pc:docMk/>
          <pc:sldMk cId="3294939447" sldId="414"/>
        </pc:sldMkLst>
        <pc:spChg chg="mod">
          <ac:chgData name="Tony Rennier" userId="c9404d753a9a413b" providerId="LiveId" clId="{3CACC98B-C83E-E04F-A4E1-D7A7D7EECBC4}" dt="2021-11-05T12:26:50.198" v="29" actId="20577"/>
          <ac:spMkLst>
            <pc:docMk/>
            <pc:sldMk cId="3294939447" sldId="414"/>
            <ac:spMk id="7171" creationId="{00000000-0000-0000-0000-000000000000}"/>
          </ac:spMkLst>
        </pc:spChg>
      </pc:sldChg>
      <pc:sldChg chg="modSp mod">
        <pc:chgData name="Tony Rennier" userId="c9404d753a9a413b" providerId="LiveId" clId="{3CACC98B-C83E-E04F-A4E1-D7A7D7EECBC4}" dt="2021-11-05T13:18:13.955" v="539" actId="20577"/>
        <pc:sldMkLst>
          <pc:docMk/>
          <pc:sldMk cId="603797575" sldId="426"/>
        </pc:sldMkLst>
        <pc:spChg chg="mod">
          <ac:chgData name="Tony Rennier" userId="c9404d753a9a413b" providerId="LiveId" clId="{3CACC98B-C83E-E04F-A4E1-D7A7D7EECBC4}" dt="2021-11-05T13:18:13.955" v="539" actId="20577"/>
          <ac:spMkLst>
            <pc:docMk/>
            <pc:sldMk cId="603797575" sldId="426"/>
            <ac:spMk id="15363" creationId="{00000000-0000-0000-0000-000000000000}"/>
          </ac:spMkLst>
        </pc:spChg>
      </pc:sldChg>
      <pc:sldChg chg="modSp mod">
        <pc:chgData name="Tony Rennier" userId="c9404d753a9a413b" providerId="LiveId" clId="{3CACC98B-C83E-E04F-A4E1-D7A7D7EECBC4}" dt="2021-11-05T13:15:13.723" v="537" actId="20577"/>
        <pc:sldMkLst>
          <pc:docMk/>
          <pc:sldMk cId="2720461886" sldId="437"/>
        </pc:sldMkLst>
        <pc:spChg chg="mod">
          <ac:chgData name="Tony Rennier" userId="c9404d753a9a413b" providerId="LiveId" clId="{3CACC98B-C83E-E04F-A4E1-D7A7D7EECBC4}" dt="2021-11-05T13:15:13.723" v="537" actId="20577"/>
          <ac:spMkLst>
            <pc:docMk/>
            <pc:sldMk cId="2720461886" sldId="437"/>
            <ac:spMk id="14339" creationId="{00000000-0000-0000-0000-000000000000}"/>
          </ac:spMkLst>
        </pc:spChg>
      </pc:sldChg>
      <pc:sldChg chg="modSp mod">
        <pc:chgData name="Tony Rennier" userId="c9404d753a9a413b" providerId="LiveId" clId="{3CACC98B-C83E-E04F-A4E1-D7A7D7EECBC4}" dt="2021-11-05T13:07:29.690" v="306" actId="20577"/>
        <pc:sldMkLst>
          <pc:docMk/>
          <pc:sldMk cId="3952479579" sldId="438"/>
        </pc:sldMkLst>
        <pc:spChg chg="mod">
          <ac:chgData name="Tony Rennier" userId="c9404d753a9a413b" providerId="LiveId" clId="{3CACC98B-C83E-E04F-A4E1-D7A7D7EECBC4}" dt="2021-11-05T13:07:29.690" v="306" actId="20577"/>
          <ac:spMkLst>
            <pc:docMk/>
            <pc:sldMk cId="3952479579" sldId="438"/>
            <ac:spMk id="14339" creationId="{00000000-0000-0000-0000-000000000000}"/>
          </ac:spMkLst>
        </pc:spChg>
      </pc:sldChg>
      <pc:sldChg chg="modSp mod">
        <pc:chgData name="Tony Rennier" userId="c9404d753a9a413b" providerId="LiveId" clId="{3CACC98B-C83E-E04F-A4E1-D7A7D7EECBC4}" dt="2021-11-05T13:24:29.049" v="547" actId="20577"/>
        <pc:sldMkLst>
          <pc:docMk/>
          <pc:sldMk cId="364832886" sldId="440"/>
        </pc:sldMkLst>
        <pc:spChg chg="mod">
          <ac:chgData name="Tony Rennier" userId="c9404d753a9a413b" providerId="LiveId" clId="{3CACC98B-C83E-E04F-A4E1-D7A7D7EECBC4}" dt="2021-11-05T13:24:29.049" v="547" actId="20577"/>
          <ac:spMkLst>
            <pc:docMk/>
            <pc:sldMk cId="364832886" sldId="440"/>
            <ac:spMk id="3" creationId="{00000000-0000-0000-0000-000000000000}"/>
          </ac:spMkLst>
        </pc:spChg>
      </pc:sldChg>
      <pc:sldChg chg="modSp mod">
        <pc:chgData name="Tony Rennier" userId="c9404d753a9a413b" providerId="LiveId" clId="{3CACC98B-C83E-E04F-A4E1-D7A7D7EECBC4}" dt="2021-11-05T12:41:08.057" v="166" actId="20577"/>
        <pc:sldMkLst>
          <pc:docMk/>
          <pc:sldMk cId="1343855003" sldId="465"/>
        </pc:sldMkLst>
        <pc:spChg chg="mod">
          <ac:chgData name="Tony Rennier" userId="c9404d753a9a413b" providerId="LiveId" clId="{3CACC98B-C83E-E04F-A4E1-D7A7D7EECBC4}" dt="2021-11-05T12:41:08.057" v="166" actId="20577"/>
          <ac:spMkLst>
            <pc:docMk/>
            <pc:sldMk cId="1343855003" sldId="465"/>
            <ac:spMk id="14339" creationId="{00000000-0000-0000-0000-000000000000}"/>
          </ac:spMkLst>
        </pc:spChg>
      </pc:sldChg>
      <pc:sldChg chg="modSp mod">
        <pc:chgData name="Tony Rennier" userId="c9404d753a9a413b" providerId="LiveId" clId="{3CACC98B-C83E-E04F-A4E1-D7A7D7EECBC4}" dt="2021-11-05T12:31:14.325" v="48" actId="20577"/>
        <pc:sldMkLst>
          <pc:docMk/>
          <pc:sldMk cId="2465279858" sldId="468"/>
        </pc:sldMkLst>
        <pc:spChg chg="mod">
          <ac:chgData name="Tony Rennier" userId="c9404d753a9a413b" providerId="LiveId" clId="{3CACC98B-C83E-E04F-A4E1-D7A7D7EECBC4}" dt="2021-11-05T12:31:14.325" v="48" actId="20577"/>
          <ac:spMkLst>
            <pc:docMk/>
            <pc:sldMk cId="2465279858" sldId="468"/>
            <ac:spMk id="1229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11/5/21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EA888FFD-49FD-E040-BF16-F2FC5EBFC0BE}" type="datetime1">
              <a:rPr lang="en-US" smtClean="0"/>
              <a:t>11/5/21</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#:5-21-0017-00-agen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736DDC2-8A19-474C-8987-B25DFF487F2D}" type="datetime1">
              <a:rPr lang="en-US" smtClean="0"/>
              <a:t>11/5/21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#:5-21-0017-00-agen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6CA1416-EB42-124F-ADE6-D626EBE632DE}" type="datetime1">
              <a:rPr lang="en-US" smtClean="0"/>
              <a:t>11/5/21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#:5-21-0017-00-agen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B950A74D-435D-ED47-8210-B65C25FC7809}" type="datetime1">
              <a:rPr lang="en-US" smtClean="0"/>
              <a:t>11/5/21</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#:5-21-0017-00-agen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A645A230-4D4E-8C45-9559-A6B8DD6F5E3E}" type="datetime1">
              <a:rPr lang="en-US" smtClean="0"/>
              <a:t>11/5/21</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#:5-21-0017-00-agen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B80F1CFB-00CA-0641-9678-2D4FB84BEB96}" type="datetime1">
              <a:rPr lang="en-US" smtClean="0"/>
              <a:t>11/5/21</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#:5-21-0017-00-agen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65F7F324-A7C3-5C40-AB20-DADE11A34979}" type="datetime1">
              <a:rPr lang="en-US" smtClean="0"/>
              <a:t>11/5/21</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#:5-21-0017-00-agen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AA1719E3-4FF2-6148-9BDD-D18F62AD89A3}" type="datetime1">
              <a:rPr lang="en-US" smtClean="0"/>
              <a:t>11/5/21</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#:5-21-0017-00-agen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C011282F-9F3E-DB4D-AB7E-199203241389}" type="datetime1">
              <a:rPr lang="en-US" smtClean="0"/>
              <a:t>11/5/21</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#:5-21-0017-00-agen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77746AA3-D316-6247-A706-1655F19EAAAA}" type="datetime1">
              <a:rPr lang="en-US" smtClean="0"/>
              <a:t>11/5/21</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#:5-21-0017-00-agen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990E74D-2618-8145-8660-BD84B3CCA3E9}" type="datetime1">
              <a:rPr lang="en-US" smtClean="0"/>
              <a:t>11/5/21</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#:5-21-0017-00-agen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A7BB59D2-C0FC-3C45-B17A-F755FFB68AF4}" type="datetime1">
              <a:rPr lang="en-US" smtClean="0"/>
              <a:t>11/5/21</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#:5-21-0017-00-agen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0B34EC36-88F9-7B4A-8CE9-644CB2A9BF0F}" type="datetime1">
              <a:rPr lang="en-US" smtClean="0"/>
              <a:t>11/5/21</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#:5-21-0017-00-agen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4256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5 November 2021</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5 November 2021</a:t>
            </a:r>
          </a:p>
          <a:p>
            <a:pPr eaLnBrk="0" hangingPunct="0"/>
            <a:r>
              <a:rPr lang="en-US" sz="1200" b="1" dirty="0">
                <a:latin typeface="Arial" pitchFamily="34" charset="0"/>
                <a:cs typeface="Times New Roman" pitchFamily="18" charset="0"/>
              </a:rPr>
              <a:t>Document No: 5-21-0017-00-agen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IEEE’s patent policy is described in Clause 6 of the </a:t>
            </a:r>
            <a:r>
              <a:rPr lang="en-US" altLang="en-US" sz="1400" i="1" dirty="0">
                <a:cs typeface="Calibri" panose="020F0502020204030204" pitchFamily="34" charset="0"/>
              </a:rPr>
              <a:t>IEEE SA Standards Board Bylaws</a:t>
            </a:r>
            <a:r>
              <a:rPr lang="en-US" altLang="en-US" sz="1400" dirty="0">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9/3/21 </a:t>
            </a:r>
            <a:r>
              <a:rPr dirty="0"/>
              <a:t>WG minutes contained in </a:t>
            </a:r>
            <a:r>
              <a:rPr lang="en-US" dirty="0">
                <a:solidFill>
                  <a:schemeClr val="tx1"/>
                </a:solidFill>
              </a:rPr>
              <a:t>Doc #: 5-21-0016-00-mins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Dave	  </a:t>
            </a:r>
          </a:p>
          <a:p>
            <a:r>
              <a:rPr dirty="0"/>
              <a:t>Second:</a:t>
            </a:r>
            <a:r>
              <a:rPr lang="en-US" dirty="0"/>
              <a:t> Carlos</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8EC62A0-C606-FF4C-8F61-7166BB9A406B}" type="datetime1">
              <a:rPr lang="en-US" smtClean="0"/>
              <a:t>11/5/21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465279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9/3/21</a:t>
            </a:r>
          </a:p>
          <a:p>
            <a:pPr lvl="1"/>
            <a:r>
              <a:rPr lang="en-US" sz="1400" dirty="0"/>
              <a:t>8/6/21 Meeting</a:t>
            </a:r>
          </a:p>
          <a:p>
            <a:pPr lvl="2"/>
            <a:r>
              <a:rPr lang="en-US" sz="1000" dirty="0"/>
              <a:t>Discuss Black Box I/F</a:t>
            </a:r>
          </a:p>
          <a:p>
            <a:pPr lvl="2"/>
            <a:r>
              <a:rPr lang="en-US" sz="1000" dirty="0"/>
              <a:t>QoS inputs? Or Spectrum Access Inputs? -&gt; Consensus Both</a:t>
            </a:r>
          </a:p>
          <a:p>
            <a:pPr lvl="2"/>
            <a:r>
              <a:rPr lang="en-US" sz="1000" dirty="0"/>
              <a:t>Concern that leaving QoS out would leave it undone</a:t>
            </a:r>
          </a:p>
          <a:p>
            <a:pPr lvl="1"/>
            <a:r>
              <a:rPr lang="en-US" sz="1400" dirty="0"/>
              <a:t>Next Ad-hoc Meeting 9/3/21</a:t>
            </a:r>
          </a:p>
          <a:p>
            <a:r>
              <a:rPr lang="en-US" sz="1800" dirty="0"/>
              <a:t>10/1/21</a:t>
            </a:r>
          </a:p>
          <a:p>
            <a:pPr lvl="1"/>
            <a:r>
              <a:rPr lang="en-US" sz="1400" dirty="0"/>
              <a:t>10/1/21</a:t>
            </a:r>
          </a:p>
          <a:p>
            <a:pPr lvl="2"/>
            <a:r>
              <a:rPr lang="en-US" sz="1000" dirty="0"/>
              <a:t>Tim suggestion to start users stories</a:t>
            </a:r>
          </a:p>
          <a:p>
            <a:pPr lvl="2"/>
            <a:r>
              <a:rPr lang="en-US" sz="1000" dirty="0"/>
              <a:t>Agreed to additional meetings in the 2 of weeks</a:t>
            </a:r>
          </a:p>
          <a:p>
            <a:pPr lvl="2"/>
            <a:r>
              <a:rPr lang="en-US" sz="1000" dirty="0" err="1"/>
              <a:t>iMeet</a:t>
            </a:r>
            <a:r>
              <a:rPr lang="en-US" sz="1000" dirty="0"/>
              <a:t> was down</a:t>
            </a:r>
          </a:p>
          <a:p>
            <a:pPr lvl="2"/>
            <a:r>
              <a:rPr lang="en-US" sz="1000" dirty="0"/>
              <a:t>Considering a schedule</a:t>
            </a:r>
          </a:p>
          <a:p>
            <a:r>
              <a:rPr lang="en-US" sz="1800" dirty="0"/>
              <a:t>11/5/21</a:t>
            </a:r>
          </a:p>
          <a:p>
            <a:pPr lvl="1"/>
            <a:r>
              <a:rPr lang="en-US" sz="1400" dirty="0"/>
              <a:t>Users stories continued</a:t>
            </a:r>
          </a:p>
          <a:p>
            <a:pPr lvl="1"/>
            <a:r>
              <a:rPr lang="en-US" sz="1400" dirty="0"/>
              <a:t>Considering whether a PAR mod is needed to support the open concept</a:t>
            </a:r>
          </a:p>
          <a:p>
            <a:pPr lvl="2"/>
            <a:r>
              <a:rPr lang="en-US" sz="1000" dirty="0"/>
              <a:t>Consider Oliver’s POV</a:t>
            </a:r>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1C455538-FAD9-A344-A3D7-0212501E2F7D}" type="datetime1">
              <a:rPr lang="en-US" smtClean="0"/>
              <a:t>11/5/21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9/3/21</a:t>
            </a:r>
          </a:p>
          <a:p>
            <a:pPr lvl="1"/>
            <a:r>
              <a:rPr lang="en-US" sz="1400" dirty="0"/>
              <a:t>Looking at remaining issues</a:t>
            </a:r>
          </a:p>
          <a:p>
            <a:pPr lvl="1"/>
            <a:r>
              <a:rPr lang="en-US" sz="1400" dirty="0"/>
              <a:t>New paradigm OBDA (Ontology-Based Data Access)</a:t>
            </a:r>
          </a:p>
          <a:p>
            <a:pPr lvl="2"/>
            <a:r>
              <a:rPr lang="en-US" sz="1000" dirty="0"/>
              <a:t>Merges SQL DB and rule-based</a:t>
            </a:r>
          </a:p>
          <a:p>
            <a:pPr lvl="1"/>
            <a:r>
              <a:rPr lang="en-US" sz="1400" dirty="0"/>
              <a:t>Goal – demonstration by EOCY (last </a:t>
            </a:r>
            <a:r>
              <a:rPr lang="en-US" sz="1400" dirty="0" err="1"/>
              <a:t>DySPAN</a:t>
            </a:r>
            <a:r>
              <a:rPr lang="en-US" sz="1400" dirty="0"/>
              <a:t>-SC meeting this year)</a:t>
            </a:r>
          </a:p>
          <a:p>
            <a:pPr lvl="1"/>
            <a:r>
              <a:rPr lang="en-US" sz="1400" dirty="0"/>
              <a:t>Current prototype showing signs of over business (98% CPU occupancy)</a:t>
            </a:r>
          </a:p>
          <a:p>
            <a:r>
              <a:rPr lang="en-US" sz="1800" dirty="0"/>
              <a:t>10/1/21</a:t>
            </a:r>
          </a:p>
          <a:p>
            <a:pPr lvl="1"/>
            <a:r>
              <a:rPr lang="en-US" sz="1400" dirty="0"/>
              <a:t>Working on a useable and presentable version</a:t>
            </a:r>
          </a:p>
          <a:p>
            <a:pPr lvl="1"/>
            <a:r>
              <a:rPr lang="en-US" sz="1400" dirty="0"/>
              <a:t>Scheduling an ad-hoc during Dec plenary – target 12/8/21</a:t>
            </a:r>
          </a:p>
          <a:p>
            <a:r>
              <a:rPr lang="en-US" sz="1800" dirty="0"/>
              <a:t>11/5/21</a:t>
            </a:r>
          </a:p>
          <a:p>
            <a:pPr lvl="1"/>
            <a:r>
              <a:rPr lang="en-US" sz="1400" dirty="0"/>
              <a:t>Preparing for Plenary</a:t>
            </a:r>
          </a:p>
          <a:p>
            <a:pPr lvl="1"/>
            <a:r>
              <a:rPr lang="en-US" sz="1400" dirty="0"/>
              <a:t>Making progress</a:t>
            </a:r>
          </a:p>
          <a:p>
            <a:pPr lvl="1"/>
            <a:r>
              <a:rPr lang="en-US" sz="1400" dirty="0"/>
              <a:t>Serving as a panelist for meetings addressing ML and AI ethics looking at how policy (like P1900.5.1) can be facilitating a dynamic range of permission granting and revoking “Consent Fatigue”</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342651C-264C-C640-93B5-469EBF7376AB}" type="datetime1">
              <a:rPr lang="en-US" smtClean="0"/>
              <a:t>11/5/21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468745" y="990600"/>
            <a:ext cx="3798455" cy="5334000"/>
          </a:xfrm>
        </p:spPr>
        <p:txBody>
          <a:bodyPr/>
          <a:lstStyle/>
          <a:p>
            <a:r>
              <a:rPr lang="en-US" sz="1600" dirty="0"/>
              <a:t>10/1/21</a:t>
            </a:r>
          </a:p>
          <a:p>
            <a:pPr lvl="1"/>
            <a:r>
              <a:rPr lang="en-US" sz="1200" dirty="0"/>
              <a:t>PAR actions approved by NESCOM 9/23/21</a:t>
            </a:r>
          </a:p>
          <a:p>
            <a:pPr lvl="1"/>
            <a:r>
              <a:rPr lang="en-US" sz="1200" dirty="0"/>
              <a:t>Reinitiating SA Ballot</a:t>
            </a:r>
          </a:p>
          <a:p>
            <a:pPr lvl="2"/>
            <a:r>
              <a:rPr lang="en-US" sz="1000" dirty="0"/>
              <a:t>Looking to recover first ballot members </a:t>
            </a:r>
          </a:p>
          <a:p>
            <a:r>
              <a:rPr lang="en-US" sz="1600" dirty="0"/>
              <a:t>11/5/21</a:t>
            </a:r>
          </a:p>
          <a:p>
            <a:pPr lvl="1"/>
            <a:r>
              <a:rPr lang="en-US" sz="1200" dirty="0"/>
              <a:t>SA Ballot Invitation closed</a:t>
            </a:r>
          </a:p>
          <a:p>
            <a:pPr lvl="1"/>
            <a:r>
              <a:rPr lang="en-US" sz="1200" dirty="0"/>
              <a:t>Awaiting new draft addressing MEC comments</a:t>
            </a:r>
          </a:p>
          <a:p>
            <a:pPr lvl="1"/>
            <a:r>
              <a:rPr lang="en-US" sz="1200" dirty="0"/>
              <a:t>SA Ballot to begin shortly</a:t>
            </a:r>
          </a:p>
          <a:p>
            <a:pPr lvl="1"/>
            <a:r>
              <a:rPr lang="en-US" sz="1200" dirty="0"/>
              <a:t>New draft available on Monday</a:t>
            </a:r>
          </a:p>
          <a:p>
            <a:pPr lvl="1"/>
            <a:r>
              <a:rPr lang="en-US" sz="1200" dirty="0"/>
              <a:t>Shooting for 45 days</a:t>
            </a:r>
          </a:p>
          <a:p>
            <a:pPr lvl="1"/>
            <a:r>
              <a:rPr lang="en-US" sz="1200" dirty="0"/>
              <a:t>Will form Comment Resolution Group in the December WG</a:t>
            </a:r>
          </a:p>
          <a:p>
            <a:endParaRPr lang="en-US" sz="1600" dirty="0"/>
          </a:p>
          <a:p>
            <a:endParaRPr lang="en-US" sz="1700" dirty="0"/>
          </a:p>
        </p:txBody>
      </p:sp>
      <p:sp>
        <p:nvSpPr>
          <p:cNvPr id="4" name="Date Placeholder 3"/>
          <p:cNvSpPr>
            <a:spLocks noGrp="1"/>
          </p:cNvSpPr>
          <p:nvPr>
            <p:ph type="dt" sz="quarter" idx="10"/>
          </p:nvPr>
        </p:nvSpPr>
        <p:spPr>
          <a:xfrm>
            <a:off x="457200" y="6448425"/>
            <a:ext cx="2133600" cy="365125"/>
          </a:xfrm>
        </p:spPr>
        <p:txBody>
          <a:bodyPr/>
          <a:lstStyle/>
          <a:p>
            <a:pPr>
              <a:defRPr/>
            </a:pPr>
            <a:fld id="{826C89A9-60F9-9A43-95F0-AD835B281887}" type="datetime1">
              <a:rPr lang="en-US" smtClean="0"/>
              <a:t>11/5/21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pic>
        <p:nvPicPr>
          <p:cNvPr id="2" name="Picture 1">
            <a:extLst>
              <a:ext uri="{FF2B5EF4-FFF2-40B4-BE49-F238E27FC236}">
                <a16:creationId xmlns:a16="http://schemas.microsoft.com/office/drawing/2014/main" id="{81FBD0CE-9C6B-CE49-A35E-AAA8D4C9B393}"/>
              </a:ext>
            </a:extLst>
          </p:cNvPr>
          <p:cNvPicPr>
            <a:picLocks noChangeAspect="1"/>
          </p:cNvPicPr>
          <p:nvPr/>
        </p:nvPicPr>
        <p:blipFill>
          <a:blip r:embed="rId2"/>
          <a:stretch>
            <a:fillRect/>
          </a:stretch>
        </p:blipFill>
        <p:spPr>
          <a:xfrm>
            <a:off x="4267200" y="2268506"/>
            <a:ext cx="4801590" cy="3487947"/>
          </a:xfrm>
          <a:prstGeom prst="rect">
            <a:avLst/>
          </a:prstGeom>
        </p:spPr>
      </p:pic>
      <p:sp>
        <p:nvSpPr>
          <p:cNvPr id="9" name="TextBox 8">
            <a:extLst>
              <a:ext uri="{FF2B5EF4-FFF2-40B4-BE49-F238E27FC236}">
                <a16:creationId xmlns:a16="http://schemas.microsoft.com/office/drawing/2014/main" id="{69912298-CCF7-B348-923F-15C7CB8F7836}"/>
              </a:ext>
            </a:extLst>
          </p:cNvPr>
          <p:cNvSpPr txBox="1"/>
          <p:nvPr/>
        </p:nvSpPr>
        <p:spPr>
          <a:xfrm>
            <a:off x="4267200" y="1560262"/>
            <a:ext cx="3276600" cy="646331"/>
          </a:xfrm>
          <a:prstGeom prst="rect">
            <a:avLst/>
          </a:prstGeom>
          <a:noFill/>
        </p:spPr>
        <p:txBody>
          <a:bodyPr wrap="square">
            <a:spAutoFit/>
          </a:bodyPr>
          <a:lstStyle/>
          <a:p>
            <a:pPr algn="l"/>
            <a:r>
              <a:rPr lang="en-US" b="1" i="0" dirty="0">
                <a:solidFill>
                  <a:srgbClr val="333333"/>
                </a:solidFill>
                <a:effectLst/>
                <a:latin typeface="Open Sans" panose="020F0502020204030204" pitchFamily="34" charset="0"/>
              </a:rPr>
              <a:t>Ballot Group Members = 30</a:t>
            </a:r>
            <a:br>
              <a:rPr lang="en-US" b="0" i="0" dirty="0">
                <a:solidFill>
                  <a:srgbClr val="333333"/>
                </a:solidFill>
                <a:effectLst/>
                <a:latin typeface="Open Sans" panose="020F0502020204030204" pitchFamily="34" charset="0"/>
              </a:rPr>
            </a:br>
            <a:r>
              <a:rPr lang="en-US" b="0" i="0" dirty="0">
                <a:solidFill>
                  <a:srgbClr val="333333"/>
                </a:solidFill>
                <a:effectLst/>
                <a:latin typeface="Open Sans" panose="020F0502020204030204" pitchFamily="34" charset="0"/>
              </a:rPr>
              <a:t>Minimum should be 10</a:t>
            </a:r>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732691"/>
            <a:ext cx="8458200" cy="5392617"/>
          </a:xfrm>
        </p:spPr>
        <p:txBody>
          <a:bodyPr/>
          <a:lstStyle/>
          <a:p>
            <a:r>
              <a:rPr lang="en-US" sz="1800" dirty="0" err="1"/>
              <a:t>DySPAN</a:t>
            </a:r>
            <a:r>
              <a:rPr lang="en-US" sz="1800" dirty="0"/>
              <a:t>-SC December Plenary will be virtual</a:t>
            </a:r>
          </a:p>
          <a:p>
            <a:pPr lvl="1"/>
            <a:r>
              <a:rPr lang="en-US" sz="1400" dirty="0"/>
              <a:t>12/6/21 -&gt; 12/10/21</a:t>
            </a:r>
          </a:p>
          <a:p>
            <a:r>
              <a:rPr lang="en-US" sz="1800" dirty="0"/>
              <a:t>P1900.5 plenary scheduled</a:t>
            </a:r>
          </a:p>
          <a:p>
            <a:r>
              <a:rPr lang="en-US" sz="1800" dirty="0" err="1"/>
              <a:t>DySPAN</a:t>
            </a:r>
            <a:r>
              <a:rPr lang="en-US" sz="1800" dirty="0"/>
              <a:t>-SC Leadership Meeting</a:t>
            </a:r>
          </a:p>
          <a:p>
            <a:pPr lvl="1"/>
            <a:r>
              <a:rPr lang="en-US" sz="1800" dirty="0" err="1"/>
              <a:t>DySPAN</a:t>
            </a:r>
            <a:r>
              <a:rPr lang="en-US" sz="1800" dirty="0"/>
              <a:t>-SC Elections for 2022 – 2023</a:t>
            </a:r>
          </a:p>
          <a:p>
            <a:pPr lvl="2"/>
            <a:r>
              <a:rPr lang="en-US" sz="1600" dirty="0"/>
              <a:t>Tony is planning to send the call for nomination email.</a:t>
            </a:r>
          </a:p>
          <a:p>
            <a:pPr lvl="1"/>
            <a:r>
              <a:rPr lang="en-US" sz="1800" dirty="0"/>
              <a:t>New Projects – No updates</a:t>
            </a:r>
          </a:p>
          <a:p>
            <a:pPr lvl="2"/>
            <a:r>
              <a:rPr lang="en-US" sz="1600" dirty="0"/>
              <a:t>DARPA SC2 CIL standardization</a:t>
            </a:r>
          </a:p>
          <a:p>
            <a:pPr lvl="2"/>
            <a:r>
              <a:rPr lang="en-US" sz="1600" dirty="0"/>
              <a:t>National Spectrum Consortium (NSC) standards</a:t>
            </a:r>
          </a:p>
          <a:p>
            <a:pPr lvl="2"/>
            <a:r>
              <a:rPr lang="en-US" sz="1600" dirty="0"/>
              <a:t>NTIA Incumbent Informing Capability (IIC)</a:t>
            </a:r>
          </a:p>
          <a:p>
            <a:pPr lvl="1"/>
            <a:r>
              <a:rPr lang="en-US" sz="1800" dirty="0"/>
              <a:t>Discussion on IEEE web/email tools</a:t>
            </a:r>
          </a:p>
          <a:p>
            <a:pPr lvl="2"/>
            <a:r>
              <a:rPr lang="en-US" sz="1600" dirty="0" err="1"/>
              <a:t>DySPAN</a:t>
            </a:r>
            <a:r>
              <a:rPr lang="en-US" sz="1600" dirty="0"/>
              <a:t>-SC website</a:t>
            </a:r>
          </a:p>
          <a:p>
            <a:pPr lvl="3"/>
            <a:r>
              <a:rPr lang="en-US" sz="1200" dirty="0"/>
              <a:t>Oliver requested the following changes:</a:t>
            </a:r>
          </a:p>
          <a:p>
            <a:pPr lvl="4"/>
            <a:r>
              <a:rPr lang="en-US" sz="1200" dirty="0"/>
              <a:t>Change capitalization on </a:t>
            </a:r>
            <a:r>
              <a:rPr lang="en-US" sz="1200" dirty="0" err="1"/>
              <a:t>DySPAN</a:t>
            </a:r>
            <a:r>
              <a:rPr lang="en-US" sz="1200" dirty="0"/>
              <a:t>-SC banner text.</a:t>
            </a:r>
          </a:p>
          <a:p>
            <a:pPr lvl="4"/>
            <a:r>
              <a:rPr lang="en-US" sz="1200" dirty="0"/>
              <a:t>Add opening and closing December plenary meeting info.</a:t>
            </a:r>
          </a:p>
          <a:p>
            <a:pPr lvl="4"/>
            <a:r>
              <a:rPr lang="en-US" sz="1200" dirty="0"/>
              <a:t>Add link to agenda slides from previous Plenary meeting</a:t>
            </a:r>
          </a:p>
          <a:p>
            <a:pPr lvl="4"/>
            <a:r>
              <a:rPr lang="en-US" sz="1200" dirty="0"/>
              <a:t>Change PNP menu bar item to P&amp;Ps and link directly to file on </a:t>
            </a:r>
            <a:r>
              <a:rPr lang="en-US" sz="1200" dirty="0" err="1"/>
              <a:t>box.com</a:t>
            </a:r>
            <a:r>
              <a:rPr lang="en-US" sz="1200" dirty="0"/>
              <a:t>.</a:t>
            </a:r>
          </a:p>
          <a:p>
            <a:pPr lvl="3"/>
            <a:r>
              <a:rPr lang="en-US" sz="1200" dirty="0"/>
              <a:t>Discussion about </a:t>
            </a:r>
            <a:r>
              <a:rPr lang="en-US" sz="1200" dirty="0" err="1"/>
              <a:t>DySPAN</a:t>
            </a:r>
            <a:r>
              <a:rPr lang="en-US" sz="1200" dirty="0"/>
              <a:t>-SC Logo</a:t>
            </a:r>
          </a:p>
          <a:p>
            <a:pPr lvl="4"/>
            <a:r>
              <a:rPr lang="en-US" sz="1200" dirty="0"/>
              <a:t>Oliver will remind Lynn to recommend a freelance graphic designer to design a </a:t>
            </a:r>
            <a:r>
              <a:rPr lang="en-US" sz="1200" dirty="0" err="1"/>
              <a:t>DySPAN</a:t>
            </a:r>
            <a:r>
              <a:rPr lang="en-US" sz="1200" dirty="0"/>
              <a:t>-SC logo for the website.</a:t>
            </a:r>
          </a:p>
          <a:p>
            <a:endParaRPr lang="en-US" sz="1800" dirty="0"/>
          </a:p>
        </p:txBody>
      </p:sp>
      <p:sp>
        <p:nvSpPr>
          <p:cNvPr id="4" name="Date Placeholder 3"/>
          <p:cNvSpPr>
            <a:spLocks noGrp="1"/>
          </p:cNvSpPr>
          <p:nvPr>
            <p:ph type="dt" sz="quarter" idx="10"/>
          </p:nvPr>
        </p:nvSpPr>
        <p:spPr/>
        <p:txBody>
          <a:bodyPr/>
          <a:lstStyle/>
          <a:p>
            <a:pPr>
              <a:defRPr/>
            </a:pPr>
            <a:fld id="{1C61AFBF-DABA-5942-BCEB-3BBCFDA5D8E8}" type="datetime1">
              <a:rPr lang="en-US" smtClean="0"/>
              <a:t>11/5/21</a:t>
            </a:fld>
            <a:endParaRPr lang="en-US"/>
          </a:p>
        </p:txBody>
      </p:sp>
      <p:sp>
        <p:nvSpPr>
          <p:cNvPr id="5" name="Footer Placeholder 4"/>
          <p:cNvSpPr>
            <a:spLocks noGrp="1"/>
          </p:cNvSpPr>
          <p:nvPr>
            <p:ph type="ftr" sz="quarter" idx="11"/>
          </p:nvPr>
        </p:nvSpPr>
        <p:spPr/>
        <p:txBody>
          <a:bodyPr/>
          <a:lstStyle/>
          <a:p>
            <a:pPr>
              <a:defRPr/>
            </a:pPr>
            <a:r>
              <a:rPr lang="en-US"/>
              <a:t>Doc #:5-21-0017-00-agen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B0A449D8-6B69-CE4B-9DC4-B7ED55014682}" type="datetime1">
              <a:rPr lang="en-US" smtClean="0"/>
              <a:t>11/5/21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7/16/21</a:t>
            </a:r>
          </a:p>
          <a:p>
            <a:pPr lvl="1"/>
            <a:r>
              <a:rPr lang="en-US" sz="1400" dirty="0"/>
              <a:t>Tim met with IEEE EMC (Silicon and chipsets)</a:t>
            </a:r>
          </a:p>
          <a:p>
            <a:pPr lvl="2"/>
            <a:r>
              <a:rPr lang="en-US" sz="1100" dirty="0"/>
              <a:t>Call to arms across IEEE WGs to cross pollinate and bring expertise</a:t>
            </a:r>
          </a:p>
          <a:p>
            <a:r>
              <a:rPr lang="en-US" sz="1800" dirty="0"/>
              <a:t>9/3/21</a:t>
            </a:r>
          </a:p>
          <a:p>
            <a:pPr lvl="1"/>
            <a:r>
              <a:rPr lang="en-US" sz="1400" dirty="0"/>
              <a:t>EMBM Acquisition (2)</a:t>
            </a:r>
            <a:endParaRPr lang="en-US" sz="1500" dirty="0"/>
          </a:p>
          <a:p>
            <a:pPr lvl="2"/>
            <a:r>
              <a:rPr lang="en-US" sz="1100" dirty="0"/>
              <a:t>One already awarded</a:t>
            </a:r>
          </a:p>
          <a:p>
            <a:pPr lvl="2"/>
            <a:r>
              <a:rPr lang="en-US" sz="1100" dirty="0"/>
              <a:t>Second is an OTA for JEMSOC</a:t>
            </a:r>
          </a:p>
          <a:p>
            <a:pPr lvl="2"/>
            <a:r>
              <a:rPr lang="en-US" sz="1100" dirty="0"/>
              <a:t>Internal MITRE CAPSTONE project raised awareness of 1900.5.2 in DoD</a:t>
            </a:r>
          </a:p>
          <a:p>
            <a:pPr lvl="1"/>
            <a:r>
              <a:rPr lang="en-US" sz="1400" dirty="0"/>
              <a:t>Looking at ways to connect Spectrum Dependency Maps to SCMs</a:t>
            </a:r>
          </a:p>
          <a:p>
            <a:pPr lvl="2"/>
            <a:r>
              <a:rPr lang="en-US" sz="1000" dirty="0"/>
              <a:t>MITRE ARCENT Project</a:t>
            </a:r>
          </a:p>
          <a:p>
            <a:r>
              <a:rPr lang="en-US" sz="1800" dirty="0"/>
              <a:t>10/1/21</a:t>
            </a:r>
          </a:p>
          <a:p>
            <a:r>
              <a:rPr lang="en-US" sz="1800" dirty="0"/>
              <a:t>11/5/21</a:t>
            </a:r>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AFC1A052-2E89-2D4A-A0B4-C61EEC2B5834}" type="datetime1">
              <a:rPr lang="en-US" smtClean="0"/>
              <a:t>11/5/21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1900.5 Revision Ad- hoc 11/12/21 1300-1400 ET</a:t>
            </a:r>
          </a:p>
          <a:p>
            <a:r>
              <a:rPr lang="en-US" sz="1600" dirty="0"/>
              <a:t>1900.5 Revision Ad- hoc 11/26/21 1300-1400 ET??</a:t>
            </a:r>
          </a:p>
          <a:p>
            <a:r>
              <a:rPr lang="en-US" sz="1600" dirty="0" err="1"/>
              <a:t>DySPAN</a:t>
            </a:r>
            <a:r>
              <a:rPr lang="en-US" sz="1600" dirty="0"/>
              <a:t>-SC Plenary 12/6/21 – 12/10/21</a:t>
            </a:r>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9524C2D2-FD28-F84E-90DA-C2E1C3716079}" type="datetime1">
              <a:rPr lang="en-US" smtClean="0"/>
              <a:t>11/5/21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pic>
        <p:nvPicPr>
          <p:cNvPr id="2" name="Picture 1">
            <a:extLst>
              <a:ext uri="{FF2B5EF4-FFF2-40B4-BE49-F238E27FC236}">
                <a16:creationId xmlns:a16="http://schemas.microsoft.com/office/drawing/2014/main" id="{F84D9896-43EC-6441-86A8-F941118BC043}"/>
              </a:ext>
            </a:extLst>
          </p:cNvPr>
          <p:cNvPicPr>
            <a:picLocks noChangeAspect="1"/>
          </p:cNvPicPr>
          <p:nvPr/>
        </p:nvPicPr>
        <p:blipFill>
          <a:blip r:embed="rId2"/>
          <a:stretch>
            <a:fillRect/>
          </a:stretch>
        </p:blipFill>
        <p:spPr>
          <a:xfrm>
            <a:off x="5191805" y="9000"/>
            <a:ext cx="3723595" cy="6430219"/>
          </a:xfrm>
          <a:prstGeom prst="rect">
            <a:avLst/>
          </a:prstGeom>
        </p:spPr>
      </p:pic>
    </p:spTree>
    <p:extLst>
      <p:ext uri="{BB962C8B-B14F-4D97-AF65-F5344CB8AC3E}">
        <p14:creationId xmlns:p14="http://schemas.microsoft.com/office/powerpoint/2010/main" val="1096453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9/3/21</a:t>
            </a:r>
          </a:p>
          <a:p>
            <a:pPr lvl="1"/>
            <a:r>
              <a:rPr lang="en-US" sz="1800" dirty="0"/>
              <a:t>Julia has coauthored a book and mentioned P1900.5 in the bio</a:t>
            </a:r>
          </a:p>
          <a:p>
            <a:pPr lvl="2"/>
            <a:r>
              <a:rPr lang="en-US" sz="1400" dirty="0"/>
              <a:t>Dr. Karen Haigh Cognitive-EW</a:t>
            </a:r>
          </a:p>
          <a:p>
            <a:pPr lvl="1"/>
            <a:r>
              <a:rPr lang="en-US" sz="1600" dirty="0"/>
              <a:t>Considering a </a:t>
            </a:r>
            <a:r>
              <a:rPr lang="en-US" sz="1600" dirty="0" err="1"/>
              <a:t>DySPAN</a:t>
            </a:r>
            <a:r>
              <a:rPr lang="en-US" sz="1600" dirty="0"/>
              <a:t> 2021 conference paper</a:t>
            </a:r>
          </a:p>
          <a:p>
            <a:pPr lvl="2"/>
            <a:r>
              <a:rPr lang="en-US" sz="1050" dirty="0"/>
              <a:t>Deadline in one month – can we agree and write down what we are planning</a:t>
            </a:r>
          </a:p>
          <a:p>
            <a:pPr lvl="2"/>
            <a:r>
              <a:rPr lang="en-US" sz="1050" dirty="0"/>
              <a:t>Capitalize on opportunities do more concretely say what we are doing and collect feedback</a:t>
            </a:r>
          </a:p>
          <a:p>
            <a:r>
              <a:rPr lang="en-US" sz="2200" dirty="0"/>
              <a:t>10/1/21</a:t>
            </a:r>
          </a:p>
          <a:p>
            <a:pPr lvl="1"/>
            <a:r>
              <a:rPr lang="en-US" sz="1800" dirty="0" err="1"/>
              <a:t>DySPAN</a:t>
            </a:r>
            <a:r>
              <a:rPr lang="en-US" sz="1800" dirty="0"/>
              <a:t> 2021 missed this time</a:t>
            </a:r>
          </a:p>
          <a:p>
            <a:pPr marL="0" indent="0">
              <a:buNone/>
            </a:pPr>
            <a:endParaRPr lang="en-US" sz="40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CB634963-EC7E-654C-A080-06835952E2CA}" type="datetime1">
              <a:rPr lang="en-US" smtClean="0"/>
              <a:t>11/5/21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4157851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DE6AF7C9-964C-CB4F-9997-D8F1E75E8C14}" type="datetime1">
              <a:rPr lang="en-US" smtClean="0"/>
              <a:t>11/5/21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479E3179-A7FF-6C4F-92F9-0EB18476694C}" type="datetime1">
              <a:rPr lang="en-US" smtClean="0"/>
              <a:t>11/5/21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63C8EE7-6BB2-E747-BF22-893B1FDEA579}" type="datetime1">
              <a:rPr lang="en-US" smtClean="0"/>
              <a:t>11/5/21</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#:5-21-0017-00-agen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2" name="Table 1">
            <a:extLst>
              <a:ext uri="{FF2B5EF4-FFF2-40B4-BE49-F238E27FC236}">
                <a16:creationId xmlns:a16="http://schemas.microsoft.com/office/drawing/2014/main" id="{4FCFF14E-0E97-534C-8A4A-09BEC62CACA2}"/>
              </a:ext>
            </a:extLst>
          </p:cNvPr>
          <p:cNvGraphicFramePr>
            <a:graphicFrameLocks noGrp="1"/>
          </p:cNvGraphicFramePr>
          <p:nvPr>
            <p:extLst>
              <p:ext uri="{D42A27DB-BD31-4B8C-83A1-F6EECF244321}">
                <p14:modId xmlns:p14="http://schemas.microsoft.com/office/powerpoint/2010/main" val="2850014463"/>
              </p:ext>
            </p:extLst>
          </p:nvPr>
        </p:nvGraphicFramePr>
        <p:xfrm>
          <a:off x="2590800" y="898238"/>
          <a:ext cx="5748377" cy="4687616"/>
        </p:xfrm>
        <a:graphic>
          <a:graphicData uri="http://schemas.openxmlformats.org/drawingml/2006/table">
            <a:tbl>
              <a:tblPr>
                <a:tableStyleId>{5C22544A-7EE6-4342-B048-85BDC9FD1C3A}</a:tableStyleId>
              </a:tblPr>
              <a:tblGrid>
                <a:gridCol w="658038">
                  <a:extLst>
                    <a:ext uri="{9D8B030D-6E8A-4147-A177-3AD203B41FA5}">
                      <a16:colId xmlns:a16="http://schemas.microsoft.com/office/drawing/2014/main" val="3739870475"/>
                    </a:ext>
                  </a:extLst>
                </a:gridCol>
                <a:gridCol w="688292">
                  <a:extLst>
                    <a:ext uri="{9D8B030D-6E8A-4147-A177-3AD203B41FA5}">
                      <a16:colId xmlns:a16="http://schemas.microsoft.com/office/drawing/2014/main" val="3390334996"/>
                    </a:ext>
                  </a:extLst>
                </a:gridCol>
                <a:gridCol w="1142112">
                  <a:extLst>
                    <a:ext uri="{9D8B030D-6E8A-4147-A177-3AD203B41FA5}">
                      <a16:colId xmlns:a16="http://schemas.microsoft.com/office/drawing/2014/main" val="2862359350"/>
                    </a:ext>
                  </a:extLst>
                </a:gridCol>
                <a:gridCol w="998402">
                  <a:extLst>
                    <a:ext uri="{9D8B030D-6E8A-4147-A177-3AD203B41FA5}">
                      <a16:colId xmlns:a16="http://schemas.microsoft.com/office/drawing/2014/main" val="3772574554"/>
                    </a:ext>
                  </a:extLst>
                </a:gridCol>
                <a:gridCol w="2261533">
                  <a:extLst>
                    <a:ext uri="{9D8B030D-6E8A-4147-A177-3AD203B41FA5}">
                      <a16:colId xmlns:a16="http://schemas.microsoft.com/office/drawing/2014/main" val="3631917884"/>
                    </a:ext>
                  </a:extLst>
                </a:gridCol>
              </a:tblGrid>
              <a:tr h="646566">
                <a:tc>
                  <a:txBody>
                    <a:bodyPr/>
                    <a:lstStyle/>
                    <a:p>
                      <a:pPr algn="ctr" fontAlgn="b"/>
                      <a:r>
                        <a:rPr lang="en-US" sz="900" u="none" strike="noStrike">
                          <a:effectLst/>
                        </a:rPr>
                        <a:t>11/5/21</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426501218"/>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r" fontAlgn="b"/>
                      <a:r>
                        <a:rPr lang="en-US" sz="900" u="none" strike="noStrike">
                          <a:effectLst/>
                        </a:rPr>
                        <a:t>14</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3410758"/>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r" fontAlgn="b"/>
                      <a:r>
                        <a:rPr lang="en-US" sz="900" u="none" strike="noStrike">
                          <a:effectLst/>
                        </a:rPr>
                        <a:t>9.3324</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45106116"/>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950667956"/>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JHU/APL</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519521916"/>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92878288"/>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09184825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851435866"/>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Brent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Josefiak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585837000"/>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626140"/>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Drexel University (Vice Chair)</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23154552"/>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56893153"/>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73687473"/>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37820425"/>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157900103"/>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60582412"/>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Daniel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Zahirniak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Joint Electronic Warfare Center (JEWC)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633134839"/>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Coyle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Georgia Institute of Technology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89285618"/>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Sean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Furman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99642762"/>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Shastri</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Jayram</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University of Johannesburg</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031636128"/>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82184593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Chad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425100705"/>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900454431"/>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62925035"/>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Tony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Foundry Inc (Chair)</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163594096"/>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b="0" i="0" u="none" strike="noStrike" dirty="0">
                          <a:solidFill>
                            <a:srgbClr val="000000"/>
                          </a:solidFill>
                          <a:effectLst/>
                          <a:latin typeface="Calibri" panose="020F0502020204030204" pitchFamily="34" charset="0"/>
                        </a:rPr>
                        <a:t>VP</a:t>
                      </a: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21793621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11/5/21  8:00-10:00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No    </a:t>
            </a:r>
          </a:p>
        </p:txBody>
      </p:sp>
      <p:sp>
        <p:nvSpPr>
          <p:cNvPr id="2" name="Date Placeholder 1"/>
          <p:cNvSpPr>
            <a:spLocks noGrp="1"/>
          </p:cNvSpPr>
          <p:nvPr>
            <p:ph type="dt" sz="quarter" idx="10"/>
          </p:nvPr>
        </p:nvSpPr>
        <p:spPr>
          <a:xfrm>
            <a:off x="457200" y="6448425"/>
            <a:ext cx="2133600" cy="365125"/>
          </a:xfrm>
        </p:spPr>
        <p:txBody>
          <a:bodyPr/>
          <a:lstStyle/>
          <a:p>
            <a:pPr>
              <a:defRPr/>
            </a:pPr>
            <a:fld id="{4BEB6D48-5B20-2644-9F5F-144BC389C10E}" type="datetime1">
              <a:rPr lang="en-US" smtClean="0"/>
              <a:t>11/5/21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#:5-21-0017-00-agen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5-21-00-17-agen</a:t>
            </a:r>
          </a:p>
          <a:p>
            <a:endParaRPr dirty="0"/>
          </a:p>
          <a:p>
            <a:r>
              <a:rPr dirty="0"/>
              <a:t>Mover:</a:t>
            </a:r>
            <a:r>
              <a:rPr lang="en-US" dirty="0"/>
              <a:t> Dave</a:t>
            </a:r>
            <a:endParaRPr dirty="0"/>
          </a:p>
          <a:p>
            <a:r>
              <a:rPr dirty="0"/>
              <a:t>Second:</a:t>
            </a:r>
            <a:r>
              <a:rPr lang="en-US" dirty="0"/>
              <a:t> 	John</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0DDA5D6-D4FF-0543-956C-8027D472D6D1}" type="datetime1">
              <a:rPr lang="en-US" smtClean="0"/>
              <a:t>11/5/21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11/5/21</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11/5/21</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DBE44FB9-BD07-4141-8A73-70E8A96C19F7}" type="datetime1">
              <a:rPr lang="en-US" smtClean="0"/>
              <a:t>11/5/21</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#:5-21-0017-00-agen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32422</TotalTime>
  <Words>2815</Words>
  <Application>Microsoft Macintosh PowerPoint</Application>
  <PresentationFormat>On-screen Show (4:3)</PresentationFormat>
  <Paragraphs>434</Paragraphs>
  <Slides>23</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Lucida Grande</vt:lpstr>
      <vt:lpstr>Monotype Sorts</vt:lpstr>
      <vt:lpstr>Montserrat</vt:lpstr>
      <vt:lpstr>Open Sans</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550</cp:revision>
  <dcterms:created xsi:type="dcterms:W3CDTF">2013-08-13T02:52:21Z</dcterms:created>
  <dcterms:modified xsi:type="dcterms:W3CDTF">2021-11-05T13:24:52Z</dcterms:modified>
</cp:coreProperties>
</file>