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ACC98B-C83E-E04F-A4E1-D7A7D7EECBC4}" v="8" dt="2021-11-03T16:23:16.0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18" autoAdjust="0"/>
    <p:restoredTop sz="96332"/>
  </p:normalViewPr>
  <p:slideViewPr>
    <p:cSldViewPr>
      <p:cViewPr varScale="1">
        <p:scale>
          <a:sx n="177" d="100"/>
          <a:sy n="177" d="100"/>
        </p:scale>
        <p:origin x="234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11/3/21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EA888FFD-49FD-E040-BF16-F2FC5EBFC0BE}" type="datetime1">
              <a:rPr lang="en-US" smtClean="0"/>
              <a:t>11/3/21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736DDC2-8A19-474C-8987-B25DFF487F2D}"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CA1416-EB42-124F-ADE6-D626EBE632DE}"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950A74D-435D-ED47-8210-B65C25FC7809}" type="datetime1">
              <a:rPr lang="en-US" smtClean="0"/>
              <a:t>11/3/21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645A230-4D4E-8C45-9559-A6B8DD6F5E3E}" type="datetime1">
              <a:rPr lang="en-US" smtClean="0"/>
              <a:t>11/3/21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B80F1CFB-00CA-0641-9678-2D4FB84BEB96}" type="datetime1">
              <a:rPr lang="en-US" smtClean="0"/>
              <a:t>11/3/21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5F7F324-A7C3-5C40-AB20-DADE11A34979}" type="datetime1">
              <a:rPr lang="en-US" smtClean="0"/>
              <a:t>11/3/21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A1719E3-4FF2-6148-9BDD-D18F62AD89A3}" type="datetime1">
              <a:rPr lang="en-US" smtClean="0"/>
              <a:t>11/3/21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C011282F-9F3E-DB4D-AB7E-199203241389}" type="datetime1">
              <a:rPr lang="en-US" smtClean="0"/>
              <a:t>11/3/21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7746AA3-D316-6247-A706-1655F19EAAAA}" type="datetime1">
              <a:rPr lang="en-US" smtClean="0"/>
              <a:t>11/3/21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90E74D-2618-8145-8660-BD84B3CCA3E9}" type="datetime1">
              <a:rPr lang="en-US" smtClean="0"/>
              <a:t>11/3/21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7BB59D2-C0FC-3C45-B17A-F755FFB68AF4}" type="datetime1">
              <a:rPr lang="en-US" smtClean="0"/>
              <a:t>11/3/21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0B34EC36-88F9-7B4A-8CE9-644CB2A9BF0F}" type="datetime1">
              <a:rPr lang="en-US" smtClean="0"/>
              <a:t>11/3/21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256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November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November 2021</a:t>
            </a:r>
          </a:p>
          <a:p>
            <a:pPr eaLnBrk="0" hangingPunct="0"/>
            <a:r>
              <a:rPr lang="en-US" sz="1200" b="1" dirty="0">
                <a:latin typeface="Arial" pitchFamily="34" charset="0"/>
                <a:cs typeface="Times New Roman" pitchFamily="18" charset="0"/>
              </a:rPr>
              <a:t>Document No: 5-21-0017-00-agen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9/3/21 </a:t>
            </a:r>
            <a:r>
              <a:rPr dirty="0"/>
              <a:t>WG minutes contained in </a:t>
            </a:r>
            <a:r>
              <a:rPr lang="en-US" dirty="0">
                <a:solidFill>
                  <a:schemeClr val="tx1"/>
                </a:solidFill>
              </a:rPr>
              <a:t>Doc #: 5-21-0016-00-mins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8EC62A0-C606-FF4C-8F61-7166BB9A406B}" type="datetime1">
              <a:rPr lang="en-US" smtClean="0"/>
              <a:t>11/3/21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9/3/21</a:t>
            </a:r>
          </a:p>
          <a:p>
            <a:pPr lvl="1"/>
            <a:r>
              <a:rPr lang="en-US" sz="1400" dirty="0"/>
              <a:t>8/6/21 Meeting</a:t>
            </a:r>
          </a:p>
          <a:p>
            <a:pPr lvl="2"/>
            <a:r>
              <a:rPr lang="en-US" sz="1000" dirty="0"/>
              <a:t>Discuss Black Box I/F</a:t>
            </a:r>
          </a:p>
          <a:p>
            <a:pPr lvl="2"/>
            <a:r>
              <a:rPr lang="en-US" sz="1000" dirty="0"/>
              <a:t>QoS inputs? Or Spectrum Access Inputs? -&gt; Consensus Both</a:t>
            </a:r>
          </a:p>
          <a:p>
            <a:pPr lvl="2"/>
            <a:r>
              <a:rPr lang="en-US" sz="1000" dirty="0"/>
              <a:t>Concern that leaving QoS out would leave it undone</a:t>
            </a:r>
          </a:p>
          <a:p>
            <a:pPr lvl="1"/>
            <a:r>
              <a:rPr lang="en-US" sz="1400" dirty="0"/>
              <a:t>Next Ad-hoc Meeting 9/3/21</a:t>
            </a:r>
          </a:p>
          <a:p>
            <a:r>
              <a:rPr lang="en-US" sz="1800" dirty="0"/>
              <a:t>10/1/21</a:t>
            </a:r>
          </a:p>
          <a:p>
            <a:pPr lvl="1"/>
            <a:r>
              <a:rPr lang="en-US" sz="1400" dirty="0"/>
              <a:t>10/1/21</a:t>
            </a:r>
          </a:p>
          <a:p>
            <a:pPr lvl="2"/>
            <a:r>
              <a:rPr lang="en-US" sz="1000" dirty="0"/>
              <a:t>Tim suggestion to start users stories</a:t>
            </a:r>
          </a:p>
          <a:p>
            <a:pPr lvl="2"/>
            <a:r>
              <a:rPr lang="en-US" sz="1000" dirty="0"/>
              <a:t>Agreed to additional meetings in the 2 of weeks</a:t>
            </a:r>
          </a:p>
          <a:p>
            <a:pPr lvl="2"/>
            <a:r>
              <a:rPr lang="en-US" sz="1000" dirty="0" err="1"/>
              <a:t>iMeet</a:t>
            </a:r>
            <a:r>
              <a:rPr lang="en-US" sz="1000" dirty="0"/>
              <a:t> was down</a:t>
            </a:r>
          </a:p>
          <a:p>
            <a:pPr lvl="2"/>
            <a:r>
              <a:rPr lang="en-US" sz="1000" dirty="0"/>
              <a:t>Considering a schedule</a:t>
            </a:r>
          </a:p>
          <a:p>
            <a:r>
              <a:rPr lang="en-US" sz="1800" dirty="0"/>
              <a:t>11/5/21</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C455538-FAD9-A344-A3D7-0212501E2F7D}"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9/3/21</a:t>
            </a:r>
          </a:p>
          <a:p>
            <a:pPr lvl="1"/>
            <a:r>
              <a:rPr lang="en-US" sz="1400" dirty="0"/>
              <a:t>Looking at remaining issues</a:t>
            </a:r>
          </a:p>
          <a:p>
            <a:pPr lvl="1"/>
            <a:r>
              <a:rPr lang="en-US" sz="1400" dirty="0"/>
              <a:t>New paradigm OBDA (Ontology-Based Data Access)</a:t>
            </a:r>
          </a:p>
          <a:p>
            <a:pPr lvl="2"/>
            <a:r>
              <a:rPr lang="en-US" sz="1000" dirty="0"/>
              <a:t>Merges SQL DB and rule-based</a:t>
            </a:r>
          </a:p>
          <a:p>
            <a:pPr lvl="1"/>
            <a:r>
              <a:rPr lang="en-US" sz="1400" dirty="0"/>
              <a:t>Goal – demonstration by EOCY (last </a:t>
            </a:r>
            <a:r>
              <a:rPr lang="en-US" sz="1400" dirty="0" err="1"/>
              <a:t>DySPAN</a:t>
            </a:r>
            <a:r>
              <a:rPr lang="en-US" sz="1400" dirty="0"/>
              <a:t>-SC meeting this year)</a:t>
            </a:r>
          </a:p>
          <a:p>
            <a:pPr lvl="1"/>
            <a:r>
              <a:rPr lang="en-US" sz="1400" dirty="0"/>
              <a:t>Current prototype showing signs of over business (98% CPU occupancy)</a:t>
            </a:r>
          </a:p>
          <a:p>
            <a:r>
              <a:rPr lang="en-US" sz="1800" dirty="0"/>
              <a:t>10/1/21</a:t>
            </a:r>
          </a:p>
          <a:p>
            <a:pPr lvl="1"/>
            <a:r>
              <a:rPr lang="en-US" sz="1400" dirty="0"/>
              <a:t>Working on a useable and presentable version</a:t>
            </a:r>
          </a:p>
          <a:p>
            <a:pPr lvl="1"/>
            <a:r>
              <a:rPr lang="en-US" sz="1400" dirty="0"/>
              <a:t>Scheduling an ad-hoc during Dec plenary – target 12/8/21</a:t>
            </a:r>
          </a:p>
          <a:p>
            <a:r>
              <a:rPr lang="en-US" sz="1800" dirty="0"/>
              <a:t>11/5/21</a:t>
            </a:r>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342651C-264C-C640-93B5-469EBF7376AB}"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3798455" cy="5334000"/>
          </a:xfrm>
        </p:spPr>
        <p:txBody>
          <a:bodyPr/>
          <a:lstStyle/>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r>
              <a:rPr lang="en-US" sz="1800" dirty="0"/>
              <a:t>11/5/21</a:t>
            </a:r>
          </a:p>
          <a:p>
            <a:pPr lvl="1"/>
            <a:r>
              <a:rPr lang="en-US" sz="1400" dirty="0"/>
              <a:t>SA Ballot Invitation closed</a:t>
            </a:r>
          </a:p>
          <a:p>
            <a:pPr lvl="1"/>
            <a:r>
              <a:rPr lang="en-US" sz="1400" dirty="0"/>
              <a:t>Awaiting new draft addressing MEC comments</a:t>
            </a:r>
          </a:p>
          <a:p>
            <a:pPr lvl="1"/>
            <a:r>
              <a:rPr lang="en-US" sz="1400" dirty="0"/>
              <a:t>SA Ballot to begin shortly</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826C89A9-60F9-9A43-95F0-AD835B281887}"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pic>
        <p:nvPicPr>
          <p:cNvPr id="2" name="Picture 1">
            <a:extLst>
              <a:ext uri="{FF2B5EF4-FFF2-40B4-BE49-F238E27FC236}">
                <a16:creationId xmlns:a16="http://schemas.microsoft.com/office/drawing/2014/main" id="{81FBD0CE-9C6B-CE49-A35E-AAA8D4C9B393}"/>
              </a:ext>
            </a:extLst>
          </p:cNvPr>
          <p:cNvPicPr>
            <a:picLocks noChangeAspect="1"/>
          </p:cNvPicPr>
          <p:nvPr/>
        </p:nvPicPr>
        <p:blipFill>
          <a:blip r:embed="rId2"/>
          <a:stretch>
            <a:fillRect/>
          </a:stretch>
        </p:blipFill>
        <p:spPr>
          <a:xfrm>
            <a:off x="4267200" y="2268506"/>
            <a:ext cx="4801590" cy="3487947"/>
          </a:xfrm>
          <a:prstGeom prst="rect">
            <a:avLst/>
          </a:prstGeom>
        </p:spPr>
      </p:pic>
      <p:sp>
        <p:nvSpPr>
          <p:cNvPr id="9" name="TextBox 8">
            <a:extLst>
              <a:ext uri="{FF2B5EF4-FFF2-40B4-BE49-F238E27FC236}">
                <a16:creationId xmlns:a16="http://schemas.microsoft.com/office/drawing/2014/main" id="{69912298-CCF7-B348-923F-15C7CB8F7836}"/>
              </a:ext>
            </a:extLst>
          </p:cNvPr>
          <p:cNvSpPr txBox="1"/>
          <p:nvPr/>
        </p:nvSpPr>
        <p:spPr>
          <a:xfrm>
            <a:off x="4267200" y="1560262"/>
            <a:ext cx="3276600" cy="646331"/>
          </a:xfrm>
          <a:prstGeom prst="rect">
            <a:avLst/>
          </a:prstGeom>
          <a:noFill/>
        </p:spPr>
        <p:txBody>
          <a:bodyPr wrap="square">
            <a:spAutoFit/>
          </a:bodyPr>
          <a:lstStyle/>
          <a:p>
            <a:pPr algn="l"/>
            <a:r>
              <a:rPr lang="en-US" b="1" i="0" dirty="0">
                <a:solidFill>
                  <a:srgbClr val="333333"/>
                </a:solidFill>
                <a:effectLst/>
                <a:latin typeface="Open Sans" panose="020F0502020204030204" pitchFamily="34" charset="0"/>
              </a:rPr>
              <a:t>Ballot Group Members = 30</a:t>
            </a:r>
            <a:br>
              <a:rPr lang="en-US" b="0" i="0" dirty="0">
                <a:solidFill>
                  <a:srgbClr val="333333"/>
                </a:solidFill>
                <a:effectLst/>
                <a:latin typeface="Open Sans" panose="020F0502020204030204" pitchFamily="34" charset="0"/>
              </a:rPr>
            </a:br>
            <a:r>
              <a:rPr lang="en-US" b="0" i="0" dirty="0">
                <a:solidFill>
                  <a:srgbClr val="333333"/>
                </a:solidFill>
                <a:effectLst/>
                <a:latin typeface="Open Sans" panose="020F0502020204030204" pitchFamily="34" charset="0"/>
              </a:rPr>
              <a:t>Minimum should be 10</a:t>
            </a:r>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732691"/>
            <a:ext cx="8458200" cy="5392617"/>
          </a:xfrm>
        </p:spPr>
        <p:txBody>
          <a:bodyPr/>
          <a:lstStyle/>
          <a:p>
            <a:r>
              <a:rPr lang="en-US" sz="1800" dirty="0" err="1"/>
              <a:t>DySPAN</a:t>
            </a:r>
            <a:r>
              <a:rPr lang="en-US" sz="1800" dirty="0"/>
              <a:t>-SC December Plenary will be virtual</a:t>
            </a:r>
          </a:p>
          <a:p>
            <a:pPr lvl="1"/>
            <a:r>
              <a:rPr lang="en-US" sz="1400" dirty="0"/>
              <a:t>12/6/21 -&gt; 12/10/21</a:t>
            </a:r>
          </a:p>
          <a:p>
            <a:r>
              <a:rPr lang="en-US" sz="1800" dirty="0"/>
              <a:t>P1900.5 plenary scheduled</a:t>
            </a:r>
          </a:p>
          <a:p>
            <a:r>
              <a:rPr lang="en-US" sz="1800" dirty="0" err="1"/>
              <a:t>DySPAN</a:t>
            </a:r>
            <a:r>
              <a:rPr lang="en-US" sz="1800" dirty="0"/>
              <a:t> SC Leadership Meeting</a:t>
            </a:r>
          </a:p>
          <a:p>
            <a:pPr lvl="1"/>
            <a:r>
              <a:rPr lang="en-US" sz="1800" dirty="0" err="1"/>
              <a:t>DySPAN</a:t>
            </a:r>
            <a:r>
              <a:rPr lang="en-US" sz="1800" dirty="0"/>
              <a:t>-SC Elections for 2022 – 2023</a:t>
            </a:r>
          </a:p>
          <a:p>
            <a:pPr lvl="2"/>
            <a:r>
              <a:rPr lang="en-US" sz="1600" dirty="0"/>
              <a:t>Tony is planning to send the call for nomination email.</a:t>
            </a:r>
          </a:p>
          <a:p>
            <a:pPr lvl="1"/>
            <a:r>
              <a:rPr lang="en-US" sz="1800" dirty="0"/>
              <a:t>New Projects – No updates</a:t>
            </a:r>
          </a:p>
          <a:p>
            <a:pPr lvl="2"/>
            <a:r>
              <a:rPr lang="en-US" sz="1600" dirty="0"/>
              <a:t>DARPA SC2 CIL standardization</a:t>
            </a:r>
          </a:p>
          <a:p>
            <a:pPr lvl="2"/>
            <a:r>
              <a:rPr lang="en-US" sz="1600" dirty="0"/>
              <a:t>National Spectrum Consortium (NSC) standards</a:t>
            </a:r>
          </a:p>
          <a:p>
            <a:pPr lvl="2"/>
            <a:r>
              <a:rPr lang="en-US" sz="1600" dirty="0"/>
              <a:t>NTIA Incumbent Informing Capability (IIC)</a:t>
            </a:r>
          </a:p>
          <a:p>
            <a:pPr lvl="1"/>
            <a:r>
              <a:rPr lang="en-US" sz="1800" dirty="0"/>
              <a:t>Discussion on IEEE web/email tools</a:t>
            </a:r>
          </a:p>
          <a:p>
            <a:pPr lvl="2"/>
            <a:r>
              <a:rPr lang="en-US" sz="1600" dirty="0" err="1"/>
              <a:t>DySPAN</a:t>
            </a:r>
            <a:r>
              <a:rPr lang="en-US" sz="1600" dirty="0"/>
              <a:t>-SC website</a:t>
            </a:r>
          </a:p>
          <a:p>
            <a:pPr lvl="3"/>
            <a:r>
              <a:rPr lang="en-US" sz="1200" dirty="0"/>
              <a:t>Oliver requested the following changes:</a:t>
            </a:r>
          </a:p>
          <a:p>
            <a:pPr lvl="4"/>
            <a:r>
              <a:rPr lang="en-US" sz="1200" dirty="0"/>
              <a:t>Change capitalization on </a:t>
            </a:r>
            <a:r>
              <a:rPr lang="en-US" sz="1200" dirty="0" err="1"/>
              <a:t>DySPAN</a:t>
            </a:r>
            <a:r>
              <a:rPr lang="en-US" sz="1200" dirty="0"/>
              <a:t>-SC banner text.</a:t>
            </a:r>
          </a:p>
          <a:p>
            <a:pPr lvl="4"/>
            <a:r>
              <a:rPr lang="en-US" sz="1200" dirty="0"/>
              <a:t>Add opening and closing December plenary meeting info.</a:t>
            </a:r>
          </a:p>
          <a:p>
            <a:pPr lvl="4"/>
            <a:r>
              <a:rPr lang="en-US" sz="1200" dirty="0"/>
              <a:t>Add link to agenda slides from previous Plenary meeting</a:t>
            </a:r>
          </a:p>
          <a:p>
            <a:pPr lvl="4"/>
            <a:r>
              <a:rPr lang="en-US" sz="1200" dirty="0"/>
              <a:t>Change PNP menu bar item to P&amp;Ps and link directly to file on </a:t>
            </a:r>
            <a:r>
              <a:rPr lang="en-US" sz="1200" dirty="0" err="1"/>
              <a:t>box.com</a:t>
            </a:r>
            <a:r>
              <a:rPr lang="en-US" sz="1200" dirty="0"/>
              <a:t>.</a:t>
            </a:r>
          </a:p>
          <a:p>
            <a:pPr lvl="3"/>
            <a:r>
              <a:rPr lang="en-US" sz="1200" dirty="0"/>
              <a:t>Discussion about </a:t>
            </a:r>
            <a:r>
              <a:rPr lang="en-US" sz="1200" dirty="0" err="1"/>
              <a:t>DySPAN</a:t>
            </a:r>
            <a:r>
              <a:rPr lang="en-US" sz="1200" dirty="0"/>
              <a:t>-SC Logo</a:t>
            </a:r>
          </a:p>
          <a:p>
            <a:pPr lvl="4"/>
            <a:r>
              <a:rPr lang="en-US" sz="1200" dirty="0"/>
              <a:t>Oliver will remind Lynn to recommend a freelance graphic designer to design a </a:t>
            </a:r>
            <a:r>
              <a:rPr lang="en-US" sz="1200" dirty="0" err="1"/>
              <a:t>DySPAN</a:t>
            </a:r>
            <a:r>
              <a:rPr lang="en-US" sz="1200" dirty="0"/>
              <a:t>-SC logo for the website.</a:t>
            </a:r>
          </a:p>
          <a:p>
            <a:endParaRPr lang="en-US" sz="1800" dirty="0"/>
          </a:p>
        </p:txBody>
      </p:sp>
      <p:sp>
        <p:nvSpPr>
          <p:cNvPr id="4" name="Date Placeholder 3"/>
          <p:cNvSpPr>
            <a:spLocks noGrp="1"/>
          </p:cNvSpPr>
          <p:nvPr>
            <p:ph type="dt" sz="quarter" idx="10"/>
          </p:nvPr>
        </p:nvSpPr>
        <p:spPr/>
        <p:txBody>
          <a:bodyPr/>
          <a:lstStyle/>
          <a:p>
            <a:pPr>
              <a:defRPr/>
            </a:pPr>
            <a:fld id="{1C61AFBF-DABA-5942-BCEB-3BBCFDA5D8E8}" type="datetime1">
              <a:rPr lang="en-US" smtClean="0"/>
              <a:t>11/3/21</a:t>
            </a:fld>
            <a:endParaRPr lang="en-US"/>
          </a:p>
        </p:txBody>
      </p:sp>
      <p:sp>
        <p:nvSpPr>
          <p:cNvPr id="5" name="Footer Placeholder 4"/>
          <p:cNvSpPr>
            <a:spLocks noGrp="1"/>
          </p:cNvSpPr>
          <p:nvPr>
            <p:ph type="ftr" sz="quarter" idx="11"/>
          </p:nvPr>
        </p:nvSpPr>
        <p:spPr/>
        <p:txBody>
          <a:bodyPr/>
          <a:lstStyle/>
          <a:p>
            <a:pPr>
              <a:defRPr/>
            </a:pPr>
            <a:r>
              <a:rPr lang="en-US"/>
              <a:t>Doc #:5-21-0017-00-agen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B0A449D8-6B69-CE4B-9DC4-B7ED55014682}" type="datetime1">
              <a:rPr lang="en-US" smtClean="0"/>
              <a:t>11/3/21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r>
              <a:rPr lang="en-US" sz="1800" dirty="0"/>
              <a:t>10/1/21</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AFC1A052-2E89-2D4A-A0B4-C61EEC2B5834}"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11/12/21 1300-1400 ET</a:t>
            </a:r>
          </a:p>
          <a:p>
            <a:r>
              <a:rPr lang="en-US" sz="1600" dirty="0"/>
              <a:t>1900.5 Revision Ad- hoc 11/26/21 1300-1400 ET??</a:t>
            </a:r>
          </a:p>
          <a:p>
            <a:r>
              <a:rPr lang="en-US" sz="1600" dirty="0" err="1"/>
              <a:t>DySPAN</a:t>
            </a:r>
            <a:r>
              <a:rPr lang="en-US" sz="1600" dirty="0"/>
              <a:t>-SC Plenary 12/6/21 – 12/10/21</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9524C2D2-FD28-F84E-90DA-C2E1C3716079}"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pic>
        <p:nvPicPr>
          <p:cNvPr id="2" name="Picture 1">
            <a:extLst>
              <a:ext uri="{FF2B5EF4-FFF2-40B4-BE49-F238E27FC236}">
                <a16:creationId xmlns:a16="http://schemas.microsoft.com/office/drawing/2014/main" id="{F84D9896-43EC-6441-86A8-F941118BC043}"/>
              </a:ext>
            </a:extLst>
          </p:cNvPr>
          <p:cNvPicPr>
            <a:picLocks noChangeAspect="1"/>
          </p:cNvPicPr>
          <p:nvPr/>
        </p:nvPicPr>
        <p:blipFill>
          <a:blip r:embed="rId2"/>
          <a:stretch>
            <a:fillRect/>
          </a:stretch>
        </p:blipFill>
        <p:spPr>
          <a:xfrm>
            <a:off x="5191805" y="9000"/>
            <a:ext cx="3723595" cy="6430219"/>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B634963-EC7E-654C-A080-06835952E2CA}"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E6AF7C9-964C-CB4F-9997-D8F1E75E8C14}"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479E3179-A7FF-6C4F-92F9-0EB18476694C}" type="datetime1">
              <a:rPr lang="en-US" smtClean="0"/>
              <a:t>11/3/21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63C8EE7-6BB2-E747-BF22-893B1FDEA579}" type="datetime1">
              <a:rPr lang="en-US" smtClean="0"/>
              <a:t>11/3/21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4FCFF14E-0E97-534C-8A4A-09BEC62CACA2}"/>
              </a:ext>
            </a:extLst>
          </p:cNvPr>
          <p:cNvGraphicFramePr>
            <a:graphicFrameLocks noGrp="1"/>
          </p:cNvGraphicFramePr>
          <p:nvPr>
            <p:extLst>
              <p:ext uri="{D42A27DB-BD31-4B8C-83A1-F6EECF244321}">
                <p14:modId xmlns:p14="http://schemas.microsoft.com/office/powerpoint/2010/main" val="4235427238"/>
              </p:ext>
            </p:extLst>
          </p:nvPr>
        </p:nvGraphicFramePr>
        <p:xfrm>
          <a:off x="2590800" y="898238"/>
          <a:ext cx="5748377" cy="4525974"/>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739870475"/>
                    </a:ext>
                  </a:extLst>
                </a:gridCol>
                <a:gridCol w="688292">
                  <a:extLst>
                    <a:ext uri="{9D8B030D-6E8A-4147-A177-3AD203B41FA5}">
                      <a16:colId xmlns:a16="http://schemas.microsoft.com/office/drawing/2014/main" val="3390334996"/>
                    </a:ext>
                  </a:extLst>
                </a:gridCol>
                <a:gridCol w="1142112">
                  <a:extLst>
                    <a:ext uri="{9D8B030D-6E8A-4147-A177-3AD203B41FA5}">
                      <a16:colId xmlns:a16="http://schemas.microsoft.com/office/drawing/2014/main" val="2862359350"/>
                    </a:ext>
                  </a:extLst>
                </a:gridCol>
                <a:gridCol w="998402">
                  <a:extLst>
                    <a:ext uri="{9D8B030D-6E8A-4147-A177-3AD203B41FA5}">
                      <a16:colId xmlns:a16="http://schemas.microsoft.com/office/drawing/2014/main" val="3772574554"/>
                    </a:ext>
                  </a:extLst>
                </a:gridCol>
                <a:gridCol w="2261533">
                  <a:extLst>
                    <a:ext uri="{9D8B030D-6E8A-4147-A177-3AD203B41FA5}">
                      <a16:colId xmlns:a16="http://schemas.microsoft.com/office/drawing/2014/main" val="3631917884"/>
                    </a:ext>
                  </a:extLst>
                </a:gridCol>
              </a:tblGrid>
              <a:tr h="646566">
                <a:tc>
                  <a:txBody>
                    <a:bodyPr/>
                    <a:lstStyle/>
                    <a:p>
                      <a:pPr algn="ctr" fontAlgn="b"/>
                      <a:r>
                        <a:rPr lang="en-US" sz="900" u="none" strike="noStrike">
                          <a:effectLst/>
                        </a:rPr>
                        <a:t>11/5/21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65012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41075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9.3324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451061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5066795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1952191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287828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9184825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143586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8583700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62614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2315455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689315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7368747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782042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15790010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58241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33134839"/>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928561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964276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3163612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2184593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2510070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0045443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6292503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6359409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11/5/21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4BEB6D48-5B20-2644-9F5F-144BC389C10E}" type="datetime1">
              <a:rPr lang="en-US" smtClean="0"/>
              <a:t>11/3/21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5-21-00-17-agen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0DDA5D6-D4FF-0543-956C-8027D472D6D1}" type="datetime1">
              <a:rPr lang="en-US" smtClean="0"/>
              <a:t>11/3/21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11/3/21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11/3/21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DBE44FB9-BD07-4141-8A73-70E8A96C19F7}" type="datetime1">
              <a:rPr lang="en-US" smtClean="0"/>
              <a:t>11/3/21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#:5-21-0017-00-agen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32360</TotalTime>
  <Words>2722</Words>
  <Application>Microsoft Macintosh PowerPoint</Application>
  <PresentationFormat>On-screen Show (4:3)</PresentationFormat>
  <Paragraphs>415</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550</cp:revision>
  <dcterms:created xsi:type="dcterms:W3CDTF">2013-08-13T02:52:21Z</dcterms:created>
  <dcterms:modified xsi:type="dcterms:W3CDTF">2021-11-03T16:24:47Z</dcterms:modified>
</cp:coreProperties>
</file>