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68" r:id="rId16"/>
    <p:sldId id="465" r:id="rId17"/>
    <p:sldId id="437" r:id="rId18"/>
    <p:sldId id="438" r:id="rId19"/>
    <p:sldId id="426" r:id="rId20"/>
    <p:sldId id="440" r:id="rId21"/>
    <p:sldId id="430" r:id="rId22"/>
    <p:sldId id="454" r:id="rId23"/>
    <p:sldId id="46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E78B6D-7A03-5E41-8873-A1D3722EE2FD}" v="2" dt="2021-09-28T20:22:23.7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76" autoAdjust="0"/>
    <p:restoredTop sz="96338"/>
  </p:normalViewPr>
  <p:slideViewPr>
    <p:cSldViewPr>
      <p:cViewPr varScale="1">
        <p:scale>
          <a:sx n="260" d="100"/>
          <a:sy n="260" d="100"/>
        </p:scale>
        <p:origin x="332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9/28/21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D9D077FC-CCDC-C54A-9836-70FF8297CA3A}" type="datetime1">
              <a:rPr lang="en-US" smtClean="0"/>
              <a:t>9/28/21</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#:5-21-0015-00-agen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BEAD64B-A31B-C240-80E7-FE38E77792C4}" type="datetime1">
              <a:rPr lang="en-US" smtClean="0"/>
              <a:t>9/28/21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EE5D406-DA16-334B-A531-7527FC804A80}" type="datetime1">
              <a:rPr lang="en-US" smtClean="0"/>
              <a:t>9/28/21</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4F8A5264-2DDC-BE47-AA55-436D310E6EB5}" type="datetime1">
              <a:rPr lang="en-US" smtClean="0"/>
              <a:t>9/28/21</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#:5-21-0015-00-agen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CF2501FB-A273-DC43-A03C-E390BC8C5D9E}" type="datetime1">
              <a:rPr lang="en-US" smtClean="0"/>
              <a:t>9/28/21</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33022BBC-82B0-2F4C-8B90-C26EE6B8DE0C}" type="datetime1">
              <a:rPr lang="en-US" smtClean="0"/>
              <a:t>9/28/21</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#:5-21-0015-00-agen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900826FA-7293-7049-8D21-00EACC037F1D}" type="datetime1">
              <a:rPr lang="en-US" smtClean="0"/>
              <a:t>9/28/21</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#:5-21-0015-00-agen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6856401-2497-2541-9C41-9E2E0E4A35CA}" type="datetime1">
              <a:rPr lang="en-US" smtClean="0"/>
              <a:t>9/28/21</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#:5-21-0015-00-agen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EC3E8C6F-4085-2E4F-90EA-AEAB21A834E9}" type="datetime1">
              <a:rPr lang="en-US" smtClean="0"/>
              <a:t>9/28/21</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#:5-21-0015-00-agen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52531C97-1134-0442-A54F-73C388A2F3C7}" type="datetime1">
              <a:rPr lang="en-US" smtClean="0"/>
              <a:t>9/28/21</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#:5-21-0015-00-agen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9CE6225-C167-8740-83DA-B5C13508B7DA}" type="datetime1">
              <a:rPr lang="en-US" smtClean="0"/>
              <a:t>9/28/21</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#:5-21-0015-00-agen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A90D9EF2-9261-3147-A434-16E86C9A4419}" type="datetime1">
              <a:rPr lang="en-US" smtClean="0"/>
              <a:t>9/28/21</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#:5-21-0015-00-agen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BA091F1C-4666-F146-AAE0-C2B0A609DD6A}" type="datetime1">
              <a:rPr lang="en-US" smtClean="0"/>
              <a:t>9/28/21</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#:5-21-0015-00-agen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2653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October 2021</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October 2021</a:t>
            </a:r>
          </a:p>
          <a:p>
            <a:pPr eaLnBrk="0" hangingPunct="0"/>
            <a:r>
              <a:rPr lang="en-US" sz="1200" b="1" dirty="0">
                <a:latin typeface="Arial" pitchFamily="34" charset="0"/>
                <a:cs typeface="Times New Roman" pitchFamily="18" charset="0"/>
              </a:rPr>
              <a:t>Document No: 5-21-0015-00-agen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9/3/21 </a:t>
            </a:r>
            <a:r>
              <a:rPr dirty="0"/>
              <a:t>WG minutes contained in </a:t>
            </a:r>
            <a:r>
              <a:rPr lang="en-US" dirty="0">
                <a:solidFill>
                  <a:schemeClr val="tx1"/>
                </a:solidFill>
              </a:rPr>
              <a:t>Doc #: 5-21-00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14F229D-4BF7-BF4E-B220-7D960DCD95C2}" type="datetime1">
              <a:rPr lang="en-US" smtClean="0"/>
              <a:t>9/28/21</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65279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9/3/21</a:t>
            </a:r>
          </a:p>
          <a:p>
            <a:pPr lvl="1"/>
            <a:r>
              <a:rPr lang="en-US" sz="1400" dirty="0"/>
              <a:t>8/6/21 Meeting</a:t>
            </a:r>
          </a:p>
          <a:p>
            <a:pPr lvl="2"/>
            <a:r>
              <a:rPr lang="en-US" sz="1000" dirty="0"/>
              <a:t>Discuss Black Box I/F</a:t>
            </a:r>
          </a:p>
          <a:p>
            <a:pPr lvl="2"/>
            <a:r>
              <a:rPr lang="en-US" sz="1000" dirty="0"/>
              <a:t>QoS inputs? Or Spectrum Access Inputs? -&gt; Consensus Both</a:t>
            </a:r>
          </a:p>
          <a:p>
            <a:pPr lvl="2"/>
            <a:r>
              <a:rPr lang="en-US" sz="1000" dirty="0"/>
              <a:t>Concern that leaving QoS out would leave it undone</a:t>
            </a:r>
          </a:p>
          <a:p>
            <a:pPr lvl="1"/>
            <a:r>
              <a:rPr lang="en-US" sz="1400" dirty="0"/>
              <a:t>Next Ad-hoc Meeting 9/3/21</a:t>
            </a:r>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280D9723-4EA9-334C-8810-FBCD6D7C9F38}" type="datetime1">
              <a:rPr lang="en-US" smtClean="0"/>
              <a:t>9/28/21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41300" y="819211"/>
            <a:ext cx="7835900" cy="5629214"/>
          </a:xfrm>
        </p:spPr>
        <p:txBody>
          <a:bodyPr/>
          <a:lstStyle/>
          <a:p>
            <a:r>
              <a:rPr lang="en-US" sz="1800" dirty="0"/>
              <a:t>9/3/21</a:t>
            </a:r>
          </a:p>
          <a:p>
            <a:pPr lvl="1"/>
            <a:r>
              <a:rPr lang="en-US" sz="1400" dirty="0"/>
              <a:t>Looking at remaining issues</a:t>
            </a:r>
          </a:p>
          <a:p>
            <a:pPr lvl="1"/>
            <a:r>
              <a:rPr lang="en-US" sz="1400" dirty="0"/>
              <a:t>New paradigm OBDA (Ontology-Based Data Access)</a:t>
            </a:r>
          </a:p>
          <a:p>
            <a:pPr lvl="2"/>
            <a:r>
              <a:rPr lang="en-US" sz="1000" dirty="0"/>
              <a:t>Merges SQL DB and rule-based</a:t>
            </a:r>
          </a:p>
          <a:p>
            <a:pPr lvl="1"/>
            <a:r>
              <a:rPr lang="en-US" sz="1400" dirty="0"/>
              <a:t>Goal – demonstration by EOCY (last </a:t>
            </a:r>
            <a:r>
              <a:rPr lang="en-US" sz="1400" dirty="0" err="1"/>
              <a:t>DySPAN</a:t>
            </a:r>
            <a:r>
              <a:rPr lang="en-US" sz="1400" dirty="0"/>
              <a:t>-SC meeting this year)</a:t>
            </a:r>
          </a:p>
          <a:p>
            <a:pPr lvl="1"/>
            <a:r>
              <a:rPr lang="en-US" sz="1400" dirty="0"/>
              <a:t>Current prototype showing signs of over business (98% CPU occupancy)</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52B3AF5A-B58C-CC4C-841B-83473D1C4244}" type="datetime1">
              <a:rPr lang="en-US" smtClean="0"/>
              <a:t>9/28/21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468745" y="990600"/>
            <a:ext cx="8229600" cy="5334000"/>
          </a:xfrm>
        </p:spPr>
        <p:txBody>
          <a:bodyPr/>
          <a:lstStyle/>
          <a:p>
            <a:r>
              <a:rPr lang="en-US" sz="1600" dirty="0"/>
              <a:t>7/16/21</a:t>
            </a:r>
          </a:p>
          <a:p>
            <a:pPr lvl="1"/>
            <a:r>
              <a:rPr lang="en-US" sz="1200" dirty="0"/>
              <a:t>Lots of interest in 1900.5.2-2022</a:t>
            </a:r>
          </a:p>
          <a:p>
            <a:pPr lvl="1"/>
            <a:r>
              <a:rPr lang="en-US" sz="1200" dirty="0"/>
              <a:t>Working or fix the PAR to a revision target 10/1/21 Ballot (or earlier if permitted)</a:t>
            </a:r>
          </a:p>
          <a:p>
            <a:pPr lvl="1"/>
            <a:r>
              <a:rPr lang="en-US" sz="1200" dirty="0"/>
              <a:t>Will update draft to reflect change to revision</a:t>
            </a:r>
          </a:p>
          <a:p>
            <a:r>
              <a:rPr lang="en-US" sz="1600" dirty="0"/>
              <a:t>9/3/21</a:t>
            </a:r>
          </a:p>
          <a:p>
            <a:pPr lvl="1"/>
            <a:r>
              <a:rPr lang="en-US" sz="1200" dirty="0"/>
              <a:t>Waiting for PAR transition</a:t>
            </a:r>
          </a:p>
          <a:p>
            <a:pPr lvl="1"/>
            <a:r>
              <a:rPr lang="en-US" sz="1200" dirty="0"/>
              <a:t>Responded to question from NESCOM voter on how Rx consume spectrum</a:t>
            </a:r>
          </a:p>
          <a:p>
            <a:pPr lvl="1"/>
            <a:r>
              <a:rPr lang="en-US" sz="1200" dirty="0"/>
              <a:t>Need to ping Oliver on </a:t>
            </a:r>
            <a:r>
              <a:rPr lang="en-US" sz="1200" dirty="0" err="1"/>
              <a:t>DySPAN</a:t>
            </a:r>
            <a:r>
              <a:rPr lang="en-US" sz="1200" dirty="0"/>
              <a:t>-SC approval</a:t>
            </a:r>
          </a:p>
          <a:p>
            <a:r>
              <a:rPr lang="en-US" sz="1600" dirty="0"/>
              <a:t>10/1/21</a:t>
            </a:r>
          </a:p>
          <a:p>
            <a:pPr lvl="1"/>
            <a:r>
              <a:rPr lang="en-US" sz="1200" dirty="0"/>
              <a:t>PAR actions approved by NESCOM 9/23/21</a:t>
            </a:r>
          </a:p>
          <a:p>
            <a:pPr lvl="1"/>
            <a:r>
              <a:rPr lang="en-US" sz="1200" dirty="0"/>
              <a:t>Reinitiating SA Ballot</a:t>
            </a:r>
          </a:p>
          <a:p>
            <a:endParaRPr lang="en-US" sz="1700" dirty="0"/>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92BAF2C2-38FA-DF46-B0DD-B682B471E267}" type="datetime1">
              <a:rPr lang="en-US" smtClean="0"/>
              <a:t>9/28/21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458200" cy="5392617"/>
          </a:xfrm>
        </p:spPr>
        <p:txBody>
          <a:bodyPr/>
          <a:lstStyle/>
          <a:p>
            <a:r>
              <a:rPr lang="en-US" sz="1800" dirty="0" err="1"/>
              <a:t>DySPAN</a:t>
            </a:r>
            <a:r>
              <a:rPr lang="en-US" sz="1800" dirty="0"/>
              <a:t>-SC December Plenary will be virtual</a:t>
            </a:r>
          </a:p>
          <a:p>
            <a:pPr lvl="1"/>
            <a:r>
              <a:rPr lang="en-US" sz="1400" dirty="0"/>
              <a:t>12/6/21 -&gt; 12/10/21</a:t>
            </a:r>
          </a:p>
          <a:p>
            <a:r>
              <a:rPr lang="en-US" sz="1800" dirty="0"/>
              <a:t>P1900.5 plenary scheduling TBD</a:t>
            </a:r>
          </a:p>
        </p:txBody>
      </p:sp>
      <p:sp>
        <p:nvSpPr>
          <p:cNvPr id="4" name="Date Placeholder 3"/>
          <p:cNvSpPr>
            <a:spLocks noGrp="1"/>
          </p:cNvSpPr>
          <p:nvPr>
            <p:ph type="dt" sz="quarter" idx="10"/>
          </p:nvPr>
        </p:nvSpPr>
        <p:spPr/>
        <p:txBody>
          <a:bodyPr/>
          <a:lstStyle/>
          <a:p>
            <a:pPr>
              <a:defRPr/>
            </a:pPr>
            <a:fld id="{D0DFD691-D568-9C48-A55C-741F544D3B68}" type="datetime1">
              <a:rPr lang="en-US" smtClean="0"/>
              <a:t>9/28/21</a:t>
            </a:fld>
            <a:endParaRPr lang="en-US"/>
          </a:p>
        </p:txBody>
      </p:sp>
      <p:sp>
        <p:nvSpPr>
          <p:cNvPr id="5" name="Footer Placeholder 4"/>
          <p:cNvSpPr>
            <a:spLocks noGrp="1"/>
          </p:cNvSpPr>
          <p:nvPr>
            <p:ph type="ftr" sz="quarter" idx="11"/>
          </p:nvPr>
        </p:nvSpPr>
        <p:spPr/>
        <p:txBody>
          <a:bodyPr/>
          <a:lstStyle/>
          <a:p>
            <a:pPr>
              <a:defRPr/>
            </a:pPr>
            <a:r>
              <a:rPr lang="en-US"/>
              <a:t>Doc #:5-21-0015-00-agen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9568B193-26CD-614E-B629-B9DBB0FE1BEC}" type="datetime1">
              <a:rPr lang="en-US" smtClean="0"/>
              <a:t>9/28/21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7/16/21</a:t>
            </a:r>
          </a:p>
          <a:p>
            <a:pPr lvl="1"/>
            <a:r>
              <a:rPr lang="en-US" sz="1400" dirty="0"/>
              <a:t>Tim met with IEEE EMC (Silicon and chipsets)</a:t>
            </a:r>
          </a:p>
          <a:p>
            <a:pPr lvl="2"/>
            <a:r>
              <a:rPr lang="en-US" sz="1100" dirty="0"/>
              <a:t>Call to arms across IEEE WGs to cross pollinate and bring expertise</a:t>
            </a:r>
          </a:p>
          <a:p>
            <a:r>
              <a:rPr lang="en-US" sz="1800" dirty="0"/>
              <a:t>9/3/21</a:t>
            </a:r>
          </a:p>
          <a:p>
            <a:pPr lvl="1"/>
            <a:r>
              <a:rPr lang="en-US" sz="1400" dirty="0"/>
              <a:t>EMBM Acquisition (2)</a:t>
            </a:r>
            <a:endParaRPr lang="en-US" sz="1500" dirty="0"/>
          </a:p>
          <a:p>
            <a:pPr lvl="2"/>
            <a:r>
              <a:rPr lang="en-US" sz="1100" dirty="0"/>
              <a:t>One already awarded</a:t>
            </a:r>
          </a:p>
          <a:p>
            <a:pPr lvl="2"/>
            <a:r>
              <a:rPr lang="en-US" sz="1100" dirty="0"/>
              <a:t>Second is an OTA for JEMSOC</a:t>
            </a:r>
          </a:p>
          <a:p>
            <a:pPr lvl="2"/>
            <a:r>
              <a:rPr lang="en-US" sz="1100" dirty="0"/>
              <a:t>Internal MITRE CAPSTONE project raised awareness of 1900.5.2 in DoD</a:t>
            </a:r>
          </a:p>
          <a:p>
            <a:pPr lvl="1"/>
            <a:r>
              <a:rPr lang="en-US" sz="1400" dirty="0"/>
              <a:t>Looking at ways to connect Spectrum Dependency Maps to SCMs</a:t>
            </a:r>
          </a:p>
          <a:p>
            <a:pPr lvl="2"/>
            <a:r>
              <a:rPr lang="en-US" sz="1000" dirty="0"/>
              <a:t>MITRE ARCENT Project</a:t>
            </a:r>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05332C9C-7F7B-F848-9DDF-6883902B75BC}" type="datetime1">
              <a:rPr lang="en-US" smtClean="0"/>
              <a:t>9/28/21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583706" cy="1143000"/>
          </a:xfrm>
        </p:spPr>
        <p:txBody>
          <a:bodyPr>
            <a:normAutofit/>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1900.5 Revision Ad- hoc 10/1/21 1300-1430 ET</a:t>
            </a:r>
          </a:p>
          <a:p>
            <a:r>
              <a:rPr lang="en-US" sz="1600" dirty="0"/>
              <a:t>1900.5 WG 11/5/21 0800-1000 ET</a:t>
            </a:r>
          </a:p>
          <a:p>
            <a:r>
              <a:rPr lang="en-US" sz="1600" dirty="0" err="1"/>
              <a:t>DySPAN</a:t>
            </a:r>
            <a:r>
              <a:rPr lang="en-US" sz="1600" dirty="0"/>
              <a:t>-SC Plenary 12/6/21 – 12/10/21</a:t>
            </a:r>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F494357-7EFA-1744-8304-7E4F821338F2}" type="datetime1">
              <a:rPr lang="en-US" smtClean="0"/>
              <a:t>9/28/21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9/3/21</a:t>
            </a:r>
          </a:p>
          <a:p>
            <a:pPr lvl="1"/>
            <a:r>
              <a:rPr lang="en-US" sz="1800" dirty="0"/>
              <a:t>Julia has coauthored a book and mentioned P1900.5 in the bio</a:t>
            </a:r>
          </a:p>
          <a:p>
            <a:pPr lvl="2"/>
            <a:r>
              <a:rPr lang="en-US" sz="1400" dirty="0"/>
              <a:t>Dr. Karen Haigh Cognitive-EW</a:t>
            </a:r>
          </a:p>
          <a:p>
            <a:pPr lvl="1"/>
            <a:r>
              <a:rPr lang="en-US" sz="1600" dirty="0"/>
              <a:t>Considering a </a:t>
            </a:r>
            <a:r>
              <a:rPr lang="en-US" sz="1600" dirty="0" err="1"/>
              <a:t>DySPAN</a:t>
            </a:r>
            <a:r>
              <a:rPr lang="en-US" sz="1600" dirty="0"/>
              <a:t> 2021 conference paper</a:t>
            </a:r>
          </a:p>
          <a:p>
            <a:pPr lvl="2"/>
            <a:r>
              <a:rPr lang="en-US" sz="1050" dirty="0"/>
              <a:t>Deadline in one month – can we agree and write down what we are planning</a:t>
            </a:r>
          </a:p>
          <a:p>
            <a:pPr lvl="2"/>
            <a:r>
              <a:rPr lang="en-US" sz="1050" dirty="0"/>
              <a:t>Capitalize on opportunities do more concretely say what we are doing and collect feedback</a:t>
            </a:r>
          </a:p>
          <a:p>
            <a:r>
              <a:rPr lang="en-US" sz="2200" dirty="0"/>
              <a:t>10/1/21</a:t>
            </a:r>
          </a:p>
          <a:p>
            <a:pPr lvl="1"/>
            <a:r>
              <a:rPr lang="en-US" sz="1800" dirty="0"/>
              <a:t>TBD</a:t>
            </a:r>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61734A-0975-CB43-A84C-8E7DFA8872E7}" type="datetime1">
              <a:rPr lang="en-US" smtClean="0"/>
              <a:t>9/28/21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4157851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B307ED2-AC76-484E-B441-13E1985B3983}" type="datetime1">
              <a:rPr lang="en-US" smtClean="0"/>
              <a:t>9/28/21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92AF8B98-4CBF-1A45-84E0-052B61EDFAD6}" type="datetime1">
              <a:rPr lang="en-US" smtClean="0"/>
              <a:t>9/28/21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6AFA5020-372C-E54E-8E2E-7CCC0F0BAABF}" type="datetime1">
              <a:rPr lang="en-US" smtClean="0"/>
              <a:t>9/28/21</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#:5-21-0015-00-agen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673B8DA3-7D21-AF4D-851B-F920FAB7E238}"/>
              </a:ext>
            </a:extLst>
          </p:cNvPr>
          <p:cNvGraphicFramePr>
            <a:graphicFrameLocks noGrp="1"/>
          </p:cNvGraphicFramePr>
          <p:nvPr>
            <p:extLst>
              <p:ext uri="{D42A27DB-BD31-4B8C-83A1-F6EECF244321}">
                <p14:modId xmlns:p14="http://schemas.microsoft.com/office/powerpoint/2010/main" val="2900729969"/>
              </p:ext>
            </p:extLst>
          </p:nvPr>
        </p:nvGraphicFramePr>
        <p:xfrm>
          <a:off x="2590800" y="990600"/>
          <a:ext cx="5748377" cy="4041048"/>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2140224362"/>
                    </a:ext>
                  </a:extLst>
                </a:gridCol>
                <a:gridCol w="688292">
                  <a:extLst>
                    <a:ext uri="{9D8B030D-6E8A-4147-A177-3AD203B41FA5}">
                      <a16:colId xmlns:a16="http://schemas.microsoft.com/office/drawing/2014/main" val="3992741773"/>
                    </a:ext>
                  </a:extLst>
                </a:gridCol>
                <a:gridCol w="1142112">
                  <a:extLst>
                    <a:ext uri="{9D8B030D-6E8A-4147-A177-3AD203B41FA5}">
                      <a16:colId xmlns:a16="http://schemas.microsoft.com/office/drawing/2014/main" val="2693882810"/>
                    </a:ext>
                  </a:extLst>
                </a:gridCol>
                <a:gridCol w="998402">
                  <a:extLst>
                    <a:ext uri="{9D8B030D-6E8A-4147-A177-3AD203B41FA5}">
                      <a16:colId xmlns:a16="http://schemas.microsoft.com/office/drawing/2014/main" val="499627854"/>
                    </a:ext>
                  </a:extLst>
                </a:gridCol>
                <a:gridCol w="2261533">
                  <a:extLst>
                    <a:ext uri="{9D8B030D-6E8A-4147-A177-3AD203B41FA5}">
                      <a16:colId xmlns:a16="http://schemas.microsoft.com/office/drawing/2014/main" val="3983564869"/>
                    </a:ext>
                  </a:extLst>
                </a:gridCol>
              </a:tblGrid>
              <a:tr h="646566">
                <a:tc>
                  <a:txBody>
                    <a:bodyPr/>
                    <a:lstStyle/>
                    <a:p>
                      <a:pPr algn="ctr" fontAlgn="b"/>
                      <a:r>
                        <a:rPr lang="en-US" sz="900" u="none" strike="noStrike" dirty="0">
                          <a:effectLst/>
                        </a:rPr>
                        <a:t>10/1/21</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844848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JHU/APL</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20134667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211466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245747374"/>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96954599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85904421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65516572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39520274"/>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70202152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7819173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20870753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0360338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81995448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336719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4608999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709247058"/>
                  </a:ext>
                </a:extLst>
              </a:tr>
              <a:tr h="161642">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031502137"/>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808359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99314199"/>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30289700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96662917"/>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Foundry Inc (Chair)</a:t>
                      </a:r>
                      <a:endParaRPr lang="en-US" sz="900" b="0" i="0" u="none" strike="noStrike" dirty="0">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577081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10/1/21  14:30-16:30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a:t>
            </a:r>
          </a:p>
        </p:txBody>
      </p:sp>
      <p:sp>
        <p:nvSpPr>
          <p:cNvPr id="2" name="Date Placeholder 1"/>
          <p:cNvSpPr>
            <a:spLocks noGrp="1"/>
          </p:cNvSpPr>
          <p:nvPr>
            <p:ph type="dt" sz="quarter" idx="10"/>
          </p:nvPr>
        </p:nvSpPr>
        <p:spPr>
          <a:xfrm>
            <a:off x="457200" y="6448425"/>
            <a:ext cx="2133600" cy="365125"/>
          </a:xfrm>
        </p:spPr>
        <p:txBody>
          <a:bodyPr/>
          <a:lstStyle/>
          <a:p>
            <a:pPr>
              <a:defRPr/>
            </a:pPr>
            <a:fld id="{58EDF2EA-C696-6A42-ADCF-3053866801B4}" type="datetime1">
              <a:rPr lang="en-US" smtClean="0"/>
              <a:t>9/28/21</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#:5-21-0015-00-agen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5-21-00-15-agen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7A2837A6-623B-7D4F-9DB0-D712EBF00FC2}" type="datetime1">
              <a:rPr lang="en-US" smtClean="0"/>
              <a:t>9/28/21</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#:5-21-0015-00-agen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9/28/21</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9/28/21</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9B1FECF8-104E-624E-AB65-29C62C2128BD}" type="datetime1">
              <a:rPr lang="en-US" smtClean="0"/>
              <a:t>9/28/21</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#:5-21-0015-00-agen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32287</TotalTime>
  <Words>2566</Words>
  <Application>Microsoft Macintosh PowerPoint</Application>
  <PresentationFormat>On-screen Show (4:3)</PresentationFormat>
  <Paragraphs>385</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549</cp:revision>
  <dcterms:created xsi:type="dcterms:W3CDTF">2013-08-13T02:52:21Z</dcterms:created>
  <dcterms:modified xsi:type="dcterms:W3CDTF">2021-09-28T20:23:57Z</dcterms:modified>
</cp:coreProperties>
</file>