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417" r:id="rId2"/>
    <p:sldId id="402" r:id="rId3"/>
    <p:sldId id="337" r:id="rId4"/>
    <p:sldId id="413" r:id="rId5"/>
    <p:sldId id="332" r:id="rId6"/>
    <p:sldId id="414" r:id="rId7"/>
    <p:sldId id="461" r:id="rId8"/>
    <p:sldId id="462" r:id="rId9"/>
    <p:sldId id="463" r:id="rId10"/>
    <p:sldId id="368" r:id="rId11"/>
    <p:sldId id="369" r:id="rId12"/>
    <p:sldId id="370" r:id="rId13"/>
    <p:sldId id="371" r:id="rId14"/>
    <p:sldId id="372" r:id="rId15"/>
    <p:sldId id="468" r:id="rId16"/>
    <p:sldId id="465" r:id="rId17"/>
    <p:sldId id="437" r:id="rId18"/>
    <p:sldId id="438" r:id="rId19"/>
    <p:sldId id="426" r:id="rId20"/>
    <p:sldId id="440" r:id="rId21"/>
    <p:sldId id="430" r:id="rId22"/>
    <p:sldId id="454" r:id="rId23"/>
    <p:sldId id="466"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CE78B6D-7A03-5E41-8873-A1D3722EE2FD}" v="2" dt="2021-09-28T20:22:23.78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676" autoAdjust="0"/>
    <p:restoredTop sz="96338"/>
  </p:normalViewPr>
  <p:slideViewPr>
    <p:cSldViewPr>
      <p:cViewPr varScale="1">
        <p:scale>
          <a:sx n="260" d="100"/>
          <a:sy n="260" d="100"/>
        </p:scale>
        <p:origin x="3328"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9/28/21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8B8EE3-C8F8-469A-B83F-7938F8D092CE}" type="slidenum">
              <a:rPr lang="en-US" smtClean="0"/>
              <a:pPr>
                <a:defRPr/>
              </a:pPr>
              <a:t>17</a:t>
            </a:fld>
            <a:endParaRPr lang="en-US"/>
          </a:p>
        </p:txBody>
      </p:sp>
    </p:spTree>
    <p:extLst>
      <p:ext uri="{BB962C8B-B14F-4D97-AF65-F5344CB8AC3E}">
        <p14:creationId xmlns:p14="http://schemas.microsoft.com/office/powerpoint/2010/main" val="4131232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D9D077FC-CCDC-C54A-9836-70FF8297CA3A}" type="datetime1">
              <a:rPr lang="en-US" smtClean="0"/>
              <a:t>9/28/21</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a:t>Doc #:5-21-0015-00-agen</a:t>
            </a:r>
            <a:endParaRPr lang="en-US" dirty="0"/>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BEAD64B-A31B-C240-80E7-FE38E77792C4}" type="datetime1">
              <a:rPr lang="en-US" smtClean="0"/>
              <a:t>9/28/21</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#:5-21-0015-00-agen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EE5D406-DA16-334B-A531-7527FC804A80}" type="datetime1">
              <a:rPr lang="en-US" smtClean="0"/>
              <a:t>9/28/21</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#:5-21-0015-00-agen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40875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4F8A5264-2DDC-BE47-AA55-436D310E6EB5}" type="datetime1">
              <a:rPr lang="en-US" smtClean="0"/>
              <a:t>9/28/21</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a:t>Doc #:5-21-0015-00-agen</a:t>
            </a:r>
            <a:endParaRPr lang="en-US" dirty="0"/>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CF2501FB-A273-DC43-A03C-E390BC8C5D9E}" type="datetime1">
              <a:rPr lang="en-US" smtClean="0"/>
              <a:t>9/28/21</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#:5-21-0015-00-agen</a:t>
            </a:r>
            <a:endParaRPr lang="en-US" dirty="0"/>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33022BBC-82B0-2F4C-8B90-C26EE6B8DE0C}" type="datetime1">
              <a:rPr lang="en-US" smtClean="0"/>
              <a:t>9/28/21</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a:t>Doc #:5-21-0015-00-agen</a:t>
            </a:r>
            <a:endParaRPr lang="en-US" dirty="0"/>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900826FA-7293-7049-8D21-00EACC037F1D}" type="datetime1">
              <a:rPr lang="en-US" smtClean="0"/>
              <a:t>9/28/21</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a:t>Doc #:5-21-0015-00-agen</a:t>
            </a:r>
            <a:endParaRPr lang="en-US" dirty="0"/>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B6856401-2497-2541-9C41-9E2E0E4A35CA}" type="datetime1">
              <a:rPr lang="en-US" smtClean="0"/>
              <a:t>9/28/21</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#:5-21-0015-00-agen</a:t>
            </a:r>
            <a:endParaRPr lang="en-US" dirty="0"/>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EC3E8C6F-4085-2E4F-90EA-AEAB21A834E9}" type="datetime1">
              <a:rPr lang="en-US" smtClean="0"/>
              <a:t>9/28/21</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a:t>Doc #:5-21-0015-00-agen</a:t>
            </a:r>
            <a:endParaRPr lang="en-US" dirty="0"/>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52531C97-1134-0442-A54F-73C388A2F3C7}" type="datetime1">
              <a:rPr lang="en-US" smtClean="0"/>
              <a:t>9/28/21</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a:t>Doc #:5-21-0015-00-agen</a:t>
            </a:r>
            <a:endParaRPr lang="en-US" dirty="0"/>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19CE6225-C167-8740-83DA-B5C13508B7DA}" type="datetime1">
              <a:rPr lang="en-US" smtClean="0"/>
              <a:t>9/28/21</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#:5-21-0015-00-agen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A90D9EF2-9261-3147-A434-16E86C9A4419}" type="datetime1">
              <a:rPr lang="en-US" smtClean="0"/>
              <a:t>9/28/21</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a:t>Doc #:5-21-0015-00-agen</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patcom@iee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6.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BA091F1C-4666-F146-AAE0-C2B0A609DD6A}" type="datetime1">
              <a:rPr lang="en-US" smtClean="0"/>
              <a:t>9/28/21</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a:t>Doc #:5-21-0015-00-agen</a:t>
            </a:r>
            <a:endParaRPr lang="en-US" dirty="0"/>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726538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1 October 2021</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1 October 2021</a:t>
            </a:r>
          </a:p>
          <a:p>
            <a:pPr eaLnBrk="0" hangingPunct="0"/>
            <a:r>
              <a:rPr lang="en-US" sz="1200" b="1" dirty="0">
                <a:latin typeface="Arial" pitchFamily="34" charset="0"/>
                <a:cs typeface="Times New Roman" pitchFamily="18" charset="0"/>
              </a:rPr>
              <a:t>Document No: 5-21-0015-00-agen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561593306"/>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Tony </a:t>
                      </a:r>
                      <a:r>
                        <a:rPr kumimoji="0" lang="en-US" sz="1000" b="0" i="0" u="none" strike="noStrike" cap="none" normalizeH="0" baseline="0" dirty="0" err="1">
                          <a:ln>
                            <a:noFill/>
                          </a:ln>
                          <a:solidFill>
                            <a:srgbClr val="000099"/>
                          </a:solidFill>
                          <a:effectLst/>
                          <a:latin typeface="Arial" charset="0"/>
                        </a:rPr>
                        <a:t>Rennier</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Foundry Inc.</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Severn, MD</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301.485.9679</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err="1">
                          <a:ln>
                            <a:noFill/>
                          </a:ln>
                          <a:solidFill>
                            <a:srgbClr val="000099"/>
                          </a:solidFill>
                          <a:effectLst/>
                          <a:latin typeface="Arial" charset="0"/>
                        </a:rPr>
                        <a:t>trennier@foundryinc.com</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err="1">
                <a:solidFill>
                  <a:srgbClr val="000099"/>
                </a:solidFill>
                <a:latin typeface="Arial" charset="0"/>
              </a:rPr>
              <a:t>trennier@foundryinc.com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2"/>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3BA1E-940F-6240-BD3D-5E7D6D1D4EA1}"/>
              </a:ext>
            </a:extLst>
          </p:cNvPr>
          <p:cNvSpPr>
            <a:spLocks noGrp="1"/>
          </p:cNvSpPr>
          <p:nvPr>
            <p:ph type="title"/>
          </p:nvPr>
        </p:nvSpPr>
        <p:spPr>
          <a:xfrm>
            <a:off x="457200" y="478367"/>
            <a:ext cx="8229600" cy="448733"/>
          </a:xfrm>
        </p:spPr>
        <p:txBody>
          <a:bodyPr>
            <a:noAutofit/>
          </a:bodyPr>
          <a:lstStyle/>
          <a:p>
            <a:pPr eaLnBrk="1" hangingPunct="1">
              <a:defRPr/>
            </a:pPr>
            <a:r>
              <a:rPr lang="en-US" dirty="0"/>
              <a:t>Instructions for the WG Chair</a:t>
            </a:r>
          </a:p>
        </p:txBody>
      </p:sp>
      <p:sp>
        <p:nvSpPr>
          <p:cNvPr id="40963" name="Content Placeholder 2">
            <a:extLst>
              <a:ext uri="{FF2B5EF4-FFF2-40B4-BE49-F238E27FC236}">
                <a16:creationId xmlns:a16="http://schemas.microsoft.com/office/drawing/2014/main" id="{FEE44D8E-C359-C94C-BA63-6480B836849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80554A07-AE94-214D-9F67-3D2D5BFDC865}"/>
              </a:ext>
            </a:extLst>
          </p:cNvPr>
          <p:cNvSpPr/>
          <p:nvPr/>
        </p:nvSpPr>
        <p:spPr>
          <a:xfrm>
            <a:off x="336551" y="994834"/>
            <a:ext cx="8489949" cy="4797339"/>
          </a:xfrm>
          <a:prstGeom prst="rect">
            <a:avLst/>
          </a:prstGeom>
        </p:spPr>
        <p:txBody>
          <a:bodyPr>
            <a:spAutoFit/>
          </a:bodyPr>
          <a:lstStyle/>
          <a:p>
            <a:pPr>
              <a:lnSpc>
                <a:spcPct val="80000"/>
              </a:lnSpc>
              <a:spcAft>
                <a:spcPts val="400"/>
              </a:spcAft>
              <a:defRPr/>
            </a:pPr>
            <a:r>
              <a:rPr lang="en-US" altLang="en-US" sz="1400" b="1" dirty="0">
                <a:cs typeface="Calibri" panose="020F0502020204030204" pitchFamily="34" charset="0"/>
              </a:rPr>
              <a:t>The IEEE SA strongly recommends that at each WG meeting the chair or a designee:</a:t>
            </a:r>
            <a:endParaRPr lang="en-US" altLang="en-US" sz="1400" dirty="0">
              <a:cs typeface="Calibri" panose="020F0502020204030204" pitchFamily="34" charset="0"/>
            </a:endParaRP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Show slides 1 through 4 of this presentation</a:t>
            </a: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Advise the WG attendees that:</a:t>
            </a:r>
            <a:r>
              <a:rPr lang="en-US" altLang="en-US" sz="1400" dirty="0">
                <a:cs typeface="Calibri" panose="020F0502020204030204" pitchFamily="34" charset="0"/>
              </a:rPr>
              <a:t>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IEEE’s patent policy is described in Clause 6 of the </a:t>
            </a:r>
            <a:r>
              <a:rPr lang="en-US" altLang="en-US" sz="1400" i="1" dirty="0">
                <a:cs typeface="Calibri" panose="020F0502020204030204" pitchFamily="34" charset="0"/>
              </a:rPr>
              <a:t>IEEE SA Standards Board Bylaws</a:t>
            </a:r>
            <a:r>
              <a:rPr lang="en-US" altLang="en-US" sz="1400" dirty="0">
                <a:cs typeface="Calibri" panose="020F0502020204030204" pitchFamily="34" charset="0"/>
              </a:rPr>
              <a:t>;</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Early identification of patent claims which may be essential for the use of standards under development is strongly encouraged;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endParaRPr lang="en-US" altLang="en-US" sz="1400" b="1" dirty="0">
              <a:cs typeface="Calibri" panose="020F0502020204030204" pitchFamily="34" charset="0"/>
            </a:endParaRP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Instruct the WG Secretary to record in the minutes of the relevant WG meeting: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foregoing information was provided and that slides 1 through 4 (and this slide 0, if applicable) were shown;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cs typeface="Calibri" panose="020F0502020204030204" pitchFamily="34" charset="0"/>
              </a:rPr>
              <a:t>The WG Chair shall ensure that a request is made to any identified holders of potential essential patent claim(s) to complete and submit a Letter of Assurance.</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cs typeface="Calibri" panose="020F0502020204030204" pitchFamily="34" charset="0"/>
              </a:rPr>
              <a:t>It is recommended that the WG Chair review the guidance in </a:t>
            </a:r>
            <a:r>
              <a:rPr lang="en-US" altLang="en-US" sz="1400" i="1" dirty="0">
                <a:cs typeface="Calibri" panose="020F0502020204030204" pitchFamily="34" charset="0"/>
              </a:rPr>
              <a:t>IEEE SA Standards Board Operations Manual</a:t>
            </a:r>
            <a:r>
              <a:rPr lang="en-US" altLang="en-US" sz="1400" dirty="0">
                <a:cs typeface="Calibri" panose="020F0502020204030204" pitchFamily="34" charset="0"/>
              </a:rPr>
              <a:t> 6.3.5 and in FAQs 14 and 15 on inclusion of potential Essential Patent Claims by incorporation or by reference. </a:t>
            </a:r>
          </a:p>
          <a:p>
            <a:pPr>
              <a:lnSpc>
                <a:spcPct val="80000"/>
              </a:lnSpc>
              <a:spcBef>
                <a:spcPts val="800"/>
              </a:spcBef>
              <a:defRPr/>
            </a:pPr>
            <a:r>
              <a:rPr lang="en-US" altLang="en-US" sz="1400" dirty="0">
                <a:cs typeface="Calibri" panose="020F0502020204030204" pitchFamily="34" charset="0"/>
              </a:rPr>
              <a:t>Note: </a:t>
            </a:r>
            <a:r>
              <a:rPr lang="en-US" altLang="en-US" sz="1400" b="1" dirty="0">
                <a:cs typeface="Calibri" panose="020F0502020204030204" pitchFamily="34" charset="0"/>
              </a:rPr>
              <a:t>WG</a:t>
            </a:r>
            <a:r>
              <a:rPr lang="en-US" altLang="en-US" sz="1400" dirty="0">
                <a:cs typeface="Calibri" panose="020F0502020204030204" pitchFamily="34" charset="0"/>
              </a:rPr>
              <a:t> includes Working Groups, Task Groups, and other standards-developing committees with a PAR approved by the IEEE SA Standards Board.</a:t>
            </a:r>
          </a:p>
        </p:txBody>
      </p:sp>
      <p:sp>
        <p:nvSpPr>
          <p:cNvPr id="6" name="TextBox 5">
            <a:extLst>
              <a:ext uri="{FF2B5EF4-FFF2-40B4-BE49-F238E27FC236}">
                <a16:creationId xmlns:a16="http://schemas.microsoft.com/office/drawing/2014/main" id="{6A677D06-B54A-C04C-A2EC-899ABA0423DB}"/>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0 – optional to be shown</a:t>
            </a:r>
          </a:p>
        </p:txBody>
      </p:sp>
      <p:sp>
        <p:nvSpPr>
          <p:cNvPr id="3" name="Slide Number Placeholder 2">
            <a:extLst>
              <a:ext uri="{FF2B5EF4-FFF2-40B4-BE49-F238E27FC236}">
                <a16:creationId xmlns:a16="http://schemas.microsoft.com/office/drawing/2014/main" id="{241C7C27-BBD4-C542-A42B-7F756CDA355F}"/>
              </a:ext>
            </a:extLst>
          </p:cNvPr>
          <p:cNvSpPr>
            <a:spLocks noGrp="1"/>
          </p:cNvSpPr>
          <p:nvPr>
            <p:ph type="sldNum" sz="quarter" idx="10"/>
          </p:nvPr>
        </p:nvSpPr>
        <p:spPr/>
        <p:txBody>
          <a:bodyPr/>
          <a:lstStyle/>
          <a:p>
            <a:fld id="{A3979A82-1A5E-4C7B-AFC0-111CA6C3130A}" type="slidenum">
              <a:rPr lang="en-US" altLang="en-US" smtClean="0"/>
              <a:pPr/>
              <a:t>10</a:t>
            </a:fld>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1A5C5-6D2A-DE43-B63C-34F023CF8649}"/>
              </a:ext>
            </a:extLst>
          </p:cNvPr>
          <p:cNvSpPr>
            <a:spLocks noGrp="1"/>
          </p:cNvSpPr>
          <p:nvPr>
            <p:ph type="title"/>
          </p:nvPr>
        </p:nvSpPr>
        <p:spPr>
          <a:xfrm>
            <a:off x="457200" y="478367"/>
            <a:ext cx="83693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DB828D8-9F93-1247-9791-CC38A11E8829}"/>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E632F1A-9003-3B4C-98C9-E0CFB63E9856}"/>
              </a:ext>
            </a:extLst>
          </p:cNvPr>
          <p:cNvSpPr/>
          <p:nvPr/>
        </p:nvSpPr>
        <p:spPr>
          <a:xfrm>
            <a:off x="336551" y="994834"/>
            <a:ext cx="8489949" cy="4257063"/>
          </a:xfrm>
          <a:prstGeom prst="rect">
            <a:avLst/>
          </a:prstGeom>
        </p:spPr>
        <p:txBody>
          <a:bodyPr>
            <a:spAutoFit/>
          </a:bodyPr>
          <a:lstStyle/>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shall</a:t>
            </a:r>
            <a:r>
              <a:rPr lang="en-US" altLang="en-US" sz="2133"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cs typeface="Calibri" panose="020F0502020204030204" pitchFamily="34" charset="0"/>
            </a:endParaRPr>
          </a:p>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should </a:t>
            </a:r>
            <a:r>
              <a:rPr lang="en-US" altLang="en-US" sz="2133" b="1" dirty="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0" lvl="1" algn="ctr">
              <a:defRPr/>
            </a:pPr>
            <a:r>
              <a:rPr lang="en-US" altLang="en-US" sz="3200" b="1" dirty="0">
                <a:cs typeface="Calibri" panose="020F0502020204030204" pitchFamily="34" charset="0"/>
              </a:rPr>
              <a:t>Early identification of holders of potential Essential Patent Claims is encouraged</a:t>
            </a:r>
          </a:p>
        </p:txBody>
      </p:sp>
      <p:sp>
        <p:nvSpPr>
          <p:cNvPr id="6" name="TextBox 5">
            <a:extLst>
              <a:ext uri="{FF2B5EF4-FFF2-40B4-BE49-F238E27FC236}">
                <a16:creationId xmlns:a16="http://schemas.microsoft.com/office/drawing/2014/main" id="{60FC9DDC-E68F-EF49-95C1-721C50B0816F}"/>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1</a:t>
            </a:r>
          </a:p>
        </p:txBody>
      </p:sp>
      <p:sp>
        <p:nvSpPr>
          <p:cNvPr id="3" name="Slide Number Placeholder 2">
            <a:extLst>
              <a:ext uri="{FF2B5EF4-FFF2-40B4-BE49-F238E27FC236}">
                <a16:creationId xmlns:a16="http://schemas.microsoft.com/office/drawing/2014/main" id="{F8A6CE01-8F84-D247-8D1D-201999D10A5D}"/>
              </a:ext>
            </a:extLst>
          </p:cNvPr>
          <p:cNvSpPr>
            <a:spLocks noGrp="1"/>
          </p:cNvSpPr>
          <p:nvPr>
            <p:ph type="sldNum" sz="quarter" idx="10"/>
          </p:nvPr>
        </p:nvSpPr>
        <p:spPr/>
        <p:txBody>
          <a:bodyPr/>
          <a:lstStyle/>
          <a:p>
            <a:fld id="{A3979A82-1A5E-4C7B-AFC0-111CA6C3130A}" type="slidenum">
              <a:rPr lang="en-US" altLang="en-US" smtClean="0"/>
              <a:pPr/>
              <a:t>11</a:t>
            </a:fld>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D7B40-7910-7844-8851-B23883757CCD}"/>
              </a:ext>
            </a:extLst>
          </p:cNvPr>
          <p:cNvSpPr>
            <a:spLocks noGrp="1"/>
          </p:cNvSpPr>
          <p:nvPr>
            <p:ph type="title"/>
          </p:nvPr>
        </p:nvSpPr>
        <p:spPr>
          <a:xfrm>
            <a:off x="457200" y="484718"/>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36E3DC31-4768-EA44-80A1-B7FECE41C2C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A57A5EA2-5572-DA41-8E37-FAD1195D4863}"/>
              </a:ext>
            </a:extLst>
          </p:cNvPr>
          <p:cNvSpPr/>
          <p:nvPr/>
        </p:nvSpPr>
        <p:spPr>
          <a:xfrm>
            <a:off x="340784" y="994834"/>
            <a:ext cx="8492067" cy="4758226"/>
          </a:xfrm>
          <a:prstGeom prst="rect">
            <a:avLst/>
          </a:prstGeom>
        </p:spPr>
        <p:txBody>
          <a:bodyPr>
            <a:spAutoFit/>
          </a:bodyPr>
          <a:lstStyle/>
          <a:p>
            <a:pPr marL="230394" indent="-230394">
              <a:buClr>
                <a:srgbClr val="4AC9E3"/>
              </a:buClr>
              <a:buSzPct val="150000"/>
              <a:buFont typeface="Arial" panose="020B0604020202020204" pitchFamily="34" charset="0"/>
              <a:buChar char="•"/>
              <a:defRPr/>
            </a:pPr>
            <a:r>
              <a:rPr lang="en-US" altLang="en-US" sz="2133" b="1" dirty="0">
                <a:cs typeface="Calibri" pitchFamily="34" charset="0"/>
              </a:rPr>
              <a:t>Cause an LOA to be submitted to the IEEE SA (patcom@ieee.org);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Provide the chair of this group with the identity of the holder(s) of any and all such claims as soon as possible;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Speak up now and respond to this Call for Potentially Essential Patents</a:t>
            </a:r>
          </a:p>
          <a:p>
            <a:pPr eaLnBrk="1" hangingPunct="1">
              <a:buClr>
                <a:srgbClr val="C00000"/>
              </a:buClr>
              <a:buSzPct val="150000"/>
              <a:defRPr/>
            </a:pPr>
            <a:endParaRPr lang="en-US" altLang="en-US" sz="2133" b="1" dirty="0">
              <a:cs typeface="Calibri" pitchFamily="34" charset="0"/>
            </a:endParaRPr>
          </a:p>
          <a:p>
            <a:pPr eaLnBrk="1" hangingPunct="1">
              <a:buClr>
                <a:srgbClr val="C00000"/>
              </a:buClr>
              <a:defRPr/>
            </a:pPr>
            <a:r>
              <a:rPr lang="en-US" altLang="en-US" sz="2133" dirty="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cs typeface="Calibri" pitchFamily="34" charset="0"/>
              </a:rPr>
            </a:br>
            <a:endParaRPr lang="en-US" altLang="en-US" sz="2133" b="1" dirty="0">
              <a:cs typeface="Calibri" pitchFamily="34" charset="0"/>
            </a:endParaRPr>
          </a:p>
          <a:p>
            <a:pPr eaLnBrk="1" hangingPunct="1">
              <a:lnSpc>
                <a:spcPct val="80000"/>
              </a:lnSpc>
              <a:buFont typeface="Monotype Sorts"/>
              <a:buNone/>
              <a:defRPr/>
            </a:pP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6" name="TextBox 5">
            <a:extLst>
              <a:ext uri="{FF2B5EF4-FFF2-40B4-BE49-F238E27FC236}">
                <a16:creationId xmlns:a16="http://schemas.microsoft.com/office/drawing/2014/main" id="{0EF3C2F3-5CCE-0D40-B4E0-413AAA941B59}"/>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2</a:t>
            </a:r>
          </a:p>
        </p:txBody>
      </p:sp>
      <p:sp>
        <p:nvSpPr>
          <p:cNvPr id="3" name="Slide Number Placeholder 2">
            <a:extLst>
              <a:ext uri="{FF2B5EF4-FFF2-40B4-BE49-F238E27FC236}">
                <a16:creationId xmlns:a16="http://schemas.microsoft.com/office/drawing/2014/main" id="{3DE05459-0913-3242-91BF-8F85D71B203B}"/>
              </a:ext>
            </a:extLst>
          </p:cNvPr>
          <p:cNvSpPr>
            <a:spLocks noGrp="1"/>
          </p:cNvSpPr>
          <p:nvPr>
            <p:ph type="sldNum" sz="quarter" idx="10"/>
          </p:nvPr>
        </p:nvSpPr>
        <p:spPr/>
        <p:txBody>
          <a:bodyPr/>
          <a:lstStyle/>
          <a:p>
            <a:fld id="{A3979A82-1A5E-4C7B-AFC0-111CA6C3130A}" type="slidenum">
              <a:rPr lang="en-US" altLang="en-US" smtClean="0"/>
              <a:pPr/>
              <a:t>12</a:t>
            </a:fld>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50B6F-4AF0-5249-A4FA-F2B31A2344E4}"/>
              </a:ext>
            </a:extLst>
          </p:cNvPr>
          <p:cNvSpPr>
            <a:spLocks noGrp="1"/>
          </p:cNvSpPr>
          <p:nvPr>
            <p:ph type="title"/>
          </p:nvPr>
        </p:nvSpPr>
        <p:spPr>
          <a:xfrm>
            <a:off x="495300" y="469900"/>
            <a:ext cx="8229600" cy="450851"/>
          </a:xfrm>
        </p:spPr>
        <p:txBody>
          <a:bodyPr>
            <a:noAutofit/>
          </a:bodyPr>
          <a:lstStyle/>
          <a:p>
            <a:pPr eaLnBrk="1" hangingPunct="1">
              <a:defRPr/>
            </a:pPr>
            <a:r>
              <a:rPr lang="en-US" altLang="en-US" sz="2800" dirty="0"/>
              <a:t>Other Guidelines for IEEE Working Group Meetings</a:t>
            </a:r>
            <a:endParaRPr lang="en-US" sz="2800" dirty="0"/>
          </a:p>
        </p:txBody>
      </p:sp>
      <p:sp>
        <p:nvSpPr>
          <p:cNvPr id="44035" name="Content Placeholder 2">
            <a:extLst>
              <a:ext uri="{FF2B5EF4-FFF2-40B4-BE49-F238E27FC236}">
                <a16:creationId xmlns:a16="http://schemas.microsoft.com/office/drawing/2014/main" id="{68425C63-1CB4-BE42-9C97-7DF6C37963CA}"/>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2DDC883A-0F0C-D746-B0B5-A05030C3EC8B}"/>
              </a:ext>
            </a:extLst>
          </p:cNvPr>
          <p:cNvSpPr>
            <a:spLocks noChangeArrowheads="1"/>
          </p:cNvSpPr>
          <p:nvPr/>
        </p:nvSpPr>
        <p:spPr bwMode="auto">
          <a:xfrm>
            <a:off x="340784" y="994833"/>
            <a:ext cx="8492067" cy="4587731"/>
          </a:xfrm>
          <a:prstGeom prst="rect">
            <a:avLst/>
          </a:prstGeom>
          <a:noFill/>
          <a:ln>
            <a:noFill/>
          </a:ln>
        </p:spPr>
        <p:txBody>
          <a:bodyPr>
            <a:spAutoFit/>
          </a:bodyPr>
          <a:lstStyle/>
          <a:p>
            <a:pPr marL="153596" indent="-1535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cs typeface="Calibri" panose="020F0502020204030204" pitchFamily="34" charset="0"/>
              </a:rPr>
              <a:t>---------------------------------------------------------------   </a:t>
            </a:r>
          </a:p>
          <a:p>
            <a:pPr algn="ctr">
              <a:lnSpc>
                <a:spcPct val="80000"/>
              </a:lnSpc>
              <a:spcBef>
                <a:spcPts val="533"/>
              </a:spcBef>
              <a:defRPr/>
            </a:pPr>
            <a:r>
              <a:rPr lang="en-US" altLang="en-US" sz="1600" b="1" dirty="0">
                <a:cs typeface="Calibri" panose="020F0502020204030204" pitchFamily="34" charset="0"/>
              </a:rPr>
              <a:t>For more details, see </a:t>
            </a:r>
            <a:r>
              <a:rPr lang="en-US" altLang="en-US" sz="1600" b="1" i="1" dirty="0">
                <a:cs typeface="Calibri" panose="020F0502020204030204" pitchFamily="34" charset="0"/>
              </a:rPr>
              <a:t>IEEE SA Standards Board Operations Manual</a:t>
            </a:r>
            <a:r>
              <a:rPr lang="en-US" altLang="en-US" sz="1600" b="1" dirty="0">
                <a:cs typeface="Calibri" panose="020F0502020204030204" pitchFamily="34" charset="0"/>
              </a:rPr>
              <a:t>, clause 5.3.10 and </a:t>
            </a:r>
            <a:br>
              <a:rPr lang="en-US" altLang="en-US" sz="1600" b="1" dirty="0">
                <a:cs typeface="Calibri" panose="020F0502020204030204" pitchFamily="34" charset="0"/>
              </a:rPr>
            </a:br>
            <a:r>
              <a:rPr lang="en-US" altLang="en-US" sz="1600" b="1" i="1" dirty="0">
                <a:cs typeface="Calibri" panose="020F0502020204030204" pitchFamily="34" charset="0"/>
              </a:rPr>
              <a:t>Antitrust and Competition Policy: What You Need to Know </a:t>
            </a:r>
            <a:r>
              <a:rPr lang="en-US" altLang="en-US" sz="1600" b="1" dirty="0">
                <a:cs typeface="Calibri" panose="020F0502020204030204" pitchFamily="34" charset="0"/>
              </a:rPr>
              <a:t>at http://standards.ieee.org/develop/policies/antitrust.pdf</a:t>
            </a: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6" name="TextBox 5">
            <a:extLst>
              <a:ext uri="{FF2B5EF4-FFF2-40B4-BE49-F238E27FC236}">
                <a16:creationId xmlns:a16="http://schemas.microsoft.com/office/drawing/2014/main" id="{40F6E29A-2319-CE46-9C95-2528295852D1}"/>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3</a:t>
            </a:r>
          </a:p>
        </p:txBody>
      </p:sp>
      <p:sp>
        <p:nvSpPr>
          <p:cNvPr id="3" name="Slide Number Placeholder 2">
            <a:extLst>
              <a:ext uri="{FF2B5EF4-FFF2-40B4-BE49-F238E27FC236}">
                <a16:creationId xmlns:a16="http://schemas.microsoft.com/office/drawing/2014/main" id="{42BB7973-8A72-5949-B6AC-23877D731C37}"/>
              </a:ext>
            </a:extLst>
          </p:cNvPr>
          <p:cNvSpPr>
            <a:spLocks noGrp="1"/>
          </p:cNvSpPr>
          <p:nvPr>
            <p:ph type="sldNum" sz="quarter" idx="10"/>
          </p:nvPr>
        </p:nvSpPr>
        <p:spPr/>
        <p:txBody>
          <a:bodyPr/>
          <a:lstStyle/>
          <a:p>
            <a:fld id="{A3979A82-1A5E-4C7B-AFC0-111CA6C3130A}" type="slidenum">
              <a:rPr lang="en-US" altLang="en-US" smtClean="0"/>
              <a:pPr/>
              <a:t>13</a:t>
            </a:fld>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621F1-B588-A548-98CD-6E8ACAC99CD0}"/>
              </a:ext>
            </a:extLst>
          </p:cNvPr>
          <p:cNvSpPr>
            <a:spLocks noGrp="1"/>
          </p:cNvSpPr>
          <p:nvPr>
            <p:ph type="title"/>
          </p:nvPr>
        </p:nvSpPr>
        <p:spPr>
          <a:xfrm>
            <a:off x="457200" y="478367"/>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08168351-CCEF-0D4E-8145-C11BCC665F1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7F5A872-0D6A-A94E-8DAB-CACD0E694393}"/>
              </a:ext>
            </a:extLst>
          </p:cNvPr>
          <p:cNvSpPr/>
          <p:nvPr/>
        </p:nvSpPr>
        <p:spPr>
          <a:xfrm>
            <a:off x="340785" y="994834"/>
            <a:ext cx="8011583" cy="5260671"/>
          </a:xfrm>
          <a:prstGeom prst="rect">
            <a:avLst/>
          </a:prstGeom>
        </p:spPr>
        <p:txBody>
          <a:bodyPr>
            <a:spAutoFit/>
          </a:bodyPr>
          <a:lstStyle/>
          <a:p>
            <a:pPr marL="479988">
              <a:lnSpc>
                <a:spcPct val="90000"/>
              </a:lnSpc>
              <a:spcBef>
                <a:spcPts val="800"/>
              </a:spcBef>
              <a:defRPr/>
            </a:pPr>
            <a:r>
              <a:rPr lang="en-US" altLang="en-US" sz="2133" b="1" dirty="0">
                <a:latin typeface="+mn-lt"/>
                <a:cs typeface="Calibri" panose="020F0502020204030204" pitchFamily="34" charset="0"/>
              </a:rPr>
              <a:t>The patent policy and the procedures used to execute that policy are documented in the:</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Bylaws</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(http://standards.ieee.org/develop/policies/bylaws/sect6-7.html#6) </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Operations Manual</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133" dirty="0">
              <a:latin typeface="+mn-lt"/>
            </a:endParaRPr>
          </a:p>
          <a:p>
            <a:pPr marL="479988" lvl="1">
              <a:lnSpc>
                <a:spcPct val="90000"/>
              </a:lnSpc>
              <a:defRPr/>
            </a:pPr>
            <a:r>
              <a:rPr lang="en-US" altLang="en-US" sz="2133" b="1" dirty="0">
                <a:latin typeface="+mn-lt"/>
                <a:cs typeface="Calibri" panose="020F0502020204030204" pitchFamily="34" charset="0"/>
              </a:rPr>
              <a:t>Material about the patent policy is available at </a:t>
            </a:r>
            <a:r>
              <a:rPr lang="en-US" altLang="en-US" sz="2133" b="1" i="1" dirty="0">
                <a:latin typeface="+mn-lt"/>
                <a:cs typeface="Calibri" panose="020F0502020204030204" pitchFamily="34" charset="0"/>
              </a:rPr>
              <a:t>http://standards.ieee.org/about/sasb/patcom/materials.html</a:t>
            </a:r>
          </a:p>
          <a:p>
            <a:pPr lvl="1" eaLnBrk="1" hangingPunct="1">
              <a:lnSpc>
                <a:spcPct val="90000"/>
              </a:lnSpc>
              <a:defRPr/>
            </a:pPr>
            <a:endParaRPr lang="en-US" altLang="en-US" sz="2133" b="1" i="1" dirty="0">
              <a:latin typeface="+mn-lt"/>
              <a:cs typeface="Calibri" panose="020F0502020204030204" pitchFamily="34" charset="0"/>
            </a:endParaRPr>
          </a:p>
          <a:p>
            <a:pPr lvl="1" eaLnBrk="1" hangingPunct="1">
              <a:lnSpc>
                <a:spcPct val="90000"/>
              </a:lnSpc>
              <a:defRPr/>
            </a:pPr>
            <a:endParaRPr lang="en-US" altLang="en-US" sz="2133" b="1" dirty="0">
              <a:latin typeface="+mn-lt"/>
              <a:cs typeface="Calibri" panose="020F0502020204030204" pitchFamily="34" charset="0"/>
            </a:endParaRPr>
          </a:p>
          <a:p>
            <a:pPr marL="479988" algn="ctr">
              <a:lnSpc>
                <a:spcPct val="90000"/>
              </a:lnSpc>
              <a:defRPr/>
            </a:pPr>
            <a:r>
              <a:rPr lang="en-US" altLang="en-US" sz="3200" b="1" dirty="0">
                <a:latin typeface="+mn-lt"/>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133" b="1" dirty="0">
                <a:latin typeface="+mn-lt"/>
                <a:cs typeface="Calibri" panose="020F0502020204030204" pitchFamily="34" charset="0"/>
              </a:rPr>
            </a:br>
            <a:endParaRPr lang="en-US" altLang="en-US" sz="2133" b="1" dirty="0">
              <a:latin typeface="+mn-lt"/>
              <a:cs typeface="Calibri" panose="020F0502020204030204" pitchFamily="34" charset="0"/>
            </a:endParaRPr>
          </a:p>
        </p:txBody>
      </p:sp>
      <p:sp>
        <p:nvSpPr>
          <p:cNvPr id="6" name="TextBox 5">
            <a:extLst>
              <a:ext uri="{FF2B5EF4-FFF2-40B4-BE49-F238E27FC236}">
                <a16:creationId xmlns:a16="http://schemas.microsoft.com/office/drawing/2014/main" id="{F907A294-F948-3545-A549-F998294E9C7B}"/>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4</a:t>
            </a:r>
          </a:p>
        </p:txBody>
      </p:sp>
      <p:sp>
        <p:nvSpPr>
          <p:cNvPr id="3" name="Slide Number Placeholder 2">
            <a:extLst>
              <a:ext uri="{FF2B5EF4-FFF2-40B4-BE49-F238E27FC236}">
                <a16:creationId xmlns:a16="http://schemas.microsoft.com/office/drawing/2014/main" id="{754C5E76-CE17-D44A-802A-E1539C8BBEF9}"/>
              </a:ext>
            </a:extLst>
          </p:cNvPr>
          <p:cNvSpPr>
            <a:spLocks noGrp="1"/>
          </p:cNvSpPr>
          <p:nvPr>
            <p:ph type="sldNum" sz="quarter" idx="10"/>
          </p:nvPr>
        </p:nvSpPr>
        <p:spPr/>
        <p:txBody>
          <a:bodyPr/>
          <a:lstStyle/>
          <a:p>
            <a:fld id="{A3979A82-1A5E-4C7B-AFC0-111CA6C3130A}" type="slidenum">
              <a:rPr lang="en-US" altLang="en-US" smtClean="0"/>
              <a:pPr/>
              <a:t>14</a:t>
            </a:fld>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9/3/21 </a:t>
            </a:r>
            <a:r>
              <a:rPr dirty="0"/>
              <a:t>WG minutes contained in </a:t>
            </a:r>
            <a:r>
              <a:rPr lang="en-US" dirty="0">
                <a:solidFill>
                  <a:schemeClr val="tx1"/>
                </a:solidFill>
              </a:rPr>
              <a:t>Doc #: 5-21-00</a:t>
            </a:r>
            <a:r>
              <a:rPr lang="en-US" dirty="0">
                <a:solidFill>
                  <a:srgbClr val="FF0000"/>
                </a:solidFill>
              </a:rPr>
              <a:t>XX</a:t>
            </a:r>
            <a:r>
              <a:rPr lang="en-US" dirty="0">
                <a:solidFill>
                  <a:schemeClr val="tx1"/>
                </a:solidFill>
              </a:rPr>
              <a:t>-00-mins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B14F229D-4BF7-BF4E-B220-7D960DCD95C2}" type="datetime1">
              <a:rPr lang="en-US" smtClean="0"/>
              <a:t>9/28/21</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#:5-21-0015-00-agen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15</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24652798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 Revision</a:t>
            </a:r>
            <a:endParaRPr dirty="0"/>
          </a:p>
        </p:txBody>
      </p:sp>
      <p:sp>
        <p:nvSpPr>
          <p:cNvPr id="14339" name="Content Placeholder 2"/>
          <p:cNvSpPr>
            <a:spLocks noGrp="1"/>
          </p:cNvSpPr>
          <p:nvPr>
            <p:ph idx="1"/>
          </p:nvPr>
        </p:nvSpPr>
        <p:spPr>
          <a:xfrm>
            <a:off x="363682" y="1143000"/>
            <a:ext cx="8416636" cy="5181600"/>
          </a:xfrm>
        </p:spPr>
        <p:txBody>
          <a:bodyPr/>
          <a:lstStyle/>
          <a:p>
            <a:r>
              <a:rPr lang="en-US" sz="1800" dirty="0"/>
              <a:t>9/3/21</a:t>
            </a:r>
          </a:p>
          <a:p>
            <a:pPr lvl="1"/>
            <a:r>
              <a:rPr lang="en-US" sz="1400" dirty="0"/>
              <a:t>8/6/21 Meeting</a:t>
            </a:r>
          </a:p>
          <a:p>
            <a:pPr lvl="2"/>
            <a:r>
              <a:rPr lang="en-US" sz="1000" dirty="0"/>
              <a:t>Discuss Black Box I/F</a:t>
            </a:r>
          </a:p>
          <a:p>
            <a:pPr lvl="2"/>
            <a:r>
              <a:rPr lang="en-US" sz="1000" dirty="0"/>
              <a:t>QoS inputs? Or Spectrum Access Inputs? -&gt; Consensus Both</a:t>
            </a:r>
          </a:p>
          <a:p>
            <a:pPr lvl="2"/>
            <a:r>
              <a:rPr lang="en-US" sz="1000" dirty="0"/>
              <a:t>Concern that leaving QoS out would leave it undone</a:t>
            </a:r>
          </a:p>
          <a:p>
            <a:pPr lvl="1"/>
            <a:r>
              <a:rPr lang="en-US" sz="1400" dirty="0"/>
              <a:t>Next Ad-hoc Meeting 9/3/21</a:t>
            </a:r>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endParaRPr lang="en-US" sz="1800" dirty="0"/>
          </a:p>
          <a:p>
            <a:endParaRPr lang="en-US" sz="1800" dirty="0"/>
          </a:p>
          <a:p>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280D9723-4EA9-334C-8810-FBCD6D7C9F38}" type="datetime1">
              <a:rPr lang="en-US" smtClean="0"/>
              <a:t>9/28/21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#:5-21-0015-00-agen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16</a:t>
            </a:fld>
            <a:endParaRPr lang="en-US"/>
          </a:p>
        </p:txBody>
      </p:sp>
    </p:spTree>
    <p:extLst>
      <p:ext uri="{BB962C8B-B14F-4D97-AF65-F5344CB8AC3E}">
        <p14:creationId xmlns:p14="http://schemas.microsoft.com/office/powerpoint/2010/main" val="13438550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2437" y="-4763"/>
            <a:ext cx="8229600" cy="793534"/>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241300" y="819211"/>
            <a:ext cx="7835900" cy="5629214"/>
          </a:xfrm>
        </p:spPr>
        <p:txBody>
          <a:bodyPr/>
          <a:lstStyle/>
          <a:p>
            <a:r>
              <a:rPr lang="en-US" sz="1800" dirty="0"/>
              <a:t>9/3/21</a:t>
            </a:r>
          </a:p>
          <a:p>
            <a:pPr lvl="1"/>
            <a:r>
              <a:rPr lang="en-US" sz="1400" dirty="0"/>
              <a:t>Looking at remaining issues</a:t>
            </a:r>
          </a:p>
          <a:p>
            <a:pPr lvl="1"/>
            <a:r>
              <a:rPr lang="en-US" sz="1400" dirty="0"/>
              <a:t>New paradigm OBDA (Ontology-Based Data Access)</a:t>
            </a:r>
          </a:p>
          <a:p>
            <a:pPr lvl="2"/>
            <a:r>
              <a:rPr lang="en-US" sz="1000" dirty="0"/>
              <a:t>Merges SQL DB and rule-based</a:t>
            </a:r>
          </a:p>
          <a:p>
            <a:pPr lvl="1"/>
            <a:r>
              <a:rPr lang="en-US" sz="1400" dirty="0"/>
              <a:t>Goal – demonstration by EOCY (last </a:t>
            </a:r>
            <a:r>
              <a:rPr lang="en-US" sz="1400" dirty="0" err="1"/>
              <a:t>DySPAN</a:t>
            </a:r>
            <a:r>
              <a:rPr lang="en-US" sz="1400" dirty="0"/>
              <a:t>-SC meeting this year)</a:t>
            </a:r>
          </a:p>
          <a:p>
            <a:pPr lvl="1"/>
            <a:r>
              <a:rPr lang="en-US" sz="1400" dirty="0"/>
              <a:t>Current prototype showing signs of over business (98% CPU occupancy)</a:t>
            </a:r>
          </a:p>
          <a:p>
            <a:pPr lvl="1"/>
            <a:endParaRPr lang="en-US" sz="1400" dirty="0"/>
          </a:p>
          <a:p>
            <a:pPr lvl="1"/>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52B3AF5A-B58C-CC4C-841B-83473D1C4244}" type="datetime1">
              <a:rPr lang="en-US" smtClean="0"/>
              <a:t>9/28/21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#:5-21-0015-00-agen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17</a:t>
            </a:fld>
            <a:endParaRPr lang="en-US"/>
          </a:p>
        </p:txBody>
      </p:sp>
    </p:spTree>
    <p:extLst>
      <p:ext uri="{BB962C8B-B14F-4D97-AF65-F5344CB8AC3E}">
        <p14:creationId xmlns:p14="http://schemas.microsoft.com/office/powerpoint/2010/main" val="27204618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t>
            </a:r>
            <a:r>
              <a:rPr lang="en-US" dirty="0"/>
              <a:t> Revision</a:t>
            </a:r>
            <a:endParaRPr dirty="0"/>
          </a:p>
        </p:txBody>
      </p:sp>
      <p:sp>
        <p:nvSpPr>
          <p:cNvPr id="14339" name="Content Placeholder 2"/>
          <p:cNvSpPr>
            <a:spLocks noGrp="1"/>
          </p:cNvSpPr>
          <p:nvPr>
            <p:ph idx="1"/>
          </p:nvPr>
        </p:nvSpPr>
        <p:spPr>
          <a:xfrm>
            <a:off x="468745" y="990600"/>
            <a:ext cx="8229600" cy="5334000"/>
          </a:xfrm>
        </p:spPr>
        <p:txBody>
          <a:bodyPr/>
          <a:lstStyle/>
          <a:p>
            <a:r>
              <a:rPr lang="en-US" sz="1600" dirty="0"/>
              <a:t>7/16/21</a:t>
            </a:r>
          </a:p>
          <a:p>
            <a:pPr lvl="1"/>
            <a:r>
              <a:rPr lang="en-US" sz="1200" dirty="0"/>
              <a:t>Lots of interest in 1900.5.2-2022</a:t>
            </a:r>
          </a:p>
          <a:p>
            <a:pPr lvl="1"/>
            <a:r>
              <a:rPr lang="en-US" sz="1200" dirty="0"/>
              <a:t>Working or fix the PAR to a revision target 10/1/21 Ballot (or earlier if permitted)</a:t>
            </a:r>
          </a:p>
          <a:p>
            <a:pPr lvl="1"/>
            <a:r>
              <a:rPr lang="en-US" sz="1200" dirty="0"/>
              <a:t>Will update draft to reflect change to revision</a:t>
            </a:r>
          </a:p>
          <a:p>
            <a:r>
              <a:rPr lang="en-US" sz="1600" dirty="0"/>
              <a:t>9/3/21</a:t>
            </a:r>
          </a:p>
          <a:p>
            <a:pPr lvl="1"/>
            <a:r>
              <a:rPr lang="en-US" sz="1200" dirty="0"/>
              <a:t>Waiting for PAR transition</a:t>
            </a:r>
          </a:p>
          <a:p>
            <a:pPr lvl="1"/>
            <a:r>
              <a:rPr lang="en-US" sz="1200" dirty="0"/>
              <a:t>Responded to question from NESCOM voter on how Rx consume spectrum</a:t>
            </a:r>
          </a:p>
          <a:p>
            <a:pPr lvl="1"/>
            <a:r>
              <a:rPr lang="en-US" sz="1200" dirty="0"/>
              <a:t>Need to ping Oliver on </a:t>
            </a:r>
            <a:r>
              <a:rPr lang="en-US" sz="1200" dirty="0" err="1"/>
              <a:t>DySPAN</a:t>
            </a:r>
            <a:r>
              <a:rPr lang="en-US" sz="1200" dirty="0"/>
              <a:t>-SC approval</a:t>
            </a:r>
          </a:p>
          <a:p>
            <a:r>
              <a:rPr lang="en-US" sz="1600" dirty="0"/>
              <a:t>10/1/21</a:t>
            </a:r>
          </a:p>
          <a:p>
            <a:pPr lvl="1"/>
            <a:r>
              <a:rPr lang="en-US" sz="1200" dirty="0"/>
              <a:t>PAR actions approved by NESCOM 9/23/21</a:t>
            </a:r>
          </a:p>
          <a:p>
            <a:pPr lvl="1"/>
            <a:r>
              <a:rPr lang="en-US" sz="1200" dirty="0"/>
              <a:t>Reinitiating SA Ballot</a:t>
            </a:r>
          </a:p>
          <a:p>
            <a:endParaRPr lang="en-US" sz="1700" dirty="0"/>
          </a:p>
          <a:p>
            <a:endParaRPr lang="en-US" sz="1700" dirty="0"/>
          </a:p>
        </p:txBody>
      </p:sp>
      <p:sp>
        <p:nvSpPr>
          <p:cNvPr id="4" name="Date Placeholder 3"/>
          <p:cNvSpPr>
            <a:spLocks noGrp="1"/>
          </p:cNvSpPr>
          <p:nvPr>
            <p:ph type="dt" sz="quarter" idx="10"/>
          </p:nvPr>
        </p:nvSpPr>
        <p:spPr>
          <a:xfrm>
            <a:off x="457200" y="6448425"/>
            <a:ext cx="2133600" cy="365125"/>
          </a:xfrm>
        </p:spPr>
        <p:txBody>
          <a:bodyPr/>
          <a:lstStyle/>
          <a:p>
            <a:pPr>
              <a:defRPr/>
            </a:pPr>
            <a:fld id="{92BAF2C2-38FA-DF46-B0DD-B682B471E267}" type="datetime1">
              <a:rPr lang="en-US" smtClean="0"/>
              <a:t>9/28/21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#:5-21-0015-00-agen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18</a:t>
            </a:fld>
            <a:endParaRPr lang="en-US"/>
          </a:p>
        </p:txBody>
      </p:sp>
    </p:spTree>
    <p:extLst>
      <p:ext uri="{BB962C8B-B14F-4D97-AF65-F5344CB8AC3E}">
        <p14:creationId xmlns:p14="http://schemas.microsoft.com/office/powerpoint/2010/main" val="39524795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54107"/>
            <a:ext cx="8229600" cy="715962"/>
          </a:xfrm>
        </p:spPr>
        <p:txBody>
          <a:bodyPr/>
          <a:lstStyle/>
          <a:p>
            <a:r>
              <a:rPr dirty="0"/>
              <a:t>Other </a:t>
            </a:r>
            <a:r>
              <a:rPr dirty="0" err="1"/>
              <a:t>DySPAN</a:t>
            </a:r>
            <a:r>
              <a:rPr dirty="0"/>
              <a:t>-SC Activities</a:t>
            </a:r>
          </a:p>
        </p:txBody>
      </p:sp>
      <p:sp>
        <p:nvSpPr>
          <p:cNvPr id="15363" name="Content Placeholder 2"/>
          <p:cNvSpPr>
            <a:spLocks noGrp="1"/>
          </p:cNvSpPr>
          <p:nvPr>
            <p:ph idx="1"/>
          </p:nvPr>
        </p:nvSpPr>
        <p:spPr>
          <a:xfrm>
            <a:off x="457200" y="931982"/>
            <a:ext cx="8458200" cy="5392617"/>
          </a:xfrm>
        </p:spPr>
        <p:txBody>
          <a:bodyPr/>
          <a:lstStyle/>
          <a:p>
            <a:r>
              <a:rPr lang="en-US" sz="1800" dirty="0" err="1"/>
              <a:t>DySPAN</a:t>
            </a:r>
            <a:r>
              <a:rPr lang="en-US" sz="1800" dirty="0"/>
              <a:t>-SC December Plenary will be virtual</a:t>
            </a:r>
          </a:p>
          <a:p>
            <a:pPr lvl="1"/>
            <a:r>
              <a:rPr lang="en-US" sz="1400" dirty="0"/>
              <a:t>12/6/21 -&gt; 12/10/21</a:t>
            </a:r>
          </a:p>
          <a:p>
            <a:r>
              <a:rPr lang="en-US" sz="1800" dirty="0"/>
              <a:t>P1900.5 plenary scheduling TBD</a:t>
            </a:r>
          </a:p>
        </p:txBody>
      </p:sp>
      <p:sp>
        <p:nvSpPr>
          <p:cNvPr id="4" name="Date Placeholder 3"/>
          <p:cNvSpPr>
            <a:spLocks noGrp="1"/>
          </p:cNvSpPr>
          <p:nvPr>
            <p:ph type="dt" sz="quarter" idx="10"/>
          </p:nvPr>
        </p:nvSpPr>
        <p:spPr/>
        <p:txBody>
          <a:bodyPr/>
          <a:lstStyle/>
          <a:p>
            <a:pPr>
              <a:defRPr/>
            </a:pPr>
            <a:fld id="{D0DFD691-D568-9C48-A55C-741F544D3B68}" type="datetime1">
              <a:rPr lang="en-US" smtClean="0"/>
              <a:t>9/28/21</a:t>
            </a:fld>
            <a:endParaRPr lang="en-US"/>
          </a:p>
        </p:txBody>
      </p:sp>
      <p:sp>
        <p:nvSpPr>
          <p:cNvPr id="5" name="Footer Placeholder 4"/>
          <p:cNvSpPr>
            <a:spLocks noGrp="1"/>
          </p:cNvSpPr>
          <p:nvPr>
            <p:ph type="ftr" sz="quarter" idx="11"/>
          </p:nvPr>
        </p:nvSpPr>
        <p:spPr/>
        <p:txBody>
          <a:bodyPr/>
          <a:lstStyle/>
          <a:p>
            <a:pPr>
              <a:defRPr/>
            </a:pPr>
            <a:r>
              <a:rPr lang="en-US"/>
              <a:t>Doc #:5-21-0015-00-agen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19</a:t>
            </a:fld>
            <a:endParaRPr lang="en-US"/>
          </a:p>
        </p:txBody>
      </p:sp>
    </p:spTree>
    <p:extLst>
      <p:ext uri="{BB962C8B-B14F-4D97-AF65-F5344CB8AC3E}">
        <p14:creationId xmlns:p14="http://schemas.microsoft.com/office/powerpoint/2010/main" val="6037975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9568B193-26CD-614E-B629-B9DBB0FE1BEC}" type="datetime1">
              <a:rPr lang="en-US" smtClean="0"/>
              <a:t>9/28/21</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#:5-21-0015-00-agen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2246769"/>
          </a:xfrm>
          <a:prstGeom prst="rect">
            <a:avLst/>
          </a:prstGeom>
        </p:spPr>
        <p:txBody>
          <a:bodyPr wrap="square">
            <a:spAutoFit/>
          </a:bodyPr>
          <a:lstStyle/>
          <a:p>
            <a:pPr marL="0" marR="0">
              <a:spcBef>
                <a:spcPts val="0"/>
              </a:spcBef>
              <a:spcAft>
                <a:spcPts val="0"/>
              </a:spcAft>
            </a:pPr>
            <a:r>
              <a:rPr lang="en-US" sz="1400" dirty="0"/>
              <a:t>IEEE 1900.5 Meetings</a:t>
            </a:r>
          </a:p>
          <a:p>
            <a:r>
              <a:rPr lang="en-US" sz="1400" dirty="0"/>
              <a:t>https://</a:t>
            </a:r>
            <a:r>
              <a:rPr lang="en-US" sz="1400" dirty="0" err="1"/>
              <a:t>ieeesa.webex.com</a:t>
            </a:r>
            <a:r>
              <a:rPr lang="en-US" sz="1400" dirty="0"/>
              <a:t>/meet/</a:t>
            </a:r>
            <a:r>
              <a:rPr lang="en-US" sz="1400" dirty="0" err="1"/>
              <a:t>trennier</a:t>
            </a:r>
            <a:r>
              <a:rPr lang="en-US" sz="1400" dirty="0"/>
              <a:t> | 1736136765</a:t>
            </a:r>
          </a:p>
          <a:p>
            <a:br>
              <a:rPr lang="en-US" sz="1400" dirty="0"/>
            </a:br>
            <a:endParaRPr lang="en-US" sz="1400" dirty="0"/>
          </a:p>
          <a:p>
            <a:r>
              <a:rPr lang="en-US" sz="1400" dirty="0"/>
              <a:t>Join by phone</a:t>
            </a:r>
          </a:p>
          <a:p>
            <a:r>
              <a:rPr lang="en-US" sz="1400" dirty="0"/>
              <a:t>+1-646-992-2010 United States Toll (New York City)</a:t>
            </a:r>
          </a:p>
          <a:p>
            <a:r>
              <a:rPr lang="en-US" sz="1400" dirty="0"/>
              <a:t>+1-213-306-3065 United States Toll (Los Angeles)</a:t>
            </a:r>
          </a:p>
          <a:p>
            <a:r>
              <a:rPr lang="en-US" sz="1400" dirty="0"/>
              <a:t>Access code: 173 613 6765</a:t>
            </a:r>
          </a:p>
          <a:p>
            <a:br>
              <a:rPr lang="en-US" sz="1400" dirty="0"/>
            </a:br>
            <a:endParaRPr lang="en-US" sz="140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92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1900.5 Marketing Inputs</a:t>
            </a:r>
          </a:p>
        </p:txBody>
      </p:sp>
      <p:sp>
        <p:nvSpPr>
          <p:cNvPr id="3" name="Content Placeholder 2"/>
          <p:cNvSpPr>
            <a:spLocks noGrp="1"/>
          </p:cNvSpPr>
          <p:nvPr>
            <p:ph idx="1"/>
          </p:nvPr>
        </p:nvSpPr>
        <p:spPr>
          <a:xfrm>
            <a:off x="609600" y="835004"/>
            <a:ext cx="8229600" cy="5489596"/>
          </a:xfrm>
        </p:spPr>
        <p:txBody>
          <a:bodyPr/>
          <a:lstStyle/>
          <a:p>
            <a:r>
              <a:rPr lang="en-US" sz="1800" dirty="0"/>
              <a:t>7/16/21</a:t>
            </a:r>
          </a:p>
          <a:p>
            <a:pPr lvl="1"/>
            <a:r>
              <a:rPr lang="en-US" sz="1400" dirty="0"/>
              <a:t>Tim met with IEEE EMC (Silicon and chipsets)</a:t>
            </a:r>
          </a:p>
          <a:p>
            <a:pPr lvl="2"/>
            <a:r>
              <a:rPr lang="en-US" sz="1100" dirty="0"/>
              <a:t>Call to arms across IEEE WGs to cross pollinate and bring expertise</a:t>
            </a:r>
          </a:p>
          <a:p>
            <a:r>
              <a:rPr lang="en-US" sz="1800" dirty="0"/>
              <a:t>9/3/21</a:t>
            </a:r>
          </a:p>
          <a:p>
            <a:pPr lvl="1"/>
            <a:r>
              <a:rPr lang="en-US" sz="1400" dirty="0"/>
              <a:t>EMBM Acquisition (2)</a:t>
            </a:r>
            <a:endParaRPr lang="en-US" sz="1500" dirty="0"/>
          </a:p>
          <a:p>
            <a:pPr lvl="2"/>
            <a:r>
              <a:rPr lang="en-US" sz="1100" dirty="0"/>
              <a:t>One already awarded</a:t>
            </a:r>
          </a:p>
          <a:p>
            <a:pPr lvl="2"/>
            <a:r>
              <a:rPr lang="en-US" sz="1100" dirty="0"/>
              <a:t>Second is an OTA for JEMSOC</a:t>
            </a:r>
          </a:p>
          <a:p>
            <a:pPr lvl="2"/>
            <a:r>
              <a:rPr lang="en-US" sz="1100" dirty="0"/>
              <a:t>Internal MITRE CAPSTONE project raised awareness of 1900.5.2 in DoD</a:t>
            </a:r>
          </a:p>
          <a:p>
            <a:pPr lvl="1"/>
            <a:r>
              <a:rPr lang="en-US" sz="1400" dirty="0"/>
              <a:t>Looking at ways to connect Spectrum Dependency Maps to SCMs</a:t>
            </a:r>
          </a:p>
          <a:p>
            <a:pPr lvl="2"/>
            <a:r>
              <a:rPr lang="en-US" sz="1000" dirty="0"/>
              <a:t>MITRE ARCENT Project</a:t>
            </a:r>
          </a:p>
          <a:p>
            <a:endParaRPr lang="en-US" sz="1800" dirty="0"/>
          </a:p>
          <a:p>
            <a:pPr lvl="2"/>
            <a:endParaRPr lang="en-US" sz="1400" dirty="0"/>
          </a:p>
        </p:txBody>
      </p:sp>
      <p:sp>
        <p:nvSpPr>
          <p:cNvPr id="4" name="Date Placeholder 3"/>
          <p:cNvSpPr>
            <a:spLocks noGrp="1"/>
          </p:cNvSpPr>
          <p:nvPr>
            <p:ph type="dt" sz="half" idx="10"/>
          </p:nvPr>
        </p:nvSpPr>
        <p:spPr>
          <a:xfrm>
            <a:off x="457200" y="6448425"/>
            <a:ext cx="2133600" cy="365125"/>
          </a:xfrm>
        </p:spPr>
        <p:txBody>
          <a:bodyPr/>
          <a:lstStyle/>
          <a:p>
            <a:pPr>
              <a:defRPr/>
            </a:pPr>
            <a:fld id="{05332C9C-7F7B-F848-9DDF-6883902B75BC}" type="datetime1">
              <a:rPr lang="en-US" smtClean="0"/>
              <a:t>9/28/21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#:5-21-0015-00-agen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20</a:t>
            </a:fld>
            <a:endParaRPr lang="en-US"/>
          </a:p>
        </p:txBody>
      </p:sp>
    </p:spTree>
    <p:extLst>
      <p:ext uri="{BB962C8B-B14F-4D97-AF65-F5344CB8AC3E}">
        <p14:creationId xmlns:p14="http://schemas.microsoft.com/office/powerpoint/2010/main" val="3648328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583706" cy="1143000"/>
          </a:xfrm>
        </p:spPr>
        <p:txBody>
          <a:bodyPr>
            <a:normAutofit/>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05762" y="1115369"/>
            <a:ext cx="7771438" cy="5181600"/>
          </a:xfrm>
        </p:spPr>
        <p:txBody>
          <a:bodyPr/>
          <a:lstStyle/>
          <a:p>
            <a:r>
              <a:rPr lang="en-US" sz="1600" dirty="0"/>
              <a:t>1900.5 Revision Ad- hoc 10/1/21 1300-1430 ET</a:t>
            </a:r>
          </a:p>
          <a:p>
            <a:r>
              <a:rPr lang="en-US" sz="1600" dirty="0"/>
              <a:t>1900.5 WG 11/5/21 0800-1000 ET</a:t>
            </a:r>
          </a:p>
          <a:p>
            <a:r>
              <a:rPr lang="en-US" sz="1600" dirty="0" err="1"/>
              <a:t>DySPAN</a:t>
            </a:r>
            <a:r>
              <a:rPr lang="en-US" sz="1600" dirty="0"/>
              <a:t>-SC Plenary 12/6/21 – 12/10/21</a:t>
            </a:r>
          </a:p>
          <a:p>
            <a:endParaRPr lang="en-US" sz="1600" dirty="0"/>
          </a:p>
          <a:p>
            <a:pPr marL="0" indent="0">
              <a:buNone/>
            </a:pPr>
            <a:endParaRPr lang="en-US" sz="1600" dirty="0"/>
          </a:p>
          <a:p>
            <a:pPr lvl="1"/>
            <a:endParaRPr lang="en-US" sz="1050" dirty="0"/>
          </a:p>
          <a:p>
            <a:pPr lvl="1"/>
            <a:endParaRPr lang="en-US" sz="1050" dirty="0"/>
          </a:p>
          <a:p>
            <a:endParaRPr lang="en-US" sz="1100" dirty="0"/>
          </a:p>
          <a:p>
            <a:pPr marL="0" indent="0">
              <a:buNone/>
            </a:pPr>
            <a:endParaRPr lang="en-US" sz="2400" dirty="0"/>
          </a:p>
          <a:p>
            <a:endParaRPr lang="en-US" sz="1600" dirty="0"/>
          </a:p>
          <a:p>
            <a:pPr lvl="1"/>
            <a:endParaRPr lang="en-US" sz="1200" dirty="0"/>
          </a:p>
          <a:p>
            <a:pPr marL="0" indent="0">
              <a:buNone/>
            </a:pPr>
            <a:endParaRPr lang="en-US" sz="1400" dirty="0"/>
          </a:p>
        </p:txBody>
      </p:sp>
      <p:sp>
        <p:nvSpPr>
          <p:cNvPr id="4" name="Date Placeholder 3"/>
          <p:cNvSpPr>
            <a:spLocks noGrp="1"/>
          </p:cNvSpPr>
          <p:nvPr>
            <p:ph type="dt" sz="quarter" idx="10"/>
          </p:nvPr>
        </p:nvSpPr>
        <p:spPr>
          <a:xfrm>
            <a:off x="457200" y="6448425"/>
            <a:ext cx="2133600" cy="365125"/>
          </a:xfrm>
        </p:spPr>
        <p:txBody>
          <a:bodyPr/>
          <a:lstStyle/>
          <a:p>
            <a:pPr>
              <a:defRPr/>
            </a:pPr>
            <a:fld id="{4F494357-7EFA-1744-8304-7E4F821338F2}" type="datetime1">
              <a:rPr lang="en-US" smtClean="0"/>
              <a:t>9/28/21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#:5-21-0015-00-agen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21</a:t>
            </a:fld>
            <a:endParaRPr lang="en-US"/>
          </a:p>
        </p:txBody>
      </p:sp>
    </p:spTree>
    <p:extLst>
      <p:ext uri="{BB962C8B-B14F-4D97-AF65-F5344CB8AC3E}">
        <p14:creationId xmlns:p14="http://schemas.microsoft.com/office/powerpoint/2010/main" val="10964537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AOB</a:t>
            </a:r>
            <a:endParaRPr dirty="0"/>
          </a:p>
        </p:txBody>
      </p:sp>
      <p:sp>
        <p:nvSpPr>
          <p:cNvPr id="17411" name="Content Placeholder 2"/>
          <p:cNvSpPr>
            <a:spLocks noGrp="1"/>
          </p:cNvSpPr>
          <p:nvPr>
            <p:ph idx="1"/>
          </p:nvPr>
        </p:nvSpPr>
        <p:spPr>
          <a:xfrm>
            <a:off x="342296" y="990600"/>
            <a:ext cx="8382000" cy="5181600"/>
          </a:xfrm>
        </p:spPr>
        <p:txBody>
          <a:bodyPr/>
          <a:lstStyle/>
          <a:p>
            <a:r>
              <a:rPr lang="en-US" sz="2200" dirty="0"/>
              <a:t>9/3/21</a:t>
            </a:r>
          </a:p>
          <a:p>
            <a:pPr lvl="1"/>
            <a:r>
              <a:rPr lang="en-US" sz="1800" dirty="0"/>
              <a:t>Julia has coauthored a book and mentioned P1900.5 in the bio</a:t>
            </a:r>
          </a:p>
          <a:p>
            <a:pPr lvl="2"/>
            <a:r>
              <a:rPr lang="en-US" sz="1400" dirty="0"/>
              <a:t>Dr. Karen Haigh Cognitive-EW</a:t>
            </a:r>
          </a:p>
          <a:p>
            <a:pPr lvl="1"/>
            <a:r>
              <a:rPr lang="en-US" sz="1600" dirty="0"/>
              <a:t>Considering a </a:t>
            </a:r>
            <a:r>
              <a:rPr lang="en-US" sz="1600" dirty="0" err="1"/>
              <a:t>DySPAN</a:t>
            </a:r>
            <a:r>
              <a:rPr lang="en-US" sz="1600" dirty="0"/>
              <a:t> 2021 conference paper</a:t>
            </a:r>
          </a:p>
          <a:p>
            <a:pPr lvl="2"/>
            <a:r>
              <a:rPr lang="en-US" sz="1050" dirty="0"/>
              <a:t>Deadline in one month – can we agree and write down what we are planning</a:t>
            </a:r>
          </a:p>
          <a:p>
            <a:pPr lvl="2"/>
            <a:r>
              <a:rPr lang="en-US" sz="1050" dirty="0"/>
              <a:t>Capitalize on opportunities do more concretely say what we are doing and collect feedback</a:t>
            </a:r>
          </a:p>
          <a:p>
            <a:r>
              <a:rPr lang="en-US" sz="2200" dirty="0"/>
              <a:t>10/1/21</a:t>
            </a:r>
          </a:p>
          <a:p>
            <a:pPr lvl="1"/>
            <a:r>
              <a:rPr lang="en-US" sz="1800" dirty="0"/>
              <a:t>TBD</a:t>
            </a:r>
          </a:p>
          <a:p>
            <a:pPr marL="0" indent="0">
              <a:buNone/>
            </a:pPr>
            <a:endParaRPr lang="en-US" sz="40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9161734A-0975-CB43-A84C-8E7DFA8872E7}" type="datetime1">
              <a:rPr lang="en-US" smtClean="0"/>
              <a:t>9/28/21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#:5-21-0015-00-agen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22</a:t>
            </a:fld>
            <a:endParaRPr lang="en-US"/>
          </a:p>
        </p:txBody>
      </p:sp>
    </p:spTree>
    <p:extLst>
      <p:ext uri="{BB962C8B-B14F-4D97-AF65-F5344CB8AC3E}">
        <p14:creationId xmlns:p14="http://schemas.microsoft.com/office/powerpoint/2010/main" val="41578517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Adjourn</a:t>
            </a:r>
            <a:endParaRPr dirty="0"/>
          </a:p>
        </p:txBody>
      </p:sp>
      <p:sp>
        <p:nvSpPr>
          <p:cNvPr id="17411" name="Content Placeholder 2"/>
          <p:cNvSpPr>
            <a:spLocks noGrp="1"/>
          </p:cNvSpPr>
          <p:nvPr>
            <p:ph idx="1"/>
          </p:nvPr>
        </p:nvSpPr>
        <p:spPr>
          <a:xfrm>
            <a:off x="342296" y="990600"/>
            <a:ext cx="8382000" cy="5181600"/>
          </a:xfrm>
        </p:spPr>
        <p:txBody>
          <a:bodyPr/>
          <a:lstStyle/>
          <a:p>
            <a:endParaRPr lang="en-US" sz="2200" dirty="0"/>
          </a:p>
          <a:p>
            <a:endParaRPr lang="en-US" sz="1600" dirty="0"/>
          </a:p>
          <a:p>
            <a:pPr marL="0" indent="0">
              <a:buNone/>
            </a:pPr>
            <a:endParaRPr lang="en-US" sz="36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6B307ED2-AC76-484E-B441-13E1985B3983}" type="datetime1">
              <a:rPr lang="en-US" smtClean="0"/>
              <a:t>9/28/21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#:5-21-0015-00-agen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23</a:t>
            </a:fld>
            <a:endParaRPr lang="en-US"/>
          </a:p>
        </p:txBody>
      </p:sp>
    </p:spTree>
    <p:extLst>
      <p:ext uri="{BB962C8B-B14F-4D97-AF65-F5344CB8AC3E}">
        <p14:creationId xmlns:p14="http://schemas.microsoft.com/office/powerpoint/2010/main" val="3785406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sz="2400" dirty="0">
                <a:hlinkClick r:id="rId3"/>
              </a:rPr>
              <a:t>http://grouper.ieee.org/groups/dyspan/files/individual-WG-PnPs.pdf</a:t>
            </a:r>
            <a:endParaRPr sz="2400" dirty="0"/>
          </a:p>
          <a:p>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92AF8B98-4CBF-1A45-84E0-052B61EDFAD6}" type="datetime1">
              <a:rPr lang="en-US" smtClean="0"/>
              <a:t>9/28/21</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#:5-21-0015-00-agen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6562" y="0"/>
            <a:ext cx="4267202"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6AFA5020-372C-E54E-8E2E-7CCC0F0BAABF}" type="datetime1">
              <a:rPr lang="en-US" smtClean="0"/>
              <a:t>9/28/21</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a:t>Doc #:5-21-0015-00-agen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a:p>
        </p:txBody>
      </p:sp>
      <p:sp>
        <p:nvSpPr>
          <p:cNvPr id="8" name="TextBox 5"/>
          <p:cNvSpPr txBox="1">
            <a:spLocks noChangeArrowheads="1"/>
          </p:cNvSpPr>
          <p:nvPr/>
        </p:nvSpPr>
        <p:spPr bwMode="auto">
          <a:xfrm>
            <a:off x="33737" y="5803612"/>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8 members</a:t>
            </a:r>
            <a:r>
              <a:rPr lang="en-US" sz="1600" dirty="0"/>
              <a:t>)</a:t>
            </a:r>
          </a:p>
          <a:p>
            <a:pPr eaLnBrk="1" hangingPunct="1"/>
            <a:r>
              <a:rPr lang="en-US" sz="1600" dirty="0"/>
              <a:t>              2 meetings to get in, 2 meetings to get out</a:t>
            </a:r>
          </a:p>
        </p:txBody>
      </p:sp>
      <p:sp>
        <p:nvSpPr>
          <p:cNvPr id="6" name="Rectangle 5">
            <a:extLst>
              <a:ext uri="{FF2B5EF4-FFF2-40B4-BE49-F238E27FC236}">
                <a16:creationId xmlns:a16="http://schemas.microsoft.com/office/drawing/2014/main" id="{8C6C1438-4184-F740-A4CF-078ABAB76622}"/>
              </a:ext>
            </a:extLst>
          </p:cNvPr>
          <p:cNvSpPr/>
          <p:nvPr/>
        </p:nvSpPr>
        <p:spPr>
          <a:xfrm>
            <a:off x="126562" y="1212867"/>
            <a:ext cx="2235638" cy="646331"/>
          </a:xfrm>
          <a:prstGeom prst="rect">
            <a:avLst/>
          </a:prstGeom>
        </p:spPr>
        <p:txBody>
          <a:bodyPr wrap="square">
            <a:spAutoFit/>
          </a:bodyPr>
          <a:lstStyle/>
          <a:p>
            <a:r>
              <a:rPr lang="en-US" b="1" i="1" dirty="0">
                <a:solidFill>
                  <a:srgbClr val="FF0000"/>
                </a:solidFill>
              </a:rPr>
              <a:t>Quorum? -       </a:t>
            </a:r>
          </a:p>
          <a:p>
            <a:endParaRPr lang="en-US" b="1" i="1" dirty="0">
              <a:solidFill>
                <a:srgbClr val="FF0000"/>
              </a:solidFill>
            </a:endParaRPr>
          </a:p>
        </p:txBody>
      </p:sp>
      <p:graphicFrame>
        <p:nvGraphicFramePr>
          <p:cNvPr id="5" name="Table 4">
            <a:extLst>
              <a:ext uri="{FF2B5EF4-FFF2-40B4-BE49-F238E27FC236}">
                <a16:creationId xmlns:a16="http://schemas.microsoft.com/office/drawing/2014/main" id="{673B8DA3-7D21-AF4D-851B-F920FAB7E238}"/>
              </a:ext>
            </a:extLst>
          </p:cNvPr>
          <p:cNvGraphicFramePr>
            <a:graphicFrameLocks noGrp="1"/>
          </p:cNvGraphicFramePr>
          <p:nvPr>
            <p:extLst>
              <p:ext uri="{D42A27DB-BD31-4B8C-83A1-F6EECF244321}">
                <p14:modId xmlns:p14="http://schemas.microsoft.com/office/powerpoint/2010/main" val="2900729969"/>
              </p:ext>
            </p:extLst>
          </p:nvPr>
        </p:nvGraphicFramePr>
        <p:xfrm>
          <a:off x="2590800" y="990600"/>
          <a:ext cx="5748377" cy="4041048"/>
        </p:xfrm>
        <a:graphic>
          <a:graphicData uri="http://schemas.openxmlformats.org/drawingml/2006/table">
            <a:tbl>
              <a:tblPr>
                <a:tableStyleId>{5C22544A-7EE6-4342-B048-85BDC9FD1C3A}</a:tableStyleId>
              </a:tblPr>
              <a:tblGrid>
                <a:gridCol w="658038">
                  <a:extLst>
                    <a:ext uri="{9D8B030D-6E8A-4147-A177-3AD203B41FA5}">
                      <a16:colId xmlns:a16="http://schemas.microsoft.com/office/drawing/2014/main" val="2140224362"/>
                    </a:ext>
                  </a:extLst>
                </a:gridCol>
                <a:gridCol w="688292">
                  <a:extLst>
                    <a:ext uri="{9D8B030D-6E8A-4147-A177-3AD203B41FA5}">
                      <a16:colId xmlns:a16="http://schemas.microsoft.com/office/drawing/2014/main" val="3992741773"/>
                    </a:ext>
                  </a:extLst>
                </a:gridCol>
                <a:gridCol w="1142112">
                  <a:extLst>
                    <a:ext uri="{9D8B030D-6E8A-4147-A177-3AD203B41FA5}">
                      <a16:colId xmlns:a16="http://schemas.microsoft.com/office/drawing/2014/main" val="2693882810"/>
                    </a:ext>
                  </a:extLst>
                </a:gridCol>
                <a:gridCol w="998402">
                  <a:extLst>
                    <a:ext uri="{9D8B030D-6E8A-4147-A177-3AD203B41FA5}">
                      <a16:colId xmlns:a16="http://schemas.microsoft.com/office/drawing/2014/main" val="499627854"/>
                    </a:ext>
                  </a:extLst>
                </a:gridCol>
                <a:gridCol w="2261533">
                  <a:extLst>
                    <a:ext uri="{9D8B030D-6E8A-4147-A177-3AD203B41FA5}">
                      <a16:colId xmlns:a16="http://schemas.microsoft.com/office/drawing/2014/main" val="3983564869"/>
                    </a:ext>
                  </a:extLst>
                </a:gridCol>
              </a:tblGrid>
              <a:tr h="646566">
                <a:tc>
                  <a:txBody>
                    <a:bodyPr/>
                    <a:lstStyle/>
                    <a:p>
                      <a:pPr algn="ctr" fontAlgn="b"/>
                      <a:r>
                        <a:rPr lang="en-US" sz="900" u="none" strike="noStrike" dirty="0">
                          <a:effectLst/>
                        </a:rPr>
                        <a:t>10/1/21</a:t>
                      </a:r>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WG Status</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First Name</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Last Name</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Affiliation</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38448483"/>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Julia</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Andrusenko</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dirty="0">
                          <a:effectLst/>
                        </a:rPr>
                        <a:t>JHU/APL</a:t>
                      </a:r>
                      <a:endParaRPr lang="en-US" sz="900" b="0" i="0" u="none" strike="noStrike" dirty="0">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2201346676"/>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Carlos</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Caicedo</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Syracuse University (Secretary)</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252114668"/>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David</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Chester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L3Harris</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245747374"/>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Lynn</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Grande</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Southern Cloud</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969545993"/>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Brent</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Josefiak</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L3Harris</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3859044212"/>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Mitch </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Kokar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VIStology &amp; Northeastern University</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655165722"/>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Alex</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Lackpour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Drexel University (Vice Chair)</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739520274"/>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Eric</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Lindahl</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CDS2</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2702021522"/>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Reinhard</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Schrage</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SchrageConsult</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2078191733"/>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Kael</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Stilp</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MITRE</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3208707536"/>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John </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Stine</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MITRE</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3603603386"/>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Timothy</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Woods</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ANDRO Computational Solutions, LLC</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819954485"/>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Daniel</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Zahirniak</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Joint Electronic Warfare Center (JEWC)</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283367196"/>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Ed</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Coyle</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Georgia Institute of Technology</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546089991"/>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Sean</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Furman</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ANDRO Computational Solutions, LLC</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709247058"/>
                  </a:ext>
                </a:extLst>
              </a:tr>
              <a:tr h="161642">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Shastri</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Jayram</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University of Johannesburg</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4031502137"/>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Joel</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Johnson</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L3Harris</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68083592"/>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Chad</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Lau</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L3Harris</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3199314199"/>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Jakub</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Moskal</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Vistology</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2302897001"/>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Becca</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Rousseau</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MITRE</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496662917"/>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Tony</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Rennier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dirty="0">
                          <a:effectLst/>
                        </a:rPr>
                        <a:t>Foundry Inc (Chair)</a:t>
                      </a:r>
                      <a:endParaRPr lang="en-US" sz="900" b="0" i="0" u="none" strike="noStrike" dirty="0">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65770814"/>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10/1/21  14:30-16:30 all times ET</a:t>
            </a:r>
            <a:endParaRPr lang="en-US" sz="1600" dirty="0">
              <a:latin typeface="Times New Roman" pitchFamily="18" charset="0"/>
            </a:endParaRPr>
          </a:p>
          <a:p>
            <a:pPr>
              <a:buFont typeface="+mj-lt"/>
              <a:buAutoNum type="arabicPeriod"/>
            </a:pPr>
            <a:r>
              <a:rPr lang="en-US" sz="1600" dirty="0"/>
              <a:t>Administrivia</a:t>
            </a:r>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Status on 1900.5 Revision</a:t>
            </a:r>
          </a:p>
          <a:p>
            <a:pPr>
              <a:buFont typeface="+mj-lt"/>
              <a:buAutoNum type="arabicPeriod"/>
            </a:pPr>
            <a:r>
              <a:rPr lang="en-US" sz="1600" dirty="0"/>
              <a:t>Status on 1900.5.1</a:t>
            </a:r>
          </a:p>
          <a:p>
            <a:pPr>
              <a:buFont typeface="+mj-lt"/>
              <a:buAutoNum type="arabicPeriod"/>
            </a:pPr>
            <a:r>
              <a:rPr lang="en-US" sz="1600" dirty="0"/>
              <a:t>Status on 1900.5.2 Revision</a:t>
            </a:r>
          </a:p>
          <a:p>
            <a:pPr>
              <a:buFont typeface="+mj-lt"/>
              <a:buAutoNum type="arabicPeriod"/>
            </a:pPr>
            <a:r>
              <a:rPr lang="en-US" sz="1600" dirty="0"/>
              <a:t>Review of other 1900 activities (1900.1, Leadership meeting etc.)</a:t>
            </a:r>
          </a:p>
          <a:p>
            <a:pPr>
              <a:buFont typeface="+mj-lt"/>
              <a:buAutoNum type="arabicPeriod"/>
            </a:pPr>
            <a:r>
              <a:rPr lang="en-US" sz="1600" dirty="0"/>
              <a:t>1900.5 Marketing Opportunities</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5667884" y="852561"/>
            <a:ext cx="3048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    </a:t>
            </a:r>
          </a:p>
        </p:txBody>
      </p:sp>
      <p:sp>
        <p:nvSpPr>
          <p:cNvPr id="2" name="Date Placeholder 1"/>
          <p:cNvSpPr>
            <a:spLocks noGrp="1"/>
          </p:cNvSpPr>
          <p:nvPr>
            <p:ph type="dt" sz="quarter" idx="10"/>
          </p:nvPr>
        </p:nvSpPr>
        <p:spPr>
          <a:xfrm>
            <a:off x="457200" y="6448425"/>
            <a:ext cx="2133600" cy="365125"/>
          </a:xfrm>
        </p:spPr>
        <p:txBody>
          <a:bodyPr/>
          <a:lstStyle/>
          <a:p>
            <a:pPr>
              <a:defRPr/>
            </a:pPr>
            <a:fld id="{58EDF2EA-C696-6A42-ADCF-3053866801B4}" type="datetime1">
              <a:rPr lang="en-US" smtClean="0"/>
              <a:t>9/28/21</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#:5-21-0015-00-agen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 </a:t>
            </a:r>
            <a:r>
              <a:rPr lang="en-US" dirty="0">
                <a:solidFill>
                  <a:schemeClr val="tx1"/>
                </a:solidFill>
              </a:rPr>
              <a:t>5-21-00-15-agen</a:t>
            </a:r>
          </a:p>
          <a:p>
            <a:endParaRPr dirty="0"/>
          </a:p>
          <a:p>
            <a:r>
              <a:rPr dirty="0"/>
              <a:t>Mover:</a:t>
            </a:r>
          </a:p>
          <a:p>
            <a:r>
              <a:rPr dirty="0"/>
              <a:t>Second:</a:t>
            </a:r>
            <a:r>
              <a:rPr lang="en-US" dirty="0"/>
              <a:t> 	</a:t>
            </a:r>
          </a:p>
          <a:p>
            <a:r>
              <a:rPr lang="en-US" dirty="0"/>
              <a:t>Vote:</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7A2837A6-623B-7D4F-9DB0-D712EBF00FC2}" type="datetime1">
              <a:rPr lang="en-US" smtClean="0"/>
              <a:t>9/28/21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#:5-21-0015-00-agen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120108"/>
            <a:ext cx="8229600" cy="819459"/>
          </a:xfrm>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pPr>
            <a:r>
              <a:rPr lang="en-US" altLang="en-US" sz="2133" dirty="0">
                <a:latin typeface="Montserrat" panose="00000500000000000000" pitchFamily="2" charset="0"/>
                <a:cs typeface="Calibri" pitchFamily="34" charset="0"/>
              </a:rPr>
              <a:t>At the beginning of each standards development meeting the chair or a designee is to:</a:t>
            </a:r>
            <a:endParaRPr lang="en-US" altLang="en-US" sz="2933" dirty="0">
              <a:latin typeface="Calibri" pitchFamily="34" charset="0"/>
              <a:cs typeface="Calibri" pitchFamily="34" charset="0"/>
            </a:endParaRPr>
          </a:p>
          <a:p>
            <a:pPr lvl="1">
              <a:buSzPct val="150000"/>
            </a:pPr>
            <a:r>
              <a:rPr lang="en-US" altLang="en-US" sz="2267" dirty="0"/>
              <a:t>Show the following slides (or provide them beforehand)</a:t>
            </a:r>
          </a:p>
          <a:p>
            <a:pPr lvl="1">
              <a:buSzPct val="150000"/>
            </a:pPr>
            <a:r>
              <a:rPr lang="en-US" altLang="en-US" sz="2267" dirty="0"/>
              <a:t>Advise the standards development group participants that: </a:t>
            </a:r>
          </a:p>
          <a:p>
            <a:pPr lvl="2">
              <a:buSzPct val="150000"/>
            </a:pPr>
            <a:r>
              <a:rPr lang="en-US" altLang="en-US" sz="1867" dirty="0"/>
              <a:t>IEEE SA’s copyright policy is described in Clause 7 of the IEEE SA Standards Board Bylaws and Clause 6.1 of the IEEE SA Standards Board Operations Manual;</a:t>
            </a:r>
          </a:p>
          <a:p>
            <a:pPr lvl="2">
              <a:buSzPct val="150000"/>
            </a:pPr>
            <a:r>
              <a:rPr lang="en-US" altLang="en-US" sz="1867" dirty="0"/>
              <a:t>Any material submitted during standards development, whether verbal, recorded, or in written form, is a Contribution and shall comply with the IEEE SA Copyright Policy; </a:t>
            </a:r>
          </a:p>
          <a:p>
            <a:pPr lvl="2">
              <a:buSzPct val="150000"/>
            </a:pPr>
            <a:r>
              <a:rPr lang="en-US" altLang="en-US" sz="1867" dirty="0"/>
              <a:t>Instruct the Secretary to record in the minutes of the relevant meeting: </a:t>
            </a:r>
          </a:p>
          <a:p>
            <a:pPr lvl="2">
              <a:buSzPct val="150000"/>
            </a:pPr>
            <a:r>
              <a:rPr lang="en-US" altLang="en-US" sz="1867" dirty="0"/>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7</a:t>
            </a:fld>
            <a:endParaRPr lang="en-US" altLang="en-US"/>
          </a:p>
        </p:txBody>
      </p:sp>
      <p:sp>
        <p:nvSpPr>
          <p:cNvPr id="6" name="Date Placeholder 4">
            <a:extLst>
              <a:ext uri="{FF2B5EF4-FFF2-40B4-BE49-F238E27FC236}">
                <a16:creationId xmlns:a16="http://schemas.microsoft.com/office/drawing/2014/main" id="{0229176C-4695-9F43-9EE6-5E495E911E20}"/>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9/28/21</a:t>
            </a:fld>
            <a:endParaRPr lang="en-US" dirty="0"/>
          </a:p>
        </p:txBody>
      </p:sp>
      <p:sp>
        <p:nvSpPr>
          <p:cNvPr id="7" name="Footer Placeholder 5">
            <a:extLst>
              <a:ext uri="{FF2B5EF4-FFF2-40B4-BE49-F238E27FC236}">
                <a16:creationId xmlns:a16="http://schemas.microsoft.com/office/drawing/2014/main" id="{E825EB79-2C36-7A4A-9217-77F3041DF386}"/>
              </a:ext>
            </a:extLst>
          </p:cNvPr>
          <p:cNvSpPr txBox="1">
            <a:spLocks/>
          </p:cNvSpPr>
          <p:nvPr/>
        </p:nvSpPr>
        <p:spPr>
          <a:xfrm>
            <a:off x="3124200" y="6448425"/>
            <a:ext cx="2895600" cy="365125"/>
          </a:xfrm>
          <a:prstGeom prst="rect">
            <a:avLst/>
          </a:prstGeom>
        </p:spPr>
        <p:txBody>
          <a:bodyPr vert="horz" lIns="91440" tIns="45720" rIns="91440" bIns="45720" rtlCol="0" anchor="ctr"/>
          <a:lstStyle>
            <a:defPPr>
              <a:defRPr lang="en-US"/>
            </a:defPPr>
            <a:lvl1pPr fontAlgn="auto">
              <a:spcBef>
                <a:spcPts val="0"/>
              </a:spcBef>
              <a:spcAft>
                <a:spcPts val="0"/>
              </a:spcAft>
              <a:defRPr sz="1200">
                <a:solidFill>
                  <a:srgbClr val="000099"/>
                </a:solidFill>
                <a:latin typeface="+mn-lt"/>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r>
              <a:rPr lang="en-US" dirty="0"/>
              <a:t>Doc #:5-21-0002-00-agen</a:t>
            </a:r>
          </a:p>
        </p:txBody>
      </p:sp>
    </p:spTree>
    <p:extLst>
      <p:ext uri="{BB962C8B-B14F-4D97-AF65-F5344CB8AC3E}">
        <p14:creationId xmlns:p14="http://schemas.microsoft.com/office/powerpoint/2010/main" val="1701495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8</a:t>
            </a:fld>
            <a:endParaRPr lang="en-US" altLang="en-US"/>
          </a:p>
        </p:txBody>
      </p:sp>
      <p:sp>
        <p:nvSpPr>
          <p:cNvPr id="5" name="Date Placeholder 4">
            <a:extLst>
              <a:ext uri="{FF2B5EF4-FFF2-40B4-BE49-F238E27FC236}">
                <a16:creationId xmlns:a16="http://schemas.microsoft.com/office/drawing/2014/main" id="{78E5F7CE-A03E-CF46-9A8D-455CD8DAED5D}"/>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9/28/21</a:t>
            </a:fld>
            <a:endParaRPr lang="en-US" dirty="0"/>
          </a:p>
        </p:txBody>
      </p:sp>
      <p:sp>
        <p:nvSpPr>
          <p:cNvPr id="6" name="Footer Placeholder 5">
            <a:extLst>
              <a:ext uri="{FF2B5EF4-FFF2-40B4-BE49-F238E27FC236}">
                <a16:creationId xmlns:a16="http://schemas.microsoft.com/office/drawing/2014/main" id="{16106627-DDB8-3540-8268-8E196F45F3AF}"/>
              </a:ext>
            </a:extLst>
          </p:cNvPr>
          <p:cNvSpPr txBox="1">
            <a:spLocks/>
          </p:cNvSpPr>
          <p:nvPr/>
        </p:nvSpPr>
        <p:spPr>
          <a:xfrm>
            <a:off x="3124200" y="6448425"/>
            <a:ext cx="2895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r>
              <a:rPr lang="en-US" sz="1200" dirty="0">
                <a:solidFill>
                  <a:srgbClr val="000099"/>
                </a:solidFill>
                <a:latin typeface="+mn-lt"/>
                <a:cs typeface="+mn-cs"/>
              </a:rPr>
              <a:t>Doc #:5-21-0002-00-agen</a:t>
            </a:r>
          </a:p>
        </p:txBody>
      </p:sp>
    </p:spTree>
    <p:extLst>
      <p:ext uri="{BB962C8B-B14F-4D97-AF65-F5344CB8AC3E}">
        <p14:creationId xmlns:p14="http://schemas.microsoft.com/office/powerpoint/2010/main" val="191112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9</a:t>
            </a:fld>
            <a:endParaRPr lang="en-US" altLang="en-US"/>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t>The IEEE SA Copyright Policy is described in the IEEE SA Standards Board Bylaws and IEEE SA Standards Board Operations Manual</a:t>
            </a:r>
            <a:br>
              <a:rPr lang="en-US" dirty="0"/>
            </a:br>
            <a:endParaRPr lang="en-US"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dirty="0"/>
              <a:t>IEEE SA Copyright FAQs</a:t>
            </a:r>
          </a:p>
          <a:p>
            <a:pPr lvl="3">
              <a:buSzPct val="150000"/>
            </a:pPr>
            <a:r>
              <a:rPr lang="en-US" sz="1867" dirty="0">
                <a:hlinkClick r:id="rId5"/>
              </a:rPr>
              <a:t>http://standards.ieee.org/faqs/copyrights.html/</a:t>
            </a:r>
            <a:endParaRPr lang="en-US" sz="1867" dirty="0"/>
          </a:p>
          <a:p>
            <a:pPr lvl="2">
              <a:buSzPct val="150000"/>
            </a:pPr>
            <a:r>
              <a:rPr lang="en-US" dirty="0"/>
              <a:t>IEEE SA Best Practices for IEEE Standards Development </a:t>
            </a:r>
          </a:p>
          <a:p>
            <a:pPr lvl="3">
              <a:buSzPct val="150000"/>
            </a:pPr>
            <a:r>
              <a:rPr lang="en-US" sz="1867" dirty="0">
                <a:hlinkClick r:id="rId6"/>
              </a:rPr>
              <a:t>http://standards.ieee.org/develop/policies/best_practices_for_ieee_standards_development_051215.pdf</a:t>
            </a:r>
            <a:br>
              <a:rPr lang="en-US" sz="1867" dirty="0"/>
            </a:br>
            <a:endParaRPr lang="en-US" sz="1867" dirty="0"/>
          </a:p>
          <a:p>
            <a:pPr lvl="2">
              <a:buSzPct val="150000"/>
            </a:pPr>
            <a:r>
              <a:rPr lang="en-US"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5" name="Date Placeholder 4">
            <a:extLst>
              <a:ext uri="{FF2B5EF4-FFF2-40B4-BE49-F238E27FC236}">
                <a16:creationId xmlns:a16="http://schemas.microsoft.com/office/drawing/2014/main" id="{43666204-C915-A74B-AE75-D9D230D68BFC}"/>
              </a:ext>
            </a:extLst>
          </p:cNvPr>
          <p:cNvSpPr>
            <a:spLocks noGrp="1"/>
          </p:cNvSpPr>
          <p:nvPr>
            <p:ph type="dt" sz="half" idx="10"/>
          </p:nvPr>
        </p:nvSpPr>
        <p:spPr/>
        <p:txBody>
          <a:bodyPr/>
          <a:lstStyle/>
          <a:p>
            <a:pPr>
              <a:defRPr/>
            </a:pPr>
            <a:fld id="{9B1FECF8-104E-624E-AB65-29C62C2128BD}" type="datetime1">
              <a:rPr lang="en-US" smtClean="0"/>
              <a:t>9/28/21</a:t>
            </a:fld>
            <a:endParaRPr lang="en-US" dirty="0"/>
          </a:p>
        </p:txBody>
      </p:sp>
      <p:sp>
        <p:nvSpPr>
          <p:cNvPr id="6" name="Footer Placeholder 5">
            <a:extLst>
              <a:ext uri="{FF2B5EF4-FFF2-40B4-BE49-F238E27FC236}">
                <a16:creationId xmlns:a16="http://schemas.microsoft.com/office/drawing/2014/main" id="{CC0DE05E-5062-384A-99D3-0AF1009B62D3}"/>
              </a:ext>
            </a:extLst>
          </p:cNvPr>
          <p:cNvSpPr>
            <a:spLocks noGrp="1"/>
          </p:cNvSpPr>
          <p:nvPr>
            <p:ph type="ftr" sz="quarter" idx="11"/>
          </p:nvPr>
        </p:nvSpPr>
        <p:spPr/>
        <p:txBody>
          <a:bodyPr/>
          <a:lstStyle/>
          <a:p>
            <a:pPr>
              <a:defRPr/>
            </a:pPr>
            <a:r>
              <a:rPr lang="en-US"/>
              <a:t>Doc #:5-21-0015-00-agen</a:t>
            </a:r>
            <a:endParaRPr lang="en-US" dirty="0"/>
          </a:p>
        </p:txBody>
      </p:sp>
    </p:spTree>
    <p:extLst>
      <p:ext uri="{BB962C8B-B14F-4D97-AF65-F5344CB8AC3E}">
        <p14:creationId xmlns:p14="http://schemas.microsoft.com/office/powerpoint/2010/main" val="40402252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32287</TotalTime>
  <Words>2566</Words>
  <Application>Microsoft Macintosh PowerPoint</Application>
  <PresentationFormat>On-screen Show (4:3)</PresentationFormat>
  <Paragraphs>385</Paragraphs>
  <Slides>23</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Calibri</vt:lpstr>
      <vt:lpstr>Lucida Grande</vt:lpstr>
      <vt:lpstr>Monotype Sorts</vt:lpstr>
      <vt:lpstr>Montserrat</vt:lpstr>
      <vt:lpstr>Times New Roman</vt:lpstr>
      <vt:lpstr>Office Theme</vt:lpstr>
      <vt:lpstr>PowerPoint Presentation</vt:lpstr>
      <vt:lpstr> Electronic Meeting Details </vt:lpstr>
      <vt:lpstr>Rules</vt:lpstr>
      <vt:lpstr>Current Membership</vt:lpstr>
      <vt:lpstr> Draft Agenda</vt:lpstr>
      <vt:lpstr>Approval of Agenda</vt:lpstr>
      <vt:lpstr>Instructions for Chairs of  standards development activities</vt:lpstr>
      <vt:lpstr>IEEE SA Copyright Policy</vt:lpstr>
      <vt:lpstr>IEEE SA Copyright Policy</vt:lpstr>
      <vt:lpstr>Instructions for the WG Chair</vt:lpstr>
      <vt:lpstr>Participants have a duty to inform the IEEE</vt:lpstr>
      <vt:lpstr>Ways to inform ieee</vt:lpstr>
      <vt:lpstr>Other Guidelines for IEEE Working Group Meetings</vt:lpstr>
      <vt:lpstr>Patent-related information</vt:lpstr>
      <vt:lpstr>Minutes for approval</vt:lpstr>
      <vt:lpstr>Current Status for 1900.5 Revision</vt:lpstr>
      <vt:lpstr>Current Status for 1900.5.1</vt:lpstr>
      <vt:lpstr>Current Status for 1900.5.2 Revision</vt:lpstr>
      <vt:lpstr>Other DySPAN-SC Activities</vt:lpstr>
      <vt:lpstr>1900.5 Marketing Inputs</vt:lpstr>
      <vt:lpstr>1900.5 Meeting Planning and Review</vt:lpstr>
      <vt:lpstr>1900.5 AOB</vt:lpstr>
      <vt:lpstr>1900.5 Adjourn</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Tony Rennier</cp:lastModifiedBy>
  <cp:revision>549</cp:revision>
  <dcterms:created xsi:type="dcterms:W3CDTF">2013-08-13T02:52:21Z</dcterms:created>
  <dcterms:modified xsi:type="dcterms:W3CDTF">2021-09-28T20:23:57Z</dcterms:modified>
</cp:coreProperties>
</file>