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417" r:id="rId2"/>
    <p:sldId id="402" r:id="rId3"/>
    <p:sldId id="337" r:id="rId4"/>
    <p:sldId id="413" r:id="rId5"/>
    <p:sldId id="332" r:id="rId6"/>
    <p:sldId id="414" r:id="rId7"/>
    <p:sldId id="461" r:id="rId8"/>
    <p:sldId id="462" r:id="rId9"/>
    <p:sldId id="463" r:id="rId10"/>
    <p:sldId id="368" r:id="rId11"/>
    <p:sldId id="369" r:id="rId12"/>
    <p:sldId id="370" r:id="rId13"/>
    <p:sldId id="371" r:id="rId14"/>
    <p:sldId id="372" r:id="rId15"/>
    <p:sldId id="436" r:id="rId16"/>
    <p:sldId id="468" r:id="rId17"/>
    <p:sldId id="469" r:id="rId18"/>
    <p:sldId id="467" r:id="rId19"/>
    <p:sldId id="465" r:id="rId20"/>
    <p:sldId id="437" r:id="rId21"/>
    <p:sldId id="438" r:id="rId22"/>
    <p:sldId id="426" r:id="rId23"/>
    <p:sldId id="440" r:id="rId24"/>
    <p:sldId id="430" r:id="rId25"/>
    <p:sldId id="454" r:id="rId26"/>
    <p:sldId id="466" r:id="rId2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9F55C94-AEE4-BC4E-A5CA-7982205C1775}" v="2" dt="2021-09-01T17:51:44.2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621" autoAdjust="0"/>
    <p:restoredTop sz="96313"/>
  </p:normalViewPr>
  <p:slideViewPr>
    <p:cSldViewPr>
      <p:cViewPr varScale="1">
        <p:scale>
          <a:sx n="195" d="100"/>
          <a:sy n="195" d="100"/>
        </p:scale>
        <p:origin x="2704" y="1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ny Rennier" userId="c9404d753a9a413b" providerId="LiveId" clId="{A9F55C94-AEE4-BC4E-A5CA-7982205C1775}"/>
    <pc:docChg chg="addSld modSld">
      <pc:chgData name="Tony Rennier" userId="c9404d753a9a413b" providerId="LiveId" clId="{A9F55C94-AEE4-BC4E-A5CA-7982205C1775}" dt="2021-09-01T17:52:26.934" v="30" actId="20577"/>
      <pc:docMkLst>
        <pc:docMk/>
      </pc:docMkLst>
      <pc:sldChg chg="modSp add mod">
        <pc:chgData name="Tony Rennier" userId="c9404d753a9a413b" providerId="LiveId" clId="{A9F55C94-AEE4-BC4E-A5CA-7982205C1775}" dt="2021-09-01T17:51:39.139" v="17" actId="20577"/>
        <pc:sldMkLst>
          <pc:docMk/>
          <pc:sldMk cId="2465279858" sldId="468"/>
        </pc:sldMkLst>
        <pc:spChg chg="mod">
          <ac:chgData name="Tony Rennier" userId="c9404d753a9a413b" providerId="LiveId" clId="{A9F55C94-AEE4-BC4E-A5CA-7982205C1775}" dt="2021-09-01T17:51:39.139" v="17" actId="20577"/>
          <ac:spMkLst>
            <pc:docMk/>
            <pc:sldMk cId="2465279858" sldId="468"/>
            <ac:spMk id="12291" creationId="{00000000-0000-0000-0000-000000000000}"/>
          </ac:spMkLst>
        </pc:spChg>
      </pc:sldChg>
      <pc:sldChg chg="modSp add mod">
        <pc:chgData name="Tony Rennier" userId="c9404d753a9a413b" providerId="LiveId" clId="{A9F55C94-AEE4-BC4E-A5CA-7982205C1775}" dt="2021-09-01T17:52:26.934" v="30" actId="20577"/>
        <pc:sldMkLst>
          <pc:docMk/>
          <pc:sldMk cId="3371337198" sldId="469"/>
        </pc:sldMkLst>
        <pc:spChg chg="mod">
          <ac:chgData name="Tony Rennier" userId="c9404d753a9a413b" providerId="LiveId" clId="{A9F55C94-AEE4-BC4E-A5CA-7982205C1775}" dt="2021-09-01T17:52:26.934" v="30" actId="20577"/>
          <ac:spMkLst>
            <pc:docMk/>
            <pc:sldMk cId="3371337198" sldId="469"/>
            <ac:spMk id="1229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9/1/21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20</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C5D7981F-8251-1540-AFE2-D8F0690BF220}" type="datetime1">
              <a:rPr lang="en-US" smtClean="0"/>
              <a:t>9/1/21</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#:5-21-0013-00-agen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91A1B9E-64C4-5D40-8C18-9F894499E5EA}" type="datetime1">
              <a:rPr lang="en-US" smtClean="0"/>
              <a:t>9/1/21</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#:5-21-0013-00-agen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22ABDC0-E15C-0244-9D30-E4B23AB6F1D6}" type="datetime1">
              <a:rPr lang="en-US" smtClean="0"/>
              <a:t>9/1/21</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#:5-21-0013-00-agen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ABC7582E-5F86-4A4B-AF42-69E3862AFD10}" type="datetime1">
              <a:rPr lang="en-US" smtClean="0"/>
              <a:t>9/1/21</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#:5-21-0013-00-agen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AF08092D-9874-764D-8445-709E18E63997}" type="datetime1">
              <a:rPr lang="en-US" smtClean="0"/>
              <a:t>9/1/21</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#:5-21-0013-00-agen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F39053C1-66ED-9D4A-B76E-6455E6384DDA}" type="datetime1">
              <a:rPr lang="en-US" smtClean="0"/>
              <a:t>9/1/21</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#:5-21-0013-00-agen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ACC7FB78-9C17-DE4A-8A44-FE2D73A8D4F4}" type="datetime1">
              <a:rPr lang="en-US" smtClean="0"/>
              <a:t>9/1/21</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#:5-21-0013-00-agen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6C7498C4-BE77-A947-8825-9D0355003457}" type="datetime1">
              <a:rPr lang="en-US" smtClean="0"/>
              <a:t>9/1/21</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#:5-21-0013-00-agen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0CDCF43B-965A-D348-826C-7EB833D1491C}" type="datetime1">
              <a:rPr lang="en-US" smtClean="0"/>
              <a:t>9/1/21</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#:5-21-0013-00-agen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CA07DC7C-52E1-0444-A33C-76A31505187F}" type="datetime1">
              <a:rPr lang="en-US" smtClean="0"/>
              <a:t>9/1/21</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#:5-21-0013-00-agen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F1EDF25-B58E-C741-B5F7-9B17CB87B02B}" type="datetime1">
              <a:rPr lang="en-US" smtClean="0"/>
              <a:t>9/1/21</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#:5-21-0013-00-agen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F7F1D98-752C-134A-95BE-2C97CCF26040}" type="datetime1">
              <a:rPr lang="en-US" smtClean="0"/>
              <a:t>9/1/21</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#:5-21-0013-00-agen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70614516-7896-C443-BE72-BA85F394E3C2}" type="datetime1">
              <a:rPr lang="en-US" smtClean="0"/>
              <a:t>9/1/21</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#:5-21-0013-00-agen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52827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3 September 2021</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3 September 2021</a:t>
            </a:r>
          </a:p>
          <a:p>
            <a:pPr eaLnBrk="0" hangingPunct="0"/>
            <a:r>
              <a:rPr lang="en-US" sz="1200" b="1" dirty="0">
                <a:latin typeface="Arial" pitchFamily="34" charset="0"/>
                <a:cs typeface="Times New Roman" pitchFamily="18" charset="0"/>
              </a:rPr>
              <a:t>Document No: 5-21-0013-00-agen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IEEE’s patent policy is described in Clause 6 of the </a:t>
            </a:r>
            <a:r>
              <a:rPr lang="en-US" altLang="en-US" sz="1400" i="1" dirty="0">
                <a:cs typeface="Calibri" panose="020F0502020204030204" pitchFamily="34" charset="0"/>
              </a:rPr>
              <a:t>IEEE SA Standards Board Bylaws</a:t>
            </a:r>
            <a:r>
              <a:rPr lang="en-US" altLang="en-US" sz="1400" dirty="0">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6" name="TextBox 5">
            <a:extLst>
              <a:ext uri="{FF2B5EF4-FFF2-40B4-BE49-F238E27FC236}">
                <a16:creationId xmlns:a16="http://schemas.microsoft.com/office/drawing/2014/main" id="{6A677D06-B54A-C04C-A2EC-899ABA0423DB}"/>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0 – optional to be shown</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6" name="TextBox 5">
            <a:extLst>
              <a:ext uri="{FF2B5EF4-FFF2-40B4-BE49-F238E27FC236}">
                <a16:creationId xmlns:a16="http://schemas.microsoft.com/office/drawing/2014/main" id="{60FC9DDC-E68F-EF49-95C1-721C50B0816F}"/>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1</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6" name="TextBox 5">
            <a:extLst>
              <a:ext uri="{FF2B5EF4-FFF2-40B4-BE49-F238E27FC236}">
                <a16:creationId xmlns:a16="http://schemas.microsoft.com/office/drawing/2014/main" id="{0EF3C2F3-5CCE-0D40-B4E0-413AAA941B59}"/>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6" name="TextBox 5">
            <a:extLst>
              <a:ext uri="{FF2B5EF4-FFF2-40B4-BE49-F238E27FC236}">
                <a16:creationId xmlns:a16="http://schemas.microsoft.com/office/drawing/2014/main" id="{40F6E29A-2319-CE46-9C95-2528295852D1}"/>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3</a:t>
            </a: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6" name="TextBox 5">
            <a:extLst>
              <a:ext uri="{FF2B5EF4-FFF2-40B4-BE49-F238E27FC236}">
                <a16:creationId xmlns:a16="http://schemas.microsoft.com/office/drawing/2014/main" id="{F907A294-F948-3545-A549-F998294E9C7B}"/>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4</a:t>
            </a: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3/31/21 </a:t>
            </a:r>
            <a:r>
              <a:rPr lang="en-US" dirty="0"/>
              <a:t>&amp;</a:t>
            </a:r>
            <a:r>
              <a:rPr lang="en-US" dirty="0">
                <a:solidFill>
                  <a:schemeClr val="tx1"/>
                </a:solidFill>
              </a:rPr>
              <a:t> 4/2/21 </a:t>
            </a:r>
            <a:r>
              <a:rPr dirty="0"/>
              <a:t>WG minutes contained in </a:t>
            </a:r>
            <a:r>
              <a:rPr lang="en-US" dirty="0">
                <a:solidFill>
                  <a:schemeClr val="tx1"/>
                </a:solidFill>
              </a:rPr>
              <a:t>Doc #: 5-21-000</a:t>
            </a:r>
            <a:r>
              <a:rPr lang="en-US" dirty="0"/>
              <a:t>8</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5E16BD98-6672-DC4E-8A19-4377A89B49C5}" type="datetime1">
              <a:rPr lang="en-US" smtClean="0"/>
              <a:t>9/1/21</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#:5-21-0007-00-agen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7181557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5/7/21 </a:t>
            </a:r>
            <a:r>
              <a:rPr dirty="0"/>
              <a:t>WG minutes contained in </a:t>
            </a:r>
            <a:r>
              <a:rPr lang="en-US" dirty="0">
                <a:solidFill>
                  <a:schemeClr val="tx1"/>
                </a:solidFill>
              </a:rPr>
              <a:t>Doc #: 5-21-0009-00-mins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5E16BD98-6672-DC4E-8A19-4377A89B49C5}" type="datetime1">
              <a:rPr lang="en-US" smtClean="0"/>
              <a:t>9/1/21</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#:5-21-0007-00-agen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4652798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t>
            </a:r>
            <a:r>
              <a:t>approve </a:t>
            </a:r>
            <a:r>
              <a:rPr lang="en-US">
                <a:solidFill>
                  <a:schemeClr val="tx1"/>
                </a:solidFill>
              </a:rPr>
              <a:t>7/12-16/21 </a:t>
            </a:r>
            <a:r>
              <a:rPr dirty="0"/>
              <a:t>WG minutes contained in </a:t>
            </a:r>
            <a:r>
              <a:rPr lang="en-US" dirty="0">
                <a:solidFill>
                  <a:schemeClr val="tx1"/>
                </a:solidFill>
              </a:rPr>
              <a:t>Doc </a:t>
            </a:r>
            <a:r>
              <a:rPr lang="en-US">
                <a:solidFill>
                  <a:schemeClr val="tx1"/>
                </a:solidFill>
              </a:rPr>
              <a:t>#: 5-21-0014-00-mins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5E16BD98-6672-DC4E-8A19-4377A89B49C5}" type="datetime1">
              <a:rPr lang="en-US" smtClean="0"/>
              <a:t>9/1/21</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#:5-21-0007-00-agen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3713371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7/16/21 </a:t>
            </a:r>
            <a:r>
              <a:rPr dirty="0"/>
              <a:t>WG minutes contained in </a:t>
            </a:r>
            <a:r>
              <a:rPr lang="en-US" dirty="0">
                <a:solidFill>
                  <a:schemeClr val="tx1"/>
                </a:solidFill>
              </a:rPr>
              <a:t>Doc #: 5-21-0013-00-mins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5E16BD98-6672-DC4E-8A19-4377A89B49C5}" type="datetime1">
              <a:rPr lang="en-US" smtClean="0"/>
              <a:t>9/1/21</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#:5-21-0007-00-agen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18</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8594868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363682" y="1143000"/>
            <a:ext cx="8416636" cy="5181600"/>
          </a:xfrm>
        </p:spPr>
        <p:txBody>
          <a:bodyPr/>
          <a:lstStyle/>
          <a:p>
            <a:r>
              <a:rPr lang="en-US" sz="1800" dirty="0"/>
              <a:t>7/12/21</a:t>
            </a:r>
          </a:p>
          <a:p>
            <a:pPr lvl="1"/>
            <a:r>
              <a:rPr lang="en-US" sz="1400" dirty="0"/>
              <a:t>Continued Black box discussion</a:t>
            </a:r>
          </a:p>
          <a:p>
            <a:pPr lvl="2"/>
            <a:r>
              <a:rPr lang="en-US" sz="1000" dirty="0"/>
              <a:t>Tentative consensus</a:t>
            </a:r>
          </a:p>
          <a:p>
            <a:pPr lvl="1"/>
            <a:r>
              <a:rPr lang="en-US" sz="1400" dirty="0"/>
              <a:t>Taking up White box description </a:t>
            </a:r>
          </a:p>
          <a:p>
            <a:pPr lvl="1"/>
            <a:r>
              <a:rPr lang="en-US" sz="1400" dirty="0"/>
              <a:t>Dave working on a description of what makes a cognitive systems a cognitive system</a:t>
            </a:r>
          </a:p>
          <a:p>
            <a:r>
              <a:rPr lang="en-US" sz="1800" dirty="0"/>
              <a:t>7/16/21</a:t>
            </a:r>
          </a:p>
          <a:p>
            <a:pPr lvl="1"/>
            <a:r>
              <a:rPr lang="en-US" sz="1400" dirty="0"/>
              <a:t>PAR to be reviewed for scope in the future</a:t>
            </a:r>
          </a:p>
          <a:p>
            <a:pPr lvl="1"/>
            <a:r>
              <a:rPr lang="en-US" sz="1400" dirty="0"/>
              <a:t>Strawman outline from 1900.5-2011</a:t>
            </a:r>
          </a:p>
          <a:p>
            <a:pPr lvl="1"/>
            <a:r>
              <a:rPr lang="en-US" sz="1400" dirty="0"/>
              <a:t>Continue to populate the </a:t>
            </a:r>
            <a:r>
              <a:rPr lang="en-US" sz="1400" dirty="0" err="1"/>
              <a:t>iMeet</a:t>
            </a:r>
            <a:r>
              <a:rPr lang="en-US" sz="1400" dirty="0"/>
              <a:t> Wiki</a:t>
            </a:r>
          </a:p>
          <a:p>
            <a:pPr lvl="1"/>
            <a:r>
              <a:rPr lang="en-US" sz="1400" dirty="0"/>
              <a:t>Ad-hoc on 7/14/21</a:t>
            </a:r>
          </a:p>
          <a:p>
            <a:pPr lvl="2"/>
            <a:r>
              <a:rPr lang="en-US" sz="1000" dirty="0"/>
              <a:t>More details on Black-box description</a:t>
            </a:r>
          </a:p>
          <a:p>
            <a:pPr lvl="2"/>
            <a:r>
              <a:rPr lang="en-US" sz="1000" dirty="0"/>
              <a:t>Support for Dynamic Policy Management in addition Dynamic Spectrum Access (from P1900.5-2011)</a:t>
            </a:r>
          </a:p>
          <a:p>
            <a:pPr lvl="2"/>
            <a:r>
              <a:rPr lang="en-US" sz="1000" dirty="0"/>
              <a:t>Details around QoS being discussed embedded or external of the black-box</a:t>
            </a:r>
          </a:p>
          <a:p>
            <a:pPr lvl="3"/>
            <a:r>
              <a:rPr lang="en-US" sz="900" dirty="0"/>
              <a:t>Dave Initiating an email discussion to explore the concept</a:t>
            </a:r>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624A3303-2ABB-6F41-86BF-CB085E4F2A87}" type="datetime1">
              <a:rPr lang="en-US" smtClean="0"/>
              <a:t>9/1/21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a:p>
        </p:txBody>
      </p:sp>
    </p:spTree>
    <p:extLst>
      <p:ext uri="{BB962C8B-B14F-4D97-AF65-F5344CB8AC3E}">
        <p14:creationId xmlns:p14="http://schemas.microsoft.com/office/powerpoint/2010/main" val="1343855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DEFCEE0D-87B1-1642-8098-6F8EA544A9FC}" type="datetime1">
              <a:rPr lang="en-US" smtClean="0"/>
              <a:t>9/1/21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#:5-21-0013-00-agen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246769"/>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a:t>
            </a:r>
            <a:r>
              <a:rPr lang="en-US" sz="1400" dirty="0" err="1"/>
              <a:t>ieeesa.webex.com</a:t>
            </a:r>
            <a:r>
              <a:rPr lang="en-US" sz="1400" dirty="0"/>
              <a:t>/meet/</a:t>
            </a:r>
            <a:r>
              <a:rPr lang="en-US" sz="1400" dirty="0" err="1"/>
              <a:t>trennier</a:t>
            </a:r>
            <a:r>
              <a:rPr lang="en-US" sz="1400" dirty="0"/>
              <a:t> | 1736136765</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173 613 6765</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241300" y="819211"/>
            <a:ext cx="7835900" cy="5629214"/>
          </a:xfrm>
        </p:spPr>
        <p:txBody>
          <a:bodyPr/>
          <a:lstStyle/>
          <a:p>
            <a:r>
              <a:rPr lang="en-US" sz="1800" dirty="0"/>
              <a:t>6/4/21</a:t>
            </a:r>
          </a:p>
          <a:p>
            <a:pPr lvl="1"/>
            <a:r>
              <a:rPr lang="en-US" sz="1400" dirty="0"/>
              <a:t>Requested 2 ad-</a:t>
            </a:r>
            <a:r>
              <a:rPr lang="en-US" sz="1400" dirty="0" err="1"/>
              <a:t>hocs</a:t>
            </a:r>
            <a:endParaRPr lang="en-US" sz="1400" dirty="0"/>
          </a:p>
          <a:p>
            <a:endParaRPr lang="en-US" sz="1800" dirty="0"/>
          </a:p>
          <a:p>
            <a:r>
              <a:rPr lang="en-US" sz="1800" dirty="0"/>
              <a:t>7/14/21</a:t>
            </a:r>
          </a:p>
          <a:p>
            <a:pPr lvl="1"/>
            <a:r>
              <a:rPr lang="en-US" sz="1400" dirty="0"/>
              <a:t>Planned ad-</a:t>
            </a:r>
            <a:r>
              <a:rPr lang="en-US" sz="1400" dirty="0" err="1"/>
              <a:t>hocs</a:t>
            </a:r>
            <a:r>
              <a:rPr lang="en-US" sz="1400" dirty="0"/>
              <a:t> had to be cancelled</a:t>
            </a:r>
          </a:p>
          <a:p>
            <a:pPr lvl="2"/>
            <a:r>
              <a:rPr lang="en-US" sz="1000" dirty="0"/>
              <a:t>Looking for an ad-hoc after next WG monthly meeting</a:t>
            </a:r>
          </a:p>
          <a:p>
            <a:pPr lvl="1"/>
            <a:r>
              <a:rPr lang="en-US" sz="1400" dirty="0"/>
              <a:t>Working on a procedural approach</a:t>
            </a:r>
          </a:p>
          <a:p>
            <a:pPr lvl="2"/>
            <a:r>
              <a:rPr lang="en-US" sz="1000" dirty="0"/>
              <a:t>Starting from John Stine contribution as an exemplar</a:t>
            </a:r>
          </a:p>
          <a:p>
            <a:pPr lvl="2"/>
            <a:r>
              <a:rPr lang="en-US" sz="1000" dirty="0"/>
              <a:t>Addressing compatibility amongst SCMs</a:t>
            </a:r>
          </a:p>
          <a:p>
            <a:pPr lvl="2"/>
            <a:r>
              <a:rPr lang="en-US" sz="1000" dirty="0"/>
              <a:t>Exploring Cellular Automata – more capable</a:t>
            </a:r>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D30EFE9A-B35C-E143-8E45-7020B9D29518}" type="datetime1">
              <a:rPr lang="en-US" smtClean="0"/>
              <a:t>9/1/21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a:p>
        </p:txBody>
      </p:sp>
    </p:spTree>
    <p:extLst>
      <p:ext uri="{BB962C8B-B14F-4D97-AF65-F5344CB8AC3E}">
        <p14:creationId xmlns:p14="http://schemas.microsoft.com/office/powerpoint/2010/main" val="2720461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468745" y="990600"/>
            <a:ext cx="8229600" cy="5334000"/>
          </a:xfrm>
        </p:spPr>
        <p:txBody>
          <a:bodyPr/>
          <a:lstStyle/>
          <a:p>
            <a:r>
              <a:rPr lang="en-US" sz="1600" dirty="0"/>
              <a:t>7/16/21</a:t>
            </a:r>
          </a:p>
          <a:p>
            <a:pPr lvl="1"/>
            <a:r>
              <a:rPr lang="en-US" sz="1200" dirty="0"/>
              <a:t>Lots of interest in 1900.5.2-2022</a:t>
            </a:r>
          </a:p>
          <a:p>
            <a:pPr lvl="1"/>
            <a:r>
              <a:rPr lang="en-US" sz="1200" dirty="0"/>
              <a:t>Working or fix the PAR to a revision target 10/1/21 Ballot (or earlier if permitted)</a:t>
            </a:r>
          </a:p>
          <a:p>
            <a:pPr lvl="1"/>
            <a:r>
              <a:rPr lang="en-US" sz="1200" dirty="0"/>
              <a:t>Will update draft to reflect change to revision</a:t>
            </a:r>
          </a:p>
          <a:p>
            <a:endParaRPr lang="en-US" sz="1700" dirty="0"/>
          </a:p>
          <a:p>
            <a:endParaRPr lang="en-US" sz="1700" dirty="0"/>
          </a:p>
        </p:txBody>
      </p:sp>
      <p:sp>
        <p:nvSpPr>
          <p:cNvPr id="4" name="Date Placeholder 3"/>
          <p:cNvSpPr>
            <a:spLocks noGrp="1"/>
          </p:cNvSpPr>
          <p:nvPr>
            <p:ph type="dt" sz="quarter" idx="10"/>
          </p:nvPr>
        </p:nvSpPr>
        <p:spPr>
          <a:xfrm>
            <a:off x="457200" y="6448425"/>
            <a:ext cx="2133600" cy="365125"/>
          </a:xfrm>
        </p:spPr>
        <p:txBody>
          <a:bodyPr/>
          <a:lstStyle/>
          <a:p>
            <a:pPr>
              <a:defRPr/>
            </a:pPr>
            <a:fld id="{6F8AD0C2-0A5E-4847-BB1F-D3A4777A2041}" type="datetime1">
              <a:rPr lang="en-US" smtClean="0"/>
              <a:t>9/1/21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21</a:t>
            </a:fld>
            <a:endParaRPr lang="en-US"/>
          </a:p>
        </p:txBody>
      </p:sp>
    </p:spTree>
    <p:extLst>
      <p:ext uri="{BB962C8B-B14F-4D97-AF65-F5344CB8AC3E}">
        <p14:creationId xmlns:p14="http://schemas.microsoft.com/office/powerpoint/2010/main" val="39524795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458200" cy="5392617"/>
          </a:xfrm>
        </p:spPr>
        <p:txBody>
          <a:bodyPr/>
          <a:lstStyle/>
          <a:p>
            <a:endParaRPr lang="en-US" sz="1800" b="1" dirty="0"/>
          </a:p>
          <a:p>
            <a:endParaRPr lang="en-US" sz="1800" b="1" dirty="0"/>
          </a:p>
          <a:p>
            <a:endParaRPr lang="en-US" sz="1800" b="1" dirty="0"/>
          </a:p>
          <a:p>
            <a:endParaRPr lang="en-US" sz="1800" b="1" dirty="0"/>
          </a:p>
          <a:p>
            <a:endParaRPr lang="en-US" sz="1800" b="1" dirty="0"/>
          </a:p>
          <a:p>
            <a:endParaRPr lang="en-US" sz="1800" b="1" dirty="0"/>
          </a:p>
          <a:p>
            <a:endParaRPr lang="en-US" sz="1800" b="1" dirty="0"/>
          </a:p>
          <a:p>
            <a:endParaRPr lang="en-US" sz="1800" b="1" dirty="0"/>
          </a:p>
        </p:txBody>
      </p:sp>
      <p:sp>
        <p:nvSpPr>
          <p:cNvPr id="4" name="Date Placeholder 3"/>
          <p:cNvSpPr>
            <a:spLocks noGrp="1"/>
          </p:cNvSpPr>
          <p:nvPr>
            <p:ph type="dt" sz="quarter" idx="10"/>
          </p:nvPr>
        </p:nvSpPr>
        <p:spPr/>
        <p:txBody>
          <a:bodyPr/>
          <a:lstStyle/>
          <a:p>
            <a:pPr>
              <a:defRPr/>
            </a:pPr>
            <a:fld id="{C02220EB-2D5D-0846-A9FF-A48DA111E2A3}" type="datetime1">
              <a:rPr lang="en-US" smtClean="0"/>
              <a:t>9/1/21</a:t>
            </a:fld>
            <a:endParaRPr lang="en-US"/>
          </a:p>
        </p:txBody>
      </p:sp>
      <p:sp>
        <p:nvSpPr>
          <p:cNvPr id="5" name="Footer Placeholder 4"/>
          <p:cNvSpPr>
            <a:spLocks noGrp="1"/>
          </p:cNvSpPr>
          <p:nvPr>
            <p:ph type="ftr" sz="quarter" idx="11"/>
          </p:nvPr>
        </p:nvSpPr>
        <p:spPr/>
        <p:txBody>
          <a:bodyPr/>
          <a:lstStyle/>
          <a:p>
            <a:pPr>
              <a:defRPr/>
            </a:pPr>
            <a:r>
              <a:rPr lang="en-US"/>
              <a:t>Doc #:5-21-0013-00-agen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22</a:t>
            </a:fld>
            <a:endParaRPr lang="en-US"/>
          </a:p>
        </p:txBody>
      </p:sp>
    </p:spTree>
    <p:extLst>
      <p:ext uri="{BB962C8B-B14F-4D97-AF65-F5344CB8AC3E}">
        <p14:creationId xmlns:p14="http://schemas.microsoft.com/office/powerpoint/2010/main" val="6037975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5/7/21</a:t>
            </a:r>
          </a:p>
          <a:p>
            <a:pPr lvl="1"/>
            <a:r>
              <a:rPr lang="en-US" sz="1600" dirty="0"/>
              <a:t>NSC NTR</a:t>
            </a:r>
          </a:p>
          <a:p>
            <a:pPr lvl="1"/>
            <a:r>
              <a:rPr lang="en-US" sz="1600" dirty="0"/>
              <a:t>NTIA discussion on IIC</a:t>
            </a:r>
          </a:p>
          <a:p>
            <a:pPr lvl="2"/>
            <a:r>
              <a:rPr lang="en-US" sz="1200" dirty="0"/>
              <a:t>Augment ESC</a:t>
            </a:r>
          </a:p>
          <a:p>
            <a:pPr lvl="2"/>
            <a:r>
              <a:rPr lang="en-US" sz="1200" dirty="0"/>
              <a:t>Focus on test ranges</a:t>
            </a:r>
          </a:p>
          <a:p>
            <a:pPr lvl="3"/>
            <a:r>
              <a:rPr lang="en-US" sz="1050" dirty="0"/>
              <a:t>Sensor-based sharing not practical</a:t>
            </a:r>
          </a:p>
          <a:p>
            <a:pPr lvl="3"/>
            <a:r>
              <a:rPr lang="en-US" sz="1050" dirty="0"/>
              <a:t>More of a reservation system</a:t>
            </a:r>
          </a:p>
          <a:p>
            <a:pPr lvl="1"/>
            <a:r>
              <a:rPr lang="en-US" sz="1600" dirty="0"/>
              <a:t>Eric meeting with NEIM on spectrum management </a:t>
            </a:r>
          </a:p>
          <a:p>
            <a:r>
              <a:rPr lang="en-US" sz="1800" dirty="0"/>
              <a:t>6/4/21</a:t>
            </a:r>
          </a:p>
          <a:p>
            <a:pPr lvl="1"/>
            <a:r>
              <a:rPr lang="en-US" sz="1800" dirty="0"/>
              <a:t>Discussed with NIEM to meet with DSO rep</a:t>
            </a:r>
          </a:p>
          <a:p>
            <a:pPr lvl="1"/>
            <a:r>
              <a:rPr lang="en-US" sz="1800" dirty="0"/>
              <a:t>Still scheduling an opportunity. If someone would like to join.</a:t>
            </a:r>
          </a:p>
          <a:p>
            <a:r>
              <a:rPr lang="en-US" sz="1800" dirty="0"/>
              <a:t>7/16/21</a:t>
            </a:r>
          </a:p>
          <a:p>
            <a:pPr lvl="1"/>
            <a:r>
              <a:rPr lang="en-US" sz="1400" dirty="0"/>
              <a:t>Tim met with IEEE EMC (Silicon and chipsets)</a:t>
            </a:r>
          </a:p>
          <a:p>
            <a:pPr lvl="2"/>
            <a:r>
              <a:rPr lang="en-US" sz="1100" dirty="0"/>
              <a:t>Call to arms across IEEE WGs to cross pollinate and bring expertise</a:t>
            </a:r>
          </a:p>
          <a:p>
            <a:pPr lvl="1"/>
            <a:endParaRPr lang="en-US" sz="11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EDCF2E22-C6AF-F146-B1FC-55ABC0B610C2}" type="datetime1">
              <a:rPr lang="en-US" smtClean="0"/>
              <a:t>9/1/21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23</a:t>
            </a:fld>
            <a:endParaRPr lang="en-US"/>
          </a:p>
        </p:txBody>
      </p:sp>
    </p:spTree>
    <p:extLst>
      <p:ext uri="{BB962C8B-B14F-4D97-AF65-F5344CB8AC3E}">
        <p14:creationId xmlns:p14="http://schemas.microsoft.com/office/powerpoint/2010/main" val="3648328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583706" cy="1143000"/>
          </a:xfrm>
        </p:spPr>
        <p:txBody>
          <a:bodyPr>
            <a:normAutofit/>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dirty="0"/>
              <a:t>1900.5 Revision Ad- hoc 9/3/21 1300-1430 ET</a:t>
            </a:r>
          </a:p>
          <a:p>
            <a:r>
              <a:rPr lang="en-US" sz="1600" dirty="0"/>
              <a:t>1900.5 WG 10/1/21 1430-1630 ET</a:t>
            </a:r>
          </a:p>
          <a:p>
            <a:r>
              <a:rPr lang="en-US" sz="1600" dirty="0"/>
              <a:t>1900.5 Revision Ad- hoc 10/1/21 1300-1430 ET</a:t>
            </a:r>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2478752A-B0B5-B74E-AF36-41B1495359F1}" type="datetime1">
              <a:rPr lang="en-US" smtClean="0"/>
              <a:t>9/1/21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24</a:t>
            </a:fld>
            <a:endParaRPr lang="en-US"/>
          </a:p>
        </p:txBody>
      </p:sp>
    </p:spTree>
    <p:extLst>
      <p:ext uri="{BB962C8B-B14F-4D97-AF65-F5344CB8AC3E}">
        <p14:creationId xmlns:p14="http://schemas.microsoft.com/office/powerpoint/2010/main" val="10964537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AOB</a:t>
            </a:r>
            <a:endParaRPr dirty="0"/>
          </a:p>
        </p:txBody>
      </p:sp>
      <p:sp>
        <p:nvSpPr>
          <p:cNvPr id="17411" name="Content Placeholder 2"/>
          <p:cNvSpPr>
            <a:spLocks noGrp="1"/>
          </p:cNvSpPr>
          <p:nvPr>
            <p:ph idx="1"/>
          </p:nvPr>
        </p:nvSpPr>
        <p:spPr>
          <a:xfrm>
            <a:off x="342296" y="990600"/>
            <a:ext cx="8382000" cy="5181600"/>
          </a:xfrm>
        </p:spPr>
        <p:txBody>
          <a:bodyPr/>
          <a:lstStyle/>
          <a:p>
            <a:r>
              <a:rPr lang="en-US" sz="2200" dirty="0"/>
              <a:t>TBD</a:t>
            </a:r>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A254EBDF-8F8A-364B-87F1-1E917C8E3386}" type="datetime1">
              <a:rPr lang="en-US" smtClean="0"/>
              <a:t>9/1/21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25</a:t>
            </a:fld>
            <a:endParaRPr lang="en-US"/>
          </a:p>
        </p:txBody>
      </p:sp>
    </p:spTree>
    <p:extLst>
      <p:ext uri="{BB962C8B-B14F-4D97-AF65-F5344CB8AC3E}">
        <p14:creationId xmlns:p14="http://schemas.microsoft.com/office/powerpoint/2010/main" val="41578517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DC9AD0E0-64FB-5246-8248-9AF90EE5ED6D}" type="datetime1">
              <a:rPr lang="en-US" smtClean="0"/>
              <a:t>9/1/21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26</a:t>
            </a:fld>
            <a:endParaRPr lang="en-US"/>
          </a:p>
        </p:txBody>
      </p:sp>
    </p:spTree>
    <p:extLst>
      <p:ext uri="{BB962C8B-B14F-4D97-AF65-F5344CB8AC3E}">
        <p14:creationId xmlns:p14="http://schemas.microsoft.com/office/powerpoint/2010/main" val="3785406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815317FD-9C18-D14F-8293-2AF4E861FDA5}" type="datetime1">
              <a:rPr lang="en-US" smtClean="0"/>
              <a:t>9/1/21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#:5-21-0013-00-agen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27F7760E-C73F-D24E-B441-9A9C5735AD19}" type="datetime1">
              <a:rPr lang="en-US" smtClean="0"/>
              <a:t>9/1/21</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#:5-21-0013-00-agen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8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673B8DA3-7D21-AF4D-851B-F920FAB7E238}"/>
              </a:ext>
            </a:extLst>
          </p:cNvPr>
          <p:cNvGraphicFramePr>
            <a:graphicFrameLocks noGrp="1"/>
          </p:cNvGraphicFramePr>
          <p:nvPr>
            <p:extLst>
              <p:ext uri="{D42A27DB-BD31-4B8C-83A1-F6EECF244321}">
                <p14:modId xmlns:p14="http://schemas.microsoft.com/office/powerpoint/2010/main" val="2809496333"/>
              </p:ext>
            </p:extLst>
          </p:nvPr>
        </p:nvGraphicFramePr>
        <p:xfrm>
          <a:off x="2590800" y="990600"/>
          <a:ext cx="5748377" cy="4041048"/>
        </p:xfrm>
        <a:graphic>
          <a:graphicData uri="http://schemas.openxmlformats.org/drawingml/2006/table">
            <a:tbl>
              <a:tblPr>
                <a:tableStyleId>{5C22544A-7EE6-4342-B048-85BDC9FD1C3A}</a:tableStyleId>
              </a:tblPr>
              <a:tblGrid>
                <a:gridCol w="658038">
                  <a:extLst>
                    <a:ext uri="{9D8B030D-6E8A-4147-A177-3AD203B41FA5}">
                      <a16:colId xmlns:a16="http://schemas.microsoft.com/office/drawing/2014/main" val="2140224362"/>
                    </a:ext>
                  </a:extLst>
                </a:gridCol>
                <a:gridCol w="688292">
                  <a:extLst>
                    <a:ext uri="{9D8B030D-6E8A-4147-A177-3AD203B41FA5}">
                      <a16:colId xmlns:a16="http://schemas.microsoft.com/office/drawing/2014/main" val="3992741773"/>
                    </a:ext>
                  </a:extLst>
                </a:gridCol>
                <a:gridCol w="1142112">
                  <a:extLst>
                    <a:ext uri="{9D8B030D-6E8A-4147-A177-3AD203B41FA5}">
                      <a16:colId xmlns:a16="http://schemas.microsoft.com/office/drawing/2014/main" val="2693882810"/>
                    </a:ext>
                  </a:extLst>
                </a:gridCol>
                <a:gridCol w="998402">
                  <a:extLst>
                    <a:ext uri="{9D8B030D-6E8A-4147-A177-3AD203B41FA5}">
                      <a16:colId xmlns:a16="http://schemas.microsoft.com/office/drawing/2014/main" val="499627854"/>
                    </a:ext>
                  </a:extLst>
                </a:gridCol>
                <a:gridCol w="2261533">
                  <a:extLst>
                    <a:ext uri="{9D8B030D-6E8A-4147-A177-3AD203B41FA5}">
                      <a16:colId xmlns:a16="http://schemas.microsoft.com/office/drawing/2014/main" val="3983564869"/>
                    </a:ext>
                  </a:extLst>
                </a:gridCol>
              </a:tblGrid>
              <a:tr h="646566">
                <a:tc>
                  <a:txBody>
                    <a:bodyPr/>
                    <a:lstStyle/>
                    <a:p>
                      <a:pPr algn="ctr" fontAlgn="b"/>
                      <a:r>
                        <a:rPr lang="en-US" sz="900" u="none" strike="noStrike">
                          <a:effectLst/>
                        </a:rPr>
                        <a:t>9/3/21</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WG Status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First Name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Last Name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Affiliation</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38448483"/>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Julia</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Andrusenko</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JHU/APL</a:t>
                      </a:r>
                      <a:endParaRPr lang="en-US" sz="900" b="0" i="0" u="none" strike="noStrike" dirty="0">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201346676"/>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Carlos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Caicedo</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Syracuse University (Secretary)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52114668"/>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David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Chester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245747374"/>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Lynn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Grande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Southern Cloud</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969545993"/>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Brent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Josefiak</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859044212"/>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Mitch </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Kokar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VIStology &amp; Northeastern University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655165722"/>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Alex</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Lackpour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Drexel University (Vice Chair)</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739520274"/>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Eric</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Lindahl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CDS2</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702021522"/>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Reinhard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Schrage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SchrageConsult</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078191733"/>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Kael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Stilp</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208707536"/>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John </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Stine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603603386"/>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Timothy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Woods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ANDRO Computational Solutions, LLC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819954485"/>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Daniel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Zahirniak</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Joint Electronic Warfare Center (JEWC)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83367196"/>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Ed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Coyle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Georgia Institute of Technology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546089991"/>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Sean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Furman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ANDRO Computational Solutions, LLC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709247058"/>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Shastri</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Jayram</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University of Johannesburg</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4031502137"/>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Joel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Johnson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68083592"/>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Chad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Lau</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199314199"/>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Jakub</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Moskal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Vistology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302897001"/>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Becca</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Rousseau</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496662917"/>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Tony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Rennier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Foundry Inc (Chair)</a:t>
                      </a:r>
                      <a:endParaRPr lang="en-US" sz="900" b="0" i="0" u="none" strike="noStrike" dirty="0">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65770814"/>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9/3/21  8:00-10:00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1900.5a</a:t>
            </a:r>
          </a:p>
          <a:p>
            <a:pPr>
              <a:buFont typeface="+mj-lt"/>
              <a:buAutoNum type="arabicPeriod"/>
            </a:pPr>
            <a:r>
              <a:rPr lang="en-US" sz="1600" dirty="0"/>
              <a:t>Status on 1900.5.1</a:t>
            </a:r>
          </a:p>
          <a:p>
            <a:pPr>
              <a:buFont typeface="+mj-lt"/>
              <a:buAutoNum type="arabicPeriod"/>
            </a:pPr>
            <a:r>
              <a:rPr lang="en-US" sz="1600" dirty="0"/>
              <a:t>Status on 1900.5.2a</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5667884" y="852561"/>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a:t>
            </a:r>
          </a:p>
        </p:txBody>
      </p:sp>
      <p:sp>
        <p:nvSpPr>
          <p:cNvPr id="2" name="Date Placeholder 1"/>
          <p:cNvSpPr>
            <a:spLocks noGrp="1"/>
          </p:cNvSpPr>
          <p:nvPr>
            <p:ph type="dt" sz="quarter" idx="10"/>
          </p:nvPr>
        </p:nvSpPr>
        <p:spPr>
          <a:xfrm>
            <a:off x="457200" y="6448425"/>
            <a:ext cx="2133600" cy="365125"/>
          </a:xfrm>
        </p:spPr>
        <p:txBody>
          <a:bodyPr/>
          <a:lstStyle/>
          <a:p>
            <a:pPr>
              <a:defRPr/>
            </a:pPr>
            <a:fld id="{FAA26ECA-2B9B-5445-8789-F5734EFF901F}" type="datetime1">
              <a:rPr lang="en-US" smtClean="0"/>
              <a:t>9/1/21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#:5-21-0013-00-agen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5-21-00-13-agen</a:t>
            </a:r>
          </a:p>
          <a:p>
            <a:endParaRPr dirty="0"/>
          </a:p>
          <a:p>
            <a:r>
              <a:rPr dirty="0"/>
              <a:t>Mover:</a:t>
            </a:r>
          </a:p>
          <a:p>
            <a:r>
              <a:rPr dirty="0"/>
              <a:t>Second:</a:t>
            </a:r>
            <a:r>
              <a:rPr lang="en-US" dirty="0"/>
              <a:t> 	</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13AFB6E1-43C4-4C46-B7DE-4D861C7C9A2A}" type="datetime1">
              <a:rPr lang="en-US" smtClean="0"/>
              <a:t>9/1/21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#:5-21-0013-00-agen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t>IEEE SA’s copyright policy is described in Clause 7 of the IEEE SA Standards Board Bylaws and Clause 6.1 of the IEEE SA Standards Board Operations Manual;</a:t>
            </a:r>
          </a:p>
          <a:p>
            <a:pPr lvl="2">
              <a:buSzPct val="150000"/>
            </a:pPr>
            <a:r>
              <a:rPr lang="en-US" altLang="en-US" sz="1867" dirty="0"/>
              <a:t>Any material submitted during standards development, whether verbal, recorded, or in written form, is a Contribution and shall comply with the IEEE SA Copyright Policy; </a:t>
            </a:r>
          </a:p>
          <a:p>
            <a:pPr lvl="2">
              <a:buSzPct val="150000"/>
            </a:pPr>
            <a:r>
              <a:rPr lang="en-US" altLang="en-US" sz="1867" dirty="0"/>
              <a:t>Instruct the Secretary to record in the minutes of the relevant meeting: </a:t>
            </a:r>
          </a:p>
          <a:p>
            <a:pPr lvl="2">
              <a:buSzPct val="150000"/>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9/1/21</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#:5-21-0002-00-agen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9/1/21</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#:5-21-0002-00-agen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http://standards.ieee.org/develop/policies/best_practices_for_ieee_standards_development_051215.pdf</a:t>
            </a:r>
            <a:br>
              <a:rPr lang="en-US" sz="1867" dirty="0"/>
            </a:br>
            <a:endParaRPr lang="en-US" sz="1867" dirty="0"/>
          </a:p>
          <a:p>
            <a:pPr lvl="2">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FF2085E2-E472-3845-9D1E-EC44BB65ACC8}" type="datetime1">
              <a:rPr lang="en-US" smtClean="0"/>
              <a:t>9/1/21</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a:t>Doc #:5-21-0013-00-agen</a:t>
            </a:r>
            <a:endParaRPr lang="en-US" dirty="0"/>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32181</TotalTime>
  <Words>2617</Words>
  <Application>Microsoft Macintosh PowerPoint</Application>
  <PresentationFormat>On-screen Show (4:3)</PresentationFormat>
  <Paragraphs>410</Paragraphs>
  <Slides>26</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Minutes for approval</vt:lpstr>
      <vt:lpstr>Minutes for approval</vt:lpstr>
      <vt:lpstr>Current Status for 1900.5 Revision</vt:lpstr>
      <vt:lpstr>Current Status for 1900.5.1</vt:lpstr>
      <vt:lpstr>Current Status for 1900.5.2 Revision</vt:lpstr>
      <vt:lpstr>Other DySPAN-SC Activities</vt:lpstr>
      <vt:lpstr>1900.5 Marketing Inputs</vt:lpstr>
      <vt:lpstr>1900.5 Meeting Planning and Review</vt:lpstr>
      <vt:lpstr>1900.5 AOB</vt:lpstr>
      <vt:lpstr>1900.5 Adjourn</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548</cp:revision>
  <dcterms:created xsi:type="dcterms:W3CDTF">2013-08-13T02:52:21Z</dcterms:created>
  <dcterms:modified xsi:type="dcterms:W3CDTF">2021-09-01T17:52:41Z</dcterms:modified>
</cp:coreProperties>
</file>