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417" r:id="rId2"/>
    <p:sldId id="402" r:id="rId3"/>
    <p:sldId id="337" r:id="rId4"/>
    <p:sldId id="413" r:id="rId5"/>
    <p:sldId id="332" r:id="rId6"/>
    <p:sldId id="461" r:id="rId7"/>
    <p:sldId id="462" r:id="rId8"/>
    <p:sldId id="463" r:id="rId9"/>
    <p:sldId id="283" r:id="rId10"/>
    <p:sldId id="288" r:id="rId11"/>
    <p:sldId id="285" r:id="rId12"/>
    <p:sldId id="286" r:id="rId13"/>
    <p:sldId id="284" r:id="rId14"/>
    <p:sldId id="465" r:id="rId15"/>
    <p:sldId id="437" r:id="rId16"/>
    <p:sldId id="438" r:id="rId17"/>
    <p:sldId id="426" r:id="rId18"/>
    <p:sldId id="468" r:id="rId19"/>
    <p:sldId id="440" r:id="rId20"/>
    <p:sldId id="430" r:id="rId21"/>
    <p:sldId id="454" r:id="rId22"/>
    <p:sldId id="466"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70" autoAdjust="0"/>
    <p:restoredTop sz="96317"/>
  </p:normalViewPr>
  <p:slideViewPr>
    <p:cSldViewPr>
      <p:cViewPr varScale="1">
        <p:scale>
          <a:sx n="220" d="100"/>
          <a:sy n="220" d="100"/>
        </p:scale>
        <p:origin x="904" y="3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5/30/21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9</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288104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13</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2015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15</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F8C20428-E006-C245-AB80-27605CCE3D6F}" type="datetime1">
              <a:rPr lang="en-US" smtClean="0"/>
              <a:t>6/3/21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#:5-21-0010-00-agen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5420E47-EF33-0C48-9AFD-D841E6CC73B7}" type="datetime1">
              <a:rPr lang="en-US" smtClean="0"/>
              <a:t>6/3/21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#:5-21-0010-00-agen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C124EE-2F19-A24F-A45A-6253EA260949}" type="datetime1">
              <a:rPr lang="en-US" smtClean="0"/>
              <a:t>6/3/21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#:5-21-0010-00-agen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44DCE45A-7918-A54F-8086-9EDC2F134FB6}" type="datetime1">
              <a:rPr lang="en-US" smtClean="0"/>
              <a:t>6/3/21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#:5-21-0010-00-agen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9D295236-3EA2-E349-AC61-D49189CC3424}" type="datetime1">
              <a:rPr lang="en-US" smtClean="0"/>
              <a:t>6/3/21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#:5-21-0010-00-agen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0AA2CD84-DBD6-BF4D-B128-A37D7C4327E3}" type="datetime1">
              <a:rPr lang="en-US" smtClean="0"/>
              <a:t>6/3/21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#:5-21-0010-00-agen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FDB30A9A-7EE4-574B-A0E6-E8FCC6E11DD4}" type="datetime1">
              <a:rPr lang="en-US" smtClean="0"/>
              <a:t>6/3/21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#:5-21-0010-00-agen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D6399A65-5BCC-E746-BB9B-3C63493A255D}" type="datetime1">
              <a:rPr lang="en-US" smtClean="0"/>
              <a:t>6/3/21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#:5-21-0010-00-agen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8294DA2-C08D-C245-9CDE-4C2B7B982CE0}" type="datetime1">
              <a:rPr lang="en-US" smtClean="0"/>
              <a:t>6/3/21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#:5-21-0010-00-agen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89EEE599-419A-634B-A5C4-74AF273ADC2F}" type="datetime1">
              <a:rPr lang="en-US" smtClean="0"/>
              <a:t>6/3/21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#:5-21-0010-00-agen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0DEF29C-5421-7145-A024-80DBB8351C5F}" type="datetime1">
              <a:rPr lang="en-US" smtClean="0"/>
              <a:t>6/3/21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#:5-21-0010-00-agen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0015A52-A20B-DE41-9205-C4CF27A7084C}" type="datetime1">
              <a:rPr lang="en-US" smtClean="0"/>
              <a:t>6/3/21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#:5-21-0010-00-agen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7BCF3585-7BA6-2043-85FA-639BED27780B}" type="datetime1">
              <a:rPr lang="en-US" smtClean="0"/>
              <a:t>6/3/21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#:5-21-0010-00-agen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938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June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June 2021</a:t>
            </a:r>
          </a:p>
          <a:p>
            <a:pPr eaLnBrk="0" hangingPunct="0"/>
            <a:r>
              <a:rPr lang="en-US" sz="1200" b="1" dirty="0">
                <a:latin typeface="Arial" pitchFamily="34" charset="0"/>
                <a:cs typeface="Times New Roman" pitchFamily="18" charset="0"/>
              </a:rPr>
              <a:t>Document No: 5-21-0010-00-agen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4DEF09ED-8B3D-C844-A47A-E7AD9619647E}"/>
              </a:ext>
            </a:extLst>
          </p:cNvPr>
          <p:cNvSpPr>
            <a:spLocks noGrp="1"/>
          </p:cNvSpPr>
          <p:nvPr>
            <p:ph type="dt" sz="half" idx="10"/>
          </p:nvPr>
        </p:nvSpPr>
        <p:spPr/>
        <p:txBody>
          <a:bodyPr/>
          <a:lstStyle/>
          <a:p>
            <a:pPr>
              <a:defRPr/>
            </a:pPr>
            <a:fld id="{DD8F21CB-652D-1D41-9DDB-3FD27AC26988}" type="datetime1">
              <a:rPr lang="en-US" smtClean="0"/>
              <a:t>6/3/21</a:t>
            </a:fld>
            <a:endParaRPr lang="en-US"/>
          </a:p>
        </p:txBody>
      </p:sp>
      <p:sp>
        <p:nvSpPr>
          <p:cNvPr id="3" name="Footer Placeholder 2">
            <a:extLst>
              <a:ext uri="{FF2B5EF4-FFF2-40B4-BE49-F238E27FC236}">
                <a16:creationId xmlns:a16="http://schemas.microsoft.com/office/drawing/2014/main" id="{A16F9422-FD14-5D4E-B4D0-6E05EEFD55C7}"/>
              </a:ext>
            </a:extLst>
          </p:cNvPr>
          <p:cNvSpPr>
            <a:spLocks noGrp="1"/>
          </p:cNvSpPr>
          <p:nvPr>
            <p:ph type="ftr" sz="quarter" idx="11"/>
          </p:nvPr>
        </p:nvSpPr>
        <p:spPr/>
        <p:txBody>
          <a:bodyPr/>
          <a:lstStyle/>
          <a:p>
            <a:r>
              <a:rPr lang="en-US"/>
              <a:t>Doc #:5-21-0010-00-agen</a:t>
            </a:r>
            <a:endParaRPr lang="en-US" dirty="0"/>
          </a:p>
        </p:txBody>
      </p:sp>
      <p:sp>
        <p:nvSpPr>
          <p:cNvPr id="4" name="Slide Number Placeholder 3">
            <a:extLst>
              <a:ext uri="{FF2B5EF4-FFF2-40B4-BE49-F238E27FC236}">
                <a16:creationId xmlns:a16="http://schemas.microsoft.com/office/drawing/2014/main" id="{0368A38F-0870-E941-A683-1479744550D5}"/>
              </a:ext>
            </a:extLst>
          </p:cNvPr>
          <p:cNvSpPr>
            <a:spLocks noGrp="1"/>
          </p:cNvSpPr>
          <p:nvPr>
            <p:ph type="sldNum" sz="quarter" idx="12"/>
          </p:nvPr>
        </p:nvSpPr>
        <p:spPr/>
        <p:txBody>
          <a:bodyPr/>
          <a:lstStyle/>
          <a:p>
            <a:pPr>
              <a:defRPr/>
            </a:pPr>
            <a:fld id="{E6A9CA49-25C3-408A-A7C2-6BBA5AFB62A7}" type="slidenum">
              <a:rPr lang="en-US" smtClean="0"/>
              <a:pPr>
                <a:defRPr/>
              </a:pPr>
              <a:t>10</a:t>
            </a:fld>
            <a:endParaRPr lang="en-US"/>
          </a:p>
        </p:txBody>
      </p:sp>
    </p:spTree>
    <p:extLst>
      <p:ext uri="{BB962C8B-B14F-4D97-AF65-F5344CB8AC3E}">
        <p14:creationId xmlns:p14="http://schemas.microsoft.com/office/powerpoint/2010/main" val="3153971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C5FD4A93-EA4E-804F-8129-24CB14A457D1}"/>
              </a:ext>
            </a:extLst>
          </p:cNvPr>
          <p:cNvSpPr>
            <a:spLocks noGrp="1"/>
          </p:cNvSpPr>
          <p:nvPr>
            <p:ph type="dt" sz="half" idx="10"/>
          </p:nvPr>
        </p:nvSpPr>
        <p:spPr/>
        <p:txBody>
          <a:bodyPr/>
          <a:lstStyle/>
          <a:p>
            <a:pPr>
              <a:defRPr/>
            </a:pPr>
            <a:fld id="{DADCF896-1365-524B-A151-C7AB8EF8CFF0}" type="datetime1">
              <a:rPr lang="en-US" smtClean="0"/>
              <a:t>6/3/21</a:t>
            </a:fld>
            <a:endParaRPr lang="en-US"/>
          </a:p>
        </p:txBody>
      </p:sp>
      <p:sp>
        <p:nvSpPr>
          <p:cNvPr id="3" name="Footer Placeholder 2">
            <a:extLst>
              <a:ext uri="{FF2B5EF4-FFF2-40B4-BE49-F238E27FC236}">
                <a16:creationId xmlns:a16="http://schemas.microsoft.com/office/drawing/2014/main" id="{F1601230-B451-7946-871D-D40B736E0DA0}"/>
              </a:ext>
            </a:extLst>
          </p:cNvPr>
          <p:cNvSpPr>
            <a:spLocks noGrp="1"/>
          </p:cNvSpPr>
          <p:nvPr>
            <p:ph type="ftr" sz="quarter" idx="11"/>
          </p:nvPr>
        </p:nvSpPr>
        <p:spPr/>
        <p:txBody>
          <a:bodyPr/>
          <a:lstStyle/>
          <a:p>
            <a:r>
              <a:rPr lang="en-US"/>
              <a:t>Doc #:5-21-0010-00-agen</a:t>
            </a:r>
            <a:endParaRPr lang="en-US" dirty="0"/>
          </a:p>
        </p:txBody>
      </p:sp>
      <p:sp>
        <p:nvSpPr>
          <p:cNvPr id="4" name="Slide Number Placeholder 3">
            <a:extLst>
              <a:ext uri="{FF2B5EF4-FFF2-40B4-BE49-F238E27FC236}">
                <a16:creationId xmlns:a16="http://schemas.microsoft.com/office/drawing/2014/main" id="{28FBAF25-9F73-CC41-A50C-682B77B334E3}"/>
              </a:ext>
            </a:extLst>
          </p:cNvPr>
          <p:cNvSpPr>
            <a:spLocks noGrp="1"/>
          </p:cNvSpPr>
          <p:nvPr>
            <p:ph type="sldNum" sz="quarter" idx="12"/>
          </p:nvPr>
        </p:nvSpPr>
        <p:spPr/>
        <p:txBody>
          <a:bodyPr/>
          <a:lstStyle/>
          <a:p>
            <a:pPr>
              <a:defRPr/>
            </a:pPr>
            <a:fld id="{E6A9CA49-25C3-408A-A7C2-6BBA5AFB62A7}" type="slidenum">
              <a:rPr lang="en-US" smtClean="0"/>
              <a:pPr>
                <a:defRPr/>
              </a:pPr>
              <a:t>11</a:t>
            </a:fld>
            <a:endParaRPr lang="en-US"/>
          </a:p>
        </p:txBody>
      </p:sp>
    </p:spTree>
    <p:extLst>
      <p:ext uri="{BB962C8B-B14F-4D97-AF65-F5344CB8AC3E}">
        <p14:creationId xmlns:p14="http://schemas.microsoft.com/office/powerpoint/2010/main" val="511109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12A29817-6749-E143-BB6A-8A02951B544B}"/>
              </a:ext>
            </a:extLst>
          </p:cNvPr>
          <p:cNvSpPr>
            <a:spLocks noGrp="1"/>
          </p:cNvSpPr>
          <p:nvPr>
            <p:ph type="dt" sz="half" idx="10"/>
          </p:nvPr>
        </p:nvSpPr>
        <p:spPr/>
        <p:txBody>
          <a:bodyPr/>
          <a:lstStyle/>
          <a:p>
            <a:pPr>
              <a:defRPr/>
            </a:pPr>
            <a:fld id="{81CD8A07-B62F-534E-A880-B5C809681F46}" type="datetime1">
              <a:rPr lang="en-US" smtClean="0"/>
              <a:t>6/3/21</a:t>
            </a:fld>
            <a:endParaRPr lang="en-US"/>
          </a:p>
        </p:txBody>
      </p:sp>
      <p:sp>
        <p:nvSpPr>
          <p:cNvPr id="3" name="Footer Placeholder 2">
            <a:extLst>
              <a:ext uri="{FF2B5EF4-FFF2-40B4-BE49-F238E27FC236}">
                <a16:creationId xmlns:a16="http://schemas.microsoft.com/office/drawing/2014/main" id="{DDD800B2-9B3C-E947-B09B-9D9C984029F1}"/>
              </a:ext>
            </a:extLst>
          </p:cNvPr>
          <p:cNvSpPr>
            <a:spLocks noGrp="1"/>
          </p:cNvSpPr>
          <p:nvPr>
            <p:ph type="ftr" sz="quarter" idx="11"/>
          </p:nvPr>
        </p:nvSpPr>
        <p:spPr/>
        <p:txBody>
          <a:bodyPr/>
          <a:lstStyle/>
          <a:p>
            <a:r>
              <a:rPr lang="en-US"/>
              <a:t>Doc #:5-21-0010-00-agen</a:t>
            </a:r>
            <a:endParaRPr lang="en-US" dirty="0"/>
          </a:p>
        </p:txBody>
      </p:sp>
      <p:sp>
        <p:nvSpPr>
          <p:cNvPr id="4" name="Slide Number Placeholder 3">
            <a:extLst>
              <a:ext uri="{FF2B5EF4-FFF2-40B4-BE49-F238E27FC236}">
                <a16:creationId xmlns:a16="http://schemas.microsoft.com/office/drawing/2014/main" id="{9A81157A-7082-F14D-AF92-F074D0338F0F}"/>
              </a:ext>
            </a:extLst>
          </p:cNvPr>
          <p:cNvSpPr>
            <a:spLocks noGrp="1"/>
          </p:cNvSpPr>
          <p:nvPr>
            <p:ph type="sldNum" sz="quarter" idx="12"/>
          </p:nvPr>
        </p:nvSpPr>
        <p:spPr/>
        <p:txBody>
          <a:bodyPr/>
          <a:lstStyle/>
          <a:p>
            <a:pPr>
              <a:defRPr/>
            </a:pPr>
            <a:fld id="{E6A9CA49-25C3-408A-A7C2-6BBA5AFB62A7}" type="slidenum">
              <a:rPr lang="en-US" smtClean="0"/>
              <a:pPr>
                <a:defRPr/>
              </a:pPr>
              <a:t>12</a:t>
            </a:fld>
            <a:endParaRPr lang="en-US"/>
          </a:p>
        </p:txBody>
      </p:sp>
    </p:spTree>
    <p:extLst>
      <p:ext uri="{BB962C8B-B14F-4D97-AF65-F5344CB8AC3E}">
        <p14:creationId xmlns:p14="http://schemas.microsoft.com/office/powerpoint/2010/main" val="2016382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982A17BC-6864-304A-B17E-94284B9439CC}"/>
              </a:ext>
            </a:extLst>
          </p:cNvPr>
          <p:cNvSpPr>
            <a:spLocks noGrp="1"/>
          </p:cNvSpPr>
          <p:nvPr>
            <p:ph type="dt" sz="half" idx="10"/>
          </p:nvPr>
        </p:nvSpPr>
        <p:spPr/>
        <p:txBody>
          <a:bodyPr/>
          <a:lstStyle/>
          <a:p>
            <a:pPr>
              <a:defRPr/>
            </a:pPr>
            <a:fld id="{47A2995D-4E81-E546-8D63-437A713CF2B3}" type="datetime1">
              <a:rPr lang="en-US" smtClean="0"/>
              <a:t>6/3/21</a:t>
            </a:fld>
            <a:endParaRPr lang="en-US"/>
          </a:p>
        </p:txBody>
      </p:sp>
      <p:sp>
        <p:nvSpPr>
          <p:cNvPr id="3" name="Footer Placeholder 2">
            <a:extLst>
              <a:ext uri="{FF2B5EF4-FFF2-40B4-BE49-F238E27FC236}">
                <a16:creationId xmlns:a16="http://schemas.microsoft.com/office/drawing/2014/main" id="{CEE02635-BEC0-9C46-9469-571B64E36100}"/>
              </a:ext>
            </a:extLst>
          </p:cNvPr>
          <p:cNvSpPr>
            <a:spLocks noGrp="1"/>
          </p:cNvSpPr>
          <p:nvPr>
            <p:ph type="ftr" sz="quarter" idx="11"/>
          </p:nvPr>
        </p:nvSpPr>
        <p:spPr/>
        <p:txBody>
          <a:bodyPr/>
          <a:lstStyle/>
          <a:p>
            <a:r>
              <a:rPr lang="en-US"/>
              <a:t>Doc #:5-21-0010-00-agen</a:t>
            </a:r>
            <a:endParaRPr lang="en-US" dirty="0"/>
          </a:p>
        </p:txBody>
      </p:sp>
      <p:sp>
        <p:nvSpPr>
          <p:cNvPr id="4" name="Slide Number Placeholder 3">
            <a:extLst>
              <a:ext uri="{FF2B5EF4-FFF2-40B4-BE49-F238E27FC236}">
                <a16:creationId xmlns:a16="http://schemas.microsoft.com/office/drawing/2014/main" id="{94362A86-FD37-614B-AB9D-324810FB4277}"/>
              </a:ext>
            </a:extLst>
          </p:cNvPr>
          <p:cNvSpPr>
            <a:spLocks noGrp="1"/>
          </p:cNvSpPr>
          <p:nvPr>
            <p:ph type="sldNum" sz="quarter" idx="12"/>
          </p:nvPr>
        </p:nvSpPr>
        <p:spPr/>
        <p:txBody>
          <a:bodyPr/>
          <a:lstStyle/>
          <a:p>
            <a:pPr>
              <a:defRPr/>
            </a:pPr>
            <a:fld id="{E6A9CA49-25C3-408A-A7C2-6BBA5AFB62A7}" type="slidenum">
              <a:rPr lang="en-US" smtClean="0"/>
              <a:pPr>
                <a:defRPr/>
              </a:pPr>
              <a:t>13</a:t>
            </a:fld>
            <a:endParaRPr lang="en-US"/>
          </a:p>
        </p:txBody>
      </p:sp>
    </p:spTree>
    <p:extLst>
      <p:ext uri="{BB962C8B-B14F-4D97-AF65-F5344CB8AC3E}">
        <p14:creationId xmlns:p14="http://schemas.microsoft.com/office/powerpoint/2010/main" val="251245509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5/7/21</a:t>
            </a:r>
          </a:p>
          <a:p>
            <a:pPr lvl="1"/>
            <a:r>
              <a:rPr lang="en-US" sz="1400" dirty="0"/>
              <a:t>Last ad-hoc very productive</a:t>
            </a:r>
          </a:p>
          <a:p>
            <a:pPr lvl="1"/>
            <a:r>
              <a:rPr lang="en-US" sz="1400" dirty="0"/>
              <a:t>Focusing on PMP and giving it some detail</a:t>
            </a:r>
          </a:p>
          <a:p>
            <a:pPr lvl="1"/>
            <a:r>
              <a:rPr lang="en-US" sz="1400" dirty="0"/>
              <a:t>Considering the meaning of a hierarchical policy sets</a:t>
            </a:r>
          </a:p>
          <a:p>
            <a:pPr lvl="1"/>
            <a:r>
              <a:rPr lang="en-US" sz="1400" dirty="0"/>
              <a:t>Adopting a good strategy… finally</a:t>
            </a:r>
          </a:p>
          <a:p>
            <a:pPr lvl="1"/>
            <a:r>
              <a:rPr lang="en-US" sz="1400" dirty="0"/>
              <a:t>Related presentation on Future creators given by Tim</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7EC64200-A05E-8E4D-AE28-C8D02BC80F4A}" type="datetime1">
              <a:rPr lang="en-US" smtClean="0"/>
              <a:t>6/3/21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14</a:t>
            </a:fld>
            <a:endParaRPr lang="en-US"/>
          </a:p>
        </p:txBody>
      </p:sp>
    </p:spTree>
    <p:extLst>
      <p:ext uri="{BB962C8B-B14F-4D97-AF65-F5344CB8AC3E}">
        <p14:creationId xmlns:p14="http://schemas.microsoft.com/office/powerpoint/2010/main" val="1343855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7835900" cy="5629214"/>
          </a:xfrm>
        </p:spPr>
        <p:txBody>
          <a:bodyPr/>
          <a:lstStyle/>
          <a:p>
            <a:r>
              <a:rPr lang="en-US" sz="1600" dirty="0"/>
              <a:t>5/7/21</a:t>
            </a:r>
          </a:p>
          <a:p>
            <a:pPr lvl="1"/>
            <a:r>
              <a:rPr lang="en-US" sz="1400" dirty="0"/>
              <a:t>Provided overview of variants</a:t>
            </a:r>
          </a:p>
          <a:p>
            <a:pPr lvl="2"/>
            <a:r>
              <a:rPr lang="en-US" sz="1200" dirty="0"/>
              <a:t>Still high level</a:t>
            </a:r>
          </a:p>
          <a:p>
            <a:pPr lvl="1"/>
            <a:r>
              <a:rPr lang="en-US" sz="1400" dirty="0"/>
              <a:t>Working with 1900.5.2a draft schema</a:t>
            </a:r>
          </a:p>
          <a:p>
            <a:pPr lvl="2"/>
            <a:r>
              <a:rPr lang="en-US" sz="1200" dirty="0"/>
              <a:t>Creating a 1900.5.1 Ontology</a:t>
            </a:r>
          </a:p>
          <a:p>
            <a:pPr lvl="2"/>
            <a:r>
              <a:rPr lang="en-US" sz="1200" dirty="0"/>
              <a:t>.1 Rules will be used on .2a to develop a down to earth (and lengthy) example</a:t>
            </a:r>
          </a:p>
          <a:p>
            <a:pPr lvl="1"/>
            <a:r>
              <a:rPr lang="en-US" sz="1400" dirty="0"/>
              <a:t>Working toward a new ad-hoc to review progress</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7EB2CB46-EDBA-5245-92D9-EBC3CB39FFD7}" type="datetime1">
              <a:rPr lang="en-US" smtClean="0"/>
              <a:t>6/3/21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2720461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5/7/21</a:t>
            </a:r>
          </a:p>
          <a:p>
            <a:pPr lvl="1"/>
            <a:r>
              <a:rPr lang="en-US" sz="1300" dirty="0"/>
              <a:t>Moving to Sponsor ballot – electronic ballot passed</a:t>
            </a:r>
          </a:p>
          <a:p>
            <a:r>
              <a:rPr lang="en-US" sz="1700" dirty="0"/>
              <a:t>6/4/21</a:t>
            </a:r>
          </a:p>
          <a:p>
            <a:pPr lvl="1"/>
            <a:r>
              <a:rPr lang="en-US" sz="1300" dirty="0"/>
              <a:t>Ready to submit to MEC and </a:t>
            </a:r>
            <a:r>
              <a:rPr lang="en-US" sz="1300" dirty="0" err="1"/>
              <a:t>DySPAN</a:t>
            </a:r>
            <a:r>
              <a:rPr lang="en-US" sz="1300" dirty="0"/>
              <a:t>-SC</a:t>
            </a:r>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3F08F131-6E82-3A4E-91EB-0C1385F065C2}" type="datetime1">
              <a:rPr lang="en-US" smtClean="0"/>
              <a:t>6/3/21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3952479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458200" cy="5392617"/>
          </a:xfrm>
        </p:spPr>
        <p:txBody>
          <a:bodyPr/>
          <a:lstStyle/>
          <a:p>
            <a:r>
              <a:rPr lang="en-US" sz="1800" b="1" dirty="0"/>
              <a:t>DARPA SC2 CIL standardization</a:t>
            </a:r>
          </a:p>
          <a:p>
            <a:pPr lvl="1"/>
            <a:r>
              <a:rPr lang="en-US" sz="1400" b="1" dirty="0"/>
              <a:t>Alex contacted Bob Baxley – CTO of Bastille Networks – who is implementing a centralized spectrum broker for 5G networks based on the SC2 CIL information-exchange protocol.</a:t>
            </a:r>
          </a:p>
          <a:p>
            <a:pPr lvl="1"/>
            <a:r>
              <a:rPr lang="en-US" sz="1400" b="1" dirty="0"/>
              <a:t>Bob’s recommendation was that we get back into contact in several months (November 2021) to see if the spectrum broker technology is sufficiently mature for standardization, or not.</a:t>
            </a:r>
            <a:endParaRPr lang="en-US" sz="1800" b="1" dirty="0"/>
          </a:p>
          <a:p>
            <a:r>
              <a:rPr lang="en-US" sz="1800" b="1" dirty="0"/>
              <a:t>National Spectrum Consortium (NSC) standards</a:t>
            </a:r>
          </a:p>
          <a:p>
            <a:pPr lvl="1"/>
            <a:r>
              <a:rPr lang="en-US" sz="1400" b="1" dirty="0"/>
              <a:t>Three are three NSC WGs: spectrum superiority, 5G, and regulatory.</a:t>
            </a:r>
          </a:p>
          <a:p>
            <a:pPr lvl="2"/>
            <a:r>
              <a:rPr lang="en-US" sz="1000" b="1" dirty="0"/>
              <a:t>The WGs recently initiated their white paper writing process.</a:t>
            </a:r>
          </a:p>
          <a:p>
            <a:pPr lvl="2"/>
            <a:r>
              <a:rPr lang="en-US" sz="1000" b="1" dirty="0"/>
              <a:t>We should not expect to be able to review their white papers for several months.</a:t>
            </a:r>
          </a:p>
          <a:p>
            <a:pPr lvl="2"/>
            <a:r>
              <a:rPr lang="en-US" sz="1000" b="1" dirty="0"/>
              <a:t>We should continue to monitor the NSC WGs and be prepared to receive and review their recommendation white papers by the end of calendar year 2021.</a:t>
            </a:r>
          </a:p>
          <a:p>
            <a:r>
              <a:rPr lang="en-US" sz="1800" b="1" dirty="0"/>
              <a:t>NTIA Incumbent Informing Capability (IIC)</a:t>
            </a:r>
          </a:p>
          <a:p>
            <a:pPr lvl="1"/>
            <a:r>
              <a:rPr lang="en-US" sz="1400" b="1" dirty="0"/>
              <a:t>Tony and Alex met with Mike Cotton and discussed the feasibility of standardizing the IIC. </a:t>
            </a:r>
          </a:p>
          <a:p>
            <a:pPr lvl="2"/>
            <a:r>
              <a:rPr lang="en-US" sz="1000" b="1" dirty="0"/>
              <a:t>Mike recommended that we contact Mike </a:t>
            </a:r>
            <a:r>
              <a:rPr lang="en-US" sz="1000" b="1" dirty="0" err="1"/>
              <a:t>DiFrancisco</a:t>
            </a:r>
            <a:r>
              <a:rPr lang="en-US" sz="1000" b="1" dirty="0"/>
              <a:t> (VTARC) engineer to discuss the feasibility of standardizing. He is responsible for shepherding the development of the IIC.</a:t>
            </a:r>
          </a:p>
          <a:p>
            <a:pPr lvl="1"/>
            <a:r>
              <a:rPr lang="en-US" sz="1400" b="1" dirty="0"/>
              <a:t>Tony and Alex met with Mike </a:t>
            </a:r>
            <a:r>
              <a:rPr lang="en-US" sz="1400" b="1" dirty="0" err="1"/>
              <a:t>DiFrancisco</a:t>
            </a:r>
            <a:r>
              <a:rPr lang="en-US" sz="1400" b="1" dirty="0"/>
              <a:t> and discussed the feasibility.</a:t>
            </a:r>
          </a:p>
          <a:p>
            <a:pPr lvl="2"/>
            <a:r>
              <a:rPr lang="en-US" sz="1000" b="1" dirty="0"/>
              <a:t>Mike’s opinion was that it wasn’t clear how standardization should proceed at this time.</a:t>
            </a:r>
          </a:p>
          <a:p>
            <a:pPr lvl="2"/>
            <a:r>
              <a:rPr lang="en-US" sz="1000" b="1" dirty="0"/>
              <a:t>We noted that the IIC resembles the CBRS SAS that was standardized by the </a:t>
            </a:r>
            <a:r>
              <a:rPr lang="en-US" sz="1000" b="1" dirty="0" err="1"/>
              <a:t>WinnForum</a:t>
            </a:r>
            <a:r>
              <a:rPr lang="en-US" sz="1000" b="1" dirty="0"/>
              <a:t>. There may be some scalability issues with IEEE </a:t>
            </a:r>
            <a:r>
              <a:rPr lang="en-US" sz="1000" b="1" dirty="0" err="1"/>
              <a:t>DySPAN</a:t>
            </a:r>
            <a:r>
              <a:rPr lang="en-US" sz="1000" b="1" dirty="0"/>
              <a:t>-SC standardizing this new technology vs. </a:t>
            </a:r>
            <a:r>
              <a:rPr lang="en-US" sz="1000" b="1" dirty="0" err="1"/>
              <a:t>WinnForum</a:t>
            </a:r>
            <a:r>
              <a:rPr lang="en-US" sz="1000" b="1" dirty="0"/>
              <a:t>. </a:t>
            </a:r>
          </a:p>
          <a:p>
            <a:pPr lvl="2"/>
            <a:r>
              <a:rPr lang="en-US" sz="1000" b="1" dirty="0"/>
              <a:t>Mike recommended that we get in contact in a few months to resume the discussion. It is a bit too early in the IIC development process to standardize it.</a:t>
            </a:r>
          </a:p>
          <a:p>
            <a:r>
              <a:rPr lang="en-US" sz="1800" b="1" dirty="0"/>
              <a:t>Stephen offered to contact coordinators of ISART and Silicon Flatirons to discuss how they… </a:t>
            </a:r>
          </a:p>
          <a:p>
            <a:endParaRPr lang="en-US" sz="1800" b="1" dirty="0"/>
          </a:p>
          <a:p>
            <a:endParaRPr lang="en-US" sz="1800" b="1" dirty="0"/>
          </a:p>
          <a:p>
            <a:endParaRPr lang="en-US" sz="1800" b="1" dirty="0"/>
          </a:p>
          <a:p>
            <a:endParaRPr lang="en-US" sz="1800" b="1" dirty="0"/>
          </a:p>
          <a:p>
            <a:endParaRPr lang="en-US" sz="1800" b="1" dirty="0"/>
          </a:p>
          <a:p>
            <a:endParaRPr lang="en-US" sz="1800" b="1" dirty="0"/>
          </a:p>
          <a:p>
            <a:endParaRPr lang="en-US" sz="1800" b="1" dirty="0"/>
          </a:p>
          <a:p>
            <a:endParaRPr lang="en-US" sz="1800" b="1" dirty="0"/>
          </a:p>
        </p:txBody>
      </p:sp>
      <p:sp>
        <p:nvSpPr>
          <p:cNvPr id="4" name="Date Placeholder 3"/>
          <p:cNvSpPr>
            <a:spLocks noGrp="1"/>
          </p:cNvSpPr>
          <p:nvPr>
            <p:ph type="dt" sz="quarter" idx="10"/>
          </p:nvPr>
        </p:nvSpPr>
        <p:spPr/>
        <p:txBody>
          <a:bodyPr/>
          <a:lstStyle/>
          <a:p>
            <a:pPr>
              <a:defRPr/>
            </a:pPr>
            <a:fld id="{9B30B8A3-49B2-E246-AD31-B4B45C20759E}" type="datetime1">
              <a:rPr lang="en-US" smtClean="0"/>
              <a:t>6/3/21</a:t>
            </a:fld>
            <a:endParaRPr lang="en-US"/>
          </a:p>
        </p:txBody>
      </p:sp>
      <p:sp>
        <p:nvSpPr>
          <p:cNvPr id="5" name="Footer Placeholder 4"/>
          <p:cNvSpPr>
            <a:spLocks noGrp="1"/>
          </p:cNvSpPr>
          <p:nvPr>
            <p:ph type="ftr" sz="quarter" idx="11"/>
          </p:nvPr>
        </p:nvSpPr>
        <p:spPr/>
        <p:txBody>
          <a:bodyPr/>
          <a:lstStyle/>
          <a:p>
            <a:pPr>
              <a:defRPr/>
            </a:pPr>
            <a:r>
              <a:rPr lang="en-US"/>
              <a:t>Doc #:5-21-0010-00-agen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extLst>
      <p:ext uri="{BB962C8B-B14F-4D97-AF65-F5344CB8AC3E}">
        <p14:creationId xmlns:p14="http://schemas.microsoft.com/office/powerpoint/2010/main" val="603797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r>
              <a:rPr lang="en-US" dirty="0"/>
              <a:t> (</a:t>
            </a:r>
            <a:r>
              <a:rPr lang="en-US" dirty="0" err="1"/>
              <a:t>cont</a:t>
            </a:r>
            <a:r>
              <a:rPr lang="en-US" dirty="0"/>
              <a:t>)</a:t>
            </a:r>
            <a:endParaRPr dirty="0"/>
          </a:p>
        </p:txBody>
      </p:sp>
      <p:sp>
        <p:nvSpPr>
          <p:cNvPr id="15363" name="Content Placeholder 2"/>
          <p:cNvSpPr>
            <a:spLocks noGrp="1"/>
          </p:cNvSpPr>
          <p:nvPr>
            <p:ph idx="1"/>
          </p:nvPr>
        </p:nvSpPr>
        <p:spPr>
          <a:xfrm>
            <a:off x="457200" y="931982"/>
            <a:ext cx="8458200" cy="5392617"/>
          </a:xfrm>
        </p:spPr>
        <p:txBody>
          <a:bodyPr/>
          <a:lstStyle/>
          <a:p>
            <a:r>
              <a:rPr lang="en-US" sz="1800" b="1" dirty="0"/>
              <a:t>Discussion on IEEE web/email tools</a:t>
            </a:r>
          </a:p>
          <a:p>
            <a:pPr lvl="1"/>
            <a:r>
              <a:rPr lang="en-US" sz="1400" b="1" dirty="0"/>
              <a:t>Oliver created a new listserv mailing list for </a:t>
            </a:r>
            <a:r>
              <a:rPr lang="en-US" sz="1400" b="1" dirty="0" err="1"/>
              <a:t>DySPAN</a:t>
            </a:r>
            <a:r>
              <a:rPr lang="en-US" sz="1400" b="1" dirty="0"/>
              <a:t>-SC.</a:t>
            </a:r>
          </a:p>
          <a:p>
            <a:pPr lvl="2"/>
            <a:r>
              <a:rPr lang="en-US" sz="1000" b="1" dirty="0"/>
              <a:t>Oliver will explain the listserv settings to Alex offline.</a:t>
            </a:r>
          </a:p>
          <a:p>
            <a:r>
              <a:rPr lang="en-US" sz="1800" b="1" dirty="0" err="1"/>
              <a:t>DySPAN</a:t>
            </a:r>
            <a:r>
              <a:rPr lang="en-US" sz="1800" b="1" dirty="0"/>
              <a:t>-SC website</a:t>
            </a:r>
          </a:p>
          <a:p>
            <a:pPr lvl="1"/>
            <a:r>
              <a:rPr lang="en-US" sz="1400" b="1" dirty="0"/>
              <a:t>Oliver recommends using a common template for the WGs</a:t>
            </a:r>
          </a:p>
          <a:p>
            <a:pPr lvl="1"/>
            <a:r>
              <a:rPr lang="en-US" sz="1400" b="1" dirty="0"/>
              <a:t>Alex will attempt to complete the webpage development by the June meeting</a:t>
            </a:r>
          </a:p>
          <a:p>
            <a:pPr lvl="0"/>
            <a:endParaRPr lang="en-US" sz="2000" b="1" dirty="0"/>
          </a:p>
          <a:p>
            <a:pPr lvl="0"/>
            <a:r>
              <a:rPr lang="en-US" sz="2000" b="1" dirty="0"/>
              <a:t>Next Leadership meeting:</a:t>
            </a:r>
            <a:r>
              <a:rPr lang="en-US" sz="2000" dirty="0"/>
              <a:t> </a:t>
            </a:r>
          </a:p>
          <a:p>
            <a:pPr lvl="1"/>
            <a:r>
              <a:rPr lang="en-US" sz="1800" dirty="0"/>
              <a:t>Next leadership meeting: June 28</a:t>
            </a:r>
            <a:r>
              <a:rPr lang="en-US" sz="1800" baseline="30000" dirty="0"/>
              <a:t>th</a:t>
            </a:r>
            <a:r>
              <a:rPr lang="en-US" sz="1800" dirty="0"/>
              <a:t>, 2021 @ 4PM UTC (Noon EDT)</a:t>
            </a:r>
          </a:p>
          <a:p>
            <a:pPr marL="0" indent="0">
              <a:buNone/>
            </a:pPr>
            <a:endParaRPr lang="en-US" sz="1800" b="1" dirty="0"/>
          </a:p>
          <a:p>
            <a:endParaRPr lang="en-US" sz="1800" b="1" dirty="0"/>
          </a:p>
          <a:p>
            <a:endParaRPr lang="en-US" sz="1800" b="1" dirty="0"/>
          </a:p>
          <a:p>
            <a:endParaRPr lang="en-US" sz="1800" b="1" dirty="0"/>
          </a:p>
          <a:p>
            <a:endParaRPr lang="en-US" sz="1800" b="1" dirty="0"/>
          </a:p>
          <a:p>
            <a:endParaRPr lang="en-US" sz="1800" b="1" dirty="0"/>
          </a:p>
          <a:p>
            <a:endParaRPr lang="en-US" sz="1800" b="1" dirty="0"/>
          </a:p>
          <a:p>
            <a:endParaRPr lang="en-US" sz="1800" b="1" dirty="0"/>
          </a:p>
        </p:txBody>
      </p:sp>
      <p:sp>
        <p:nvSpPr>
          <p:cNvPr id="4" name="Date Placeholder 3"/>
          <p:cNvSpPr>
            <a:spLocks noGrp="1"/>
          </p:cNvSpPr>
          <p:nvPr>
            <p:ph type="dt" sz="quarter" idx="10"/>
          </p:nvPr>
        </p:nvSpPr>
        <p:spPr/>
        <p:txBody>
          <a:bodyPr/>
          <a:lstStyle/>
          <a:p>
            <a:pPr>
              <a:defRPr/>
            </a:pPr>
            <a:fld id="{9B30B8A3-49B2-E246-AD31-B4B45C20759E}" type="datetime1">
              <a:rPr lang="en-US" smtClean="0"/>
              <a:t>6/3/21</a:t>
            </a:fld>
            <a:endParaRPr lang="en-US"/>
          </a:p>
        </p:txBody>
      </p:sp>
      <p:sp>
        <p:nvSpPr>
          <p:cNvPr id="5" name="Footer Placeholder 4"/>
          <p:cNvSpPr>
            <a:spLocks noGrp="1"/>
          </p:cNvSpPr>
          <p:nvPr>
            <p:ph type="ftr" sz="quarter" idx="11"/>
          </p:nvPr>
        </p:nvSpPr>
        <p:spPr/>
        <p:txBody>
          <a:bodyPr/>
          <a:lstStyle/>
          <a:p>
            <a:pPr>
              <a:defRPr/>
            </a:pPr>
            <a:r>
              <a:rPr lang="en-US"/>
              <a:t>Doc #:5-21-0010-00-agen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2608431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5/7/21</a:t>
            </a:r>
          </a:p>
          <a:p>
            <a:pPr lvl="1"/>
            <a:r>
              <a:rPr lang="en-US" sz="1600" dirty="0"/>
              <a:t>NSC NTR</a:t>
            </a:r>
          </a:p>
          <a:p>
            <a:pPr lvl="1"/>
            <a:r>
              <a:rPr lang="en-US" sz="1600" dirty="0"/>
              <a:t>NTIA discussion on IIC</a:t>
            </a:r>
          </a:p>
          <a:p>
            <a:pPr lvl="2"/>
            <a:r>
              <a:rPr lang="en-US" sz="1200" dirty="0"/>
              <a:t>Augment ESC</a:t>
            </a:r>
          </a:p>
          <a:p>
            <a:pPr lvl="2"/>
            <a:r>
              <a:rPr lang="en-US" sz="1200" dirty="0"/>
              <a:t>Focus on test ranges</a:t>
            </a:r>
          </a:p>
          <a:p>
            <a:pPr lvl="3"/>
            <a:r>
              <a:rPr lang="en-US" sz="1050" dirty="0"/>
              <a:t>Sensor-based sharing not practical</a:t>
            </a:r>
          </a:p>
          <a:p>
            <a:pPr lvl="3"/>
            <a:r>
              <a:rPr lang="en-US" sz="1050" dirty="0"/>
              <a:t>More of a reservation system</a:t>
            </a:r>
          </a:p>
          <a:p>
            <a:pPr lvl="1"/>
            <a:r>
              <a:rPr lang="en-US" sz="1600" dirty="0"/>
              <a:t>Eric meeting with NEIM on spectrum management </a:t>
            </a:r>
          </a:p>
          <a:p>
            <a:pPr lvl="1"/>
            <a:endParaRPr lang="en-US" sz="16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AB5CAC88-9AF5-7341-A7B1-01FDEEB3743E}" type="datetime1">
              <a:rPr lang="en-US" smtClean="0"/>
              <a:t>6/3/21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364832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04CEEAE7-F81F-EA47-8A37-83A040DDC817}" type="datetime1">
              <a:rPr lang="en-US" smtClean="0"/>
              <a:t>6/3/21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97506"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4342438" cy="5181600"/>
          </a:xfrm>
        </p:spPr>
        <p:txBody>
          <a:bodyPr/>
          <a:lstStyle/>
          <a:p>
            <a:r>
              <a:rPr lang="en-US" sz="1600" dirty="0"/>
              <a:t>1900.5a Ad- hoc 6/11/21 1300-1500 ET</a:t>
            </a:r>
          </a:p>
          <a:p>
            <a:r>
              <a:rPr lang="en-US" sz="1600" dirty="0"/>
              <a:t>1900.5 WG 7/2/21 0830-1030 ET</a:t>
            </a:r>
          </a:p>
          <a:p>
            <a:pPr lvl="1"/>
            <a:r>
              <a:rPr lang="en-US" sz="1200" dirty="0"/>
              <a:t>Cancel?</a:t>
            </a:r>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2DD3DE28-8C3E-6042-AFD1-F065DDA43C77}" type="datetime1">
              <a:rPr lang="en-US" smtClean="0"/>
              <a:t>6/3/21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20</a:t>
            </a:fld>
            <a:endParaRPr lang="en-US"/>
          </a:p>
        </p:txBody>
      </p:sp>
      <p:pic>
        <p:nvPicPr>
          <p:cNvPr id="3" name="Picture 2">
            <a:extLst>
              <a:ext uri="{FF2B5EF4-FFF2-40B4-BE49-F238E27FC236}">
                <a16:creationId xmlns:a16="http://schemas.microsoft.com/office/drawing/2014/main" id="{D6D03C3C-D354-7F4E-B7B7-D6F4814E2D33}"/>
              </a:ext>
            </a:extLst>
          </p:cNvPr>
          <p:cNvPicPr>
            <a:picLocks noChangeAspect="1"/>
          </p:cNvPicPr>
          <p:nvPr/>
        </p:nvPicPr>
        <p:blipFill>
          <a:blip r:embed="rId2"/>
          <a:stretch>
            <a:fillRect/>
          </a:stretch>
        </p:blipFill>
        <p:spPr>
          <a:xfrm>
            <a:off x="5093158" y="0"/>
            <a:ext cx="3737773" cy="6096000"/>
          </a:xfrm>
          <a:prstGeom prst="rect">
            <a:avLst/>
          </a:prstGeom>
        </p:spPr>
      </p:pic>
    </p:spTree>
    <p:extLst>
      <p:ext uri="{BB962C8B-B14F-4D97-AF65-F5344CB8AC3E}">
        <p14:creationId xmlns:p14="http://schemas.microsoft.com/office/powerpoint/2010/main" val="1096453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TBD</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2E7A09EF-F577-D24E-9FD2-E0C62DCAEB83}" type="datetime1">
              <a:rPr lang="en-US" smtClean="0"/>
              <a:t>6/3/21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4157851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4EA02C0-0FE4-9049-927B-B0D07EAC576F}" type="datetime1">
              <a:rPr lang="en-US" smtClean="0"/>
              <a:t>6/3/21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FEC2FCB5-51E9-8448-9089-A062A30B12FA}" type="datetime1">
              <a:rPr lang="en-US" smtClean="0"/>
              <a:t>6/3/21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99B3998F-1466-4F40-B508-2E792B284DB5}" type="datetime1">
              <a:rPr lang="en-US" smtClean="0"/>
              <a:t>6/3/21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#:5-21-0010-00-agen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graphicFrame>
        <p:nvGraphicFramePr>
          <p:cNvPr id="5" name="Table 4">
            <a:extLst>
              <a:ext uri="{FF2B5EF4-FFF2-40B4-BE49-F238E27FC236}">
                <a16:creationId xmlns:a16="http://schemas.microsoft.com/office/drawing/2014/main" id="{7BB8886A-0653-134E-B2E2-CC4FDE79B3EA}"/>
              </a:ext>
            </a:extLst>
          </p:cNvPr>
          <p:cNvGraphicFramePr>
            <a:graphicFrameLocks noGrp="1"/>
          </p:cNvGraphicFramePr>
          <p:nvPr>
            <p:extLst>
              <p:ext uri="{D42A27DB-BD31-4B8C-83A1-F6EECF244321}">
                <p14:modId xmlns:p14="http://schemas.microsoft.com/office/powerpoint/2010/main" val="2124391328"/>
              </p:ext>
            </p:extLst>
          </p:nvPr>
        </p:nvGraphicFramePr>
        <p:xfrm>
          <a:off x="2819400" y="762000"/>
          <a:ext cx="5940326" cy="3960221"/>
        </p:xfrm>
        <a:graphic>
          <a:graphicData uri="http://schemas.openxmlformats.org/drawingml/2006/table">
            <a:tbl>
              <a:tblPr>
                <a:tableStyleId>{5C22544A-7EE6-4342-B048-85BDC9FD1C3A}</a:tableStyleId>
              </a:tblPr>
              <a:tblGrid>
                <a:gridCol w="803224">
                  <a:extLst>
                    <a:ext uri="{9D8B030D-6E8A-4147-A177-3AD203B41FA5}">
                      <a16:colId xmlns:a16="http://schemas.microsoft.com/office/drawing/2014/main" val="1766152002"/>
                    </a:ext>
                  </a:extLst>
                </a:gridCol>
                <a:gridCol w="1332822">
                  <a:extLst>
                    <a:ext uri="{9D8B030D-6E8A-4147-A177-3AD203B41FA5}">
                      <a16:colId xmlns:a16="http://schemas.microsoft.com/office/drawing/2014/main" val="210521193"/>
                    </a:ext>
                  </a:extLst>
                </a:gridCol>
                <a:gridCol w="1165116">
                  <a:extLst>
                    <a:ext uri="{9D8B030D-6E8A-4147-A177-3AD203B41FA5}">
                      <a16:colId xmlns:a16="http://schemas.microsoft.com/office/drawing/2014/main" val="106968258"/>
                    </a:ext>
                  </a:extLst>
                </a:gridCol>
                <a:gridCol w="2639164">
                  <a:extLst>
                    <a:ext uri="{9D8B030D-6E8A-4147-A177-3AD203B41FA5}">
                      <a16:colId xmlns:a16="http://schemas.microsoft.com/office/drawing/2014/main" val="3364910686"/>
                    </a:ext>
                  </a:extLst>
                </a:gridCol>
              </a:tblGrid>
              <a:tr h="754327">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1965696928"/>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dirty="0">
                          <a:effectLst/>
                        </a:rPr>
                        <a:t>JHU/APL</a:t>
                      </a:r>
                      <a:endParaRPr lang="en-US" sz="1000" b="0" i="0" u="none" strike="noStrike" dirty="0">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2688587785"/>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521531802"/>
                  </a:ext>
                </a:extLst>
              </a:tr>
              <a:tr h="188582">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3804162458"/>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3548237028"/>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2132391832"/>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Drexel University (Vice Chair)</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1993101509"/>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Eric</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Lindahl</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CDS2</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2267460787"/>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1139406226"/>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Becca</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Rousseau</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3166186901"/>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1274066908"/>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4003449920"/>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2921769517"/>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Timothy</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Woods</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ANDRO Computational Solutions, LLC</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3123805480"/>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Daniel</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Zahirniak</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Joint Electronic Warfare Center (JEWC)</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3129937316"/>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Brent</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Josefiak</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374454363"/>
                  </a:ext>
                </a:extLst>
              </a:tr>
              <a:tr h="188582">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Sean</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Furman</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ANDRO Computational Solutions, LLC</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3402857512"/>
                  </a:ext>
                </a:extLst>
              </a:tr>
              <a:tr h="188582">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dirty="0">
                          <a:effectLst/>
                        </a:rPr>
                        <a:t>Foundry Inc (Chair)</a:t>
                      </a:r>
                      <a:endParaRPr lang="en-US" sz="1000" b="0" i="0" u="none" strike="noStrike" dirty="0">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193525140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6/4/21  14:30-16:30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Copyright Slides</a:t>
            </a:r>
          </a:p>
          <a:p>
            <a:pPr lvl="1">
              <a:buFont typeface="+mj-lt"/>
              <a:buAutoNum type="alphaLcParenR"/>
            </a:pPr>
            <a:r>
              <a:rPr lang="en-US" sz="1600" dirty="0"/>
              <a:t>Patent Slides</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Adjourn</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C4FA03FE-7E1D-2D45-B624-285EBB078F2B}" type="datetime1">
              <a:rPr lang="en-US" smtClean="0"/>
              <a:t>6/3/21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#:5-21-0010-00-agen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6</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5/30/21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5/30/21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94DB90A8-985B-4A47-ACF8-8BADB20DD5DB}" type="datetime1">
              <a:rPr lang="en-US" smtClean="0"/>
              <a:t>6/3/21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#:5-21-0010-00-agen</a:t>
            </a:r>
            <a:endParaRPr lang="en-US" dirty="0"/>
          </a:p>
        </p:txBody>
      </p:sp>
    </p:spTree>
    <p:extLst>
      <p:ext uri="{BB962C8B-B14F-4D97-AF65-F5344CB8AC3E}">
        <p14:creationId xmlns:p14="http://schemas.microsoft.com/office/powerpoint/2010/main" val="4040225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a:t>	</a:t>
            </a:r>
            <a:r>
              <a:rPr lang="en-US" altLang="en-US" sz="2000" b="1">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a:solidFill>
                  <a:schemeClr val="tx1"/>
                </a:solidFill>
                <a:latin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2" name="Date Placeholder 1">
            <a:extLst>
              <a:ext uri="{FF2B5EF4-FFF2-40B4-BE49-F238E27FC236}">
                <a16:creationId xmlns:a16="http://schemas.microsoft.com/office/drawing/2014/main" id="{D7A622F5-FF1C-0842-A651-09A346205FA4}"/>
              </a:ext>
            </a:extLst>
          </p:cNvPr>
          <p:cNvSpPr>
            <a:spLocks noGrp="1"/>
          </p:cNvSpPr>
          <p:nvPr>
            <p:ph type="dt" sz="half" idx="10"/>
          </p:nvPr>
        </p:nvSpPr>
        <p:spPr/>
        <p:txBody>
          <a:bodyPr/>
          <a:lstStyle/>
          <a:p>
            <a:pPr>
              <a:defRPr/>
            </a:pPr>
            <a:fld id="{3C3131B9-96BA-734F-8BB2-14D8FDA711DA}" type="datetime1">
              <a:rPr lang="en-US" smtClean="0"/>
              <a:t>6/3/21</a:t>
            </a:fld>
            <a:endParaRPr lang="en-US"/>
          </a:p>
        </p:txBody>
      </p:sp>
      <p:sp>
        <p:nvSpPr>
          <p:cNvPr id="3" name="Footer Placeholder 2">
            <a:extLst>
              <a:ext uri="{FF2B5EF4-FFF2-40B4-BE49-F238E27FC236}">
                <a16:creationId xmlns:a16="http://schemas.microsoft.com/office/drawing/2014/main" id="{1FB582C6-256C-0842-9C2A-87E90B35EB49}"/>
              </a:ext>
            </a:extLst>
          </p:cNvPr>
          <p:cNvSpPr>
            <a:spLocks noGrp="1"/>
          </p:cNvSpPr>
          <p:nvPr>
            <p:ph type="ftr" sz="quarter" idx="11"/>
          </p:nvPr>
        </p:nvSpPr>
        <p:spPr/>
        <p:txBody>
          <a:bodyPr/>
          <a:lstStyle/>
          <a:p>
            <a:r>
              <a:rPr lang="en-US"/>
              <a:t>Doc #:5-21-0010-00-agen</a:t>
            </a:r>
            <a:endParaRPr lang="en-US" dirty="0"/>
          </a:p>
        </p:txBody>
      </p:sp>
      <p:sp>
        <p:nvSpPr>
          <p:cNvPr id="4" name="Slide Number Placeholder 3">
            <a:extLst>
              <a:ext uri="{FF2B5EF4-FFF2-40B4-BE49-F238E27FC236}">
                <a16:creationId xmlns:a16="http://schemas.microsoft.com/office/drawing/2014/main" id="{53962479-5E09-3C4D-B81D-0F7C76313970}"/>
              </a:ext>
            </a:extLst>
          </p:cNvPr>
          <p:cNvSpPr>
            <a:spLocks noGrp="1"/>
          </p:cNvSpPr>
          <p:nvPr>
            <p:ph type="sldNum" sz="quarter" idx="12"/>
          </p:nvPr>
        </p:nvSpPr>
        <p:spPr/>
        <p:txBody>
          <a:bodyPr/>
          <a:lstStyle/>
          <a:p>
            <a:pPr>
              <a:defRPr/>
            </a:pPr>
            <a:fld id="{E6A9CA49-25C3-408A-A7C2-6BBA5AFB62A7}" type="slidenum">
              <a:rPr lang="en-US" smtClean="0"/>
              <a:pPr>
                <a:defRPr/>
              </a:pPr>
              <a:t>9</a:t>
            </a:fld>
            <a:endParaRPr lang="en-US"/>
          </a:p>
        </p:txBody>
      </p:sp>
    </p:spTree>
    <p:extLst>
      <p:ext uri="{BB962C8B-B14F-4D97-AF65-F5344CB8AC3E}">
        <p14:creationId xmlns:p14="http://schemas.microsoft.com/office/powerpoint/2010/main" val="1791075334"/>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30488</TotalTime>
  <Words>2683</Words>
  <Application>Microsoft Macintosh PowerPoint</Application>
  <PresentationFormat>On-screen Show (4:3)</PresentationFormat>
  <Paragraphs>364</Paragraphs>
  <Slides>22</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Current Status for 1900.5a</vt:lpstr>
      <vt:lpstr>Current Status for 1900.5.1</vt:lpstr>
      <vt:lpstr>Current Status for 1900.5.2a</vt:lpstr>
      <vt:lpstr>Other DySPAN-SC Activities</vt:lpstr>
      <vt:lpstr>Other DySPAN-SC Activities (cont)</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536</cp:revision>
  <dcterms:created xsi:type="dcterms:W3CDTF">2013-08-13T02:52:21Z</dcterms:created>
  <dcterms:modified xsi:type="dcterms:W3CDTF">2021-06-03T21:52:01Z</dcterms:modified>
</cp:coreProperties>
</file>