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417" r:id="rId2"/>
    <p:sldId id="402" r:id="rId3"/>
    <p:sldId id="337" r:id="rId4"/>
    <p:sldId id="413" r:id="rId5"/>
    <p:sldId id="332" r:id="rId6"/>
    <p:sldId id="468" r:id="rId7"/>
    <p:sldId id="414" r:id="rId8"/>
    <p:sldId id="461" r:id="rId9"/>
    <p:sldId id="462" r:id="rId10"/>
    <p:sldId id="463" r:id="rId11"/>
    <p:sldId id="283" r:id="rId12"/>
    <p:sldId id="288" r:id="rId13"/>
    <p:sldId id="285" r:id="rId14"/>
    <p:sldId id="286" r:id="rId15"/>
    <p:sldId id="284" r:id="rId16"/>
    <p:sldId id="469" r:id="rId17"/>
    <p:sldId id="436" r:id="rId18"/>
    <p:sldId id="412" r:id="rId19"/>
    <p:sldId id="465" r:id="rId20"/>
    <p:sldId id="437" r:id="rId21"/>
    <p:sldId id="438" r:id="rId22"/>
    <p:sldId id="426" r:id="rId23"/>
    <p:sldId id="466" r:id="rId24"/>
    <p:sldId id="440" r:id="rId25"/>
    <p:sldId id="430" r:id="rId26"/>
    <p:sldId id="454" r:id="rId2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CC"/>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828" autoAdjust="0"/>
    <p:restoredTop sz="97557"/>
  </p:normalViewPr>
  <p:slideViewPr>
    <p:cSldViewPr>
      <p:cViewPr varScale="1">
        <p:scale>
          <a:sx n="266" d="100"/>
          <a:sy n="266" d="100"/>
        </p:scale>
        <p:origin x="3576" y="1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3/30/21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93760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6</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8732126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a:extLst>
              <a:ext uri="{FF2B5EF4-FFF2-40B4-BE49-F238E27FC236}">
                <a16:creationId xmlns:a16="http://schemas.microsoft.com/office/drawing/2014/main" id="{2E8D6D51-14A2-1F47-ADDB-4CEC8D18A1C0}"/>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FC4872DB-56B3-C34F-B500-6968A7F9B63F}" type="slidenum">
              <a:rPr lang="en-US" altLang="en-US" sz="1300"/>
              <a:pPr>
                <a:spcBef>
                  <a:spcPct val="0"/>
                </a:spcBef>
              </a:pPr>
              <a:t>11</a:t>
            </a:fld>
            <a:endParaRPr lang="en-US" altLang="en-US" sz="1300"/>
          </a:p>
        </p:txBody>
      </p:sp>
      <p:sp>
        <p:nvSpPr>
          <p:cNvPr id="13315" name="Rectangle 1026">
            <a:extLst>
              <a:ext uri="{FF2B5EF4-FFF2-40B4-BE49-F238E27FC236}">
                <a16:creationId xmlns:a16="http://schemas.microsoft.com/office/drawing/2014/main" id="{4D80F9BB-F9C0-B348-BABF-BE610C1F221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a:p>
        </p:txBody>
      </p:sp>
      <p:sp>
        <p:nvSpPr>
          <p:cNvPr id="13316" name="Rectangle 1027">
            <a:extLst>
              <a:ext uri="{FF2B5EF4-FFF2-40B4-BE49-F238E27FC236}">
                <a16:creationId xmlns:a16="http://schemas.microsoft.com/office/drawing/2014/main" id="{9791238C-E5E2-0F40-B2AC-38FD2657E790}"/>
              </a:ext>
            </a:extLst>
          </p:cNvPr>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2881046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B6F2D52D-C223-5942-A5F6-2525F697018D}"/>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237A485-6B86-0E46-B104-4E411F92A161}" type="slidenum">
              <a:rPr lang="en-US" altLang="en-US" sz="1300"/>
              <a:pPr>
                <a:spcBef>
                  <a:spcPct val="0"/>
                </a:spcBef>
              </a:pPr>
              <a:t>15</a:t>
            </a:fld>
            <a:endParaRPr lang="en-US" altLang="en-US" sz="1300"/>
          </a:p>
        </p:txBody>
      </p:sp>
      <p:sp>
        <p:nvSpPr>
          <p:cNvPr id="14339" name="Rectangle 2">
            <a:extLst>
              <a:ext uri="{FF2B5EF4-FFF2-40B4-BE49-F238E27FC236}">
                <a16:creationId xmlns:a16="http://schemas.microsoft.com/office/drawing/2014/main" id="{B6D53724-AD9C-6743-8303-7AA266DC4342}"/>
              </a:ext>
            </a:extLst>
          </p:cNvPr>
          <p:cNvSpPr>
            <a:spLocks noGrp="1" noRot="1" noChangeAspect="1" noChangeArrowheads="1" noTextEdit="1"/>
          </p:cNvSpPr>
          <p:nvPr>
            <p:ph type="sldImg"/>
          </p:nvPr>
        </p:nvSpPr>
        <p:spPr>
          <a:ln/>
        </p:spPr>
      </p:sp>
      <p:sp>
        <p:nvSpPr>
          <p:cNvPr id="14340" name="Rectangle 3">
            <a:extLst>
              <a:ext uri="{FF2B5EF4-FFF2-40B4-BE49-F238E27FC236}">
                <a16:creationId xmlns:a16="http://schemas.microsoft.com/office/drawing/2014/main" id="{4C0FF2BC-16A3-444F-9444-25D5950EDBB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19201599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78B8EE3-C8F8-469A-B83F-7938F8D092CE}" type="slidenum">
              <a:rPr lang="en-US" smtClean="0"/>
              <a:pPr>
                <a:defRPr/>
              </a:pPr>
              <a:t>20</a:t>
            </a:fld>
            <a:endParaRPr lang="en-US"/>
          </a:p>
        </p:txBody>
      </p:sp>
    </p:spTree>
    <p:extLst>
      <p:ext uri="{BB962C8B-B14F-4D97-AF65-F5344CB8AC3E}">
        <p14:creationId xmlns:p14="http://schemas.microsoft.com/office/powerpoint/2010/main" val="4131232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4" name="Date Placeholder 23">
            <a:extLst>
              <a:ext uri="{FF2B5EF4-FFF2-40B4-BE49-F238E27FC236}">
                <a16:creationId xmlns:a16="http://schemas.microsoft.com/office/drawing/2014/main" id="{D3C62022-4EFA-6B44-B763-20D6C849579F}"/>
              </a:ext>
            </a:extLst>
          </p:cNvPr>
          <p:cNvSpPr>
            <a:spLocks noGrp="1"/>
          </p:cNvSpPr>
          <p:nvPr>
            <p:ph type="dt" sz="half" idx="10"/>
          </p:nvPr>
        </p:nvSpPr>
        <p:spPr/>
        <p:txBody>
          <a:bodyPr/>
          <a:lstStyle/>
          <a:p>
            <a:pPr>
              <a:defRPr/>
            </a:pPr>
            <a:fld id="{7078E30B-A707-C841-B382-BEEAAA36E027}" type="datetime1">
              <a:rPr lang="en-US" smtClean="0"/>
              <a:t>3/30/21</a:t>
            </a:fld>
            <a:endParaRPr lang="en-US"/>
          </a:p>
        </p:txBody>
      </p:sp>
      <p:sp>
        <p:nvSpPr>
          <p:cNvPr id="25" name="Footer Placeholder 24">
            <a:extLst>
              <a:ext uri="{FF2B5EF4-FFF2-40B4-BE49-F238E27FC236}">
                <a16:creationId xmlns:a16="http://schemas.microsoft.com/office/drawing/2014/main" id="{003895E8-47D1-3049-A869-269C39A1E1A2}"/>
              </a:ext>
            </a:extLst>
          </p:cNvPr>
          <p:cNvSpPr>
            <a:spLocks noGrp="1"/>
          </p:cNvSpPr>
          <p:nvPr>
            <p:ph type="ftr" sz="quarter" idx="11"/>
          </p:nvPr>
        </p:nvSpPr>
        <p:spPr/>
        <p:txBody>
          <a:bodyPr/>
          <a:lstStyle/>
          <a:p>
            <a:r>
              <a:rPr lang="en-US"/>
              <a:t>Doc #:5-21-0005-00-agen</a:t>
            </a:r>
            <a:endParaRPr lang="en-US" dirty="0"/>
          </a:p>
        </p:txBody>
      </p:sp>
      <p:sp>
        <p:nvSpPr>
          <p:cNvPr id="26" name="Slide Number Placeholder 25">
            <a:extLst>
              <a:ext uri="{FF2B5EF4-FFF2-40B4-BE49-F238E27FC236}">
                <a16:creationId xmlns:a16="http://schemas.microsoft.com/office/drawing/2014/main" id="{C3189C99-40CD-A443-A190-28446D7C0B0A}"/>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1623AA2-37D9-3E41-8231-A1CCC1DC2BC3}" type="datetime1">
              <a:rPr lang="en-US" smtClean="0"/>
              <a:t>3/30/21</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#:5-21-0005-00-agen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1E84DD06-4F08-F944-9565-D2ACCC195AE5}" type="datetime1">
              <a:rPr lang="en-US" smtClean="0"/>
              <a:t>3/30/21</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#:5-21-0005-00-agen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457201" y="6248400"/>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08753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5E0534BA-38EE-C441-AD12-B2BAF2FAA53C}"/>
              </a:ext>
            </a:extLst>
          </p:cNvPr>
          <p:cNvSpPr>
            <a:spLocks noGrp="1"/>
          </p:cNvSpPr>
          <p:nvPr>
            <p:ph type="dt" sz="half" idx="10"/>
          </p:nvPr>
        </p:nvSpPr>
        <p:spPr/>
        <p:txBody>
          <a:bodyPr/>
          <a:lstStyle/>
          <a:p>
            <a:pPr>
              <a:defRPr/>
            </a:pPr>
            <a:fld id="{61390881-EF45-8847-AE65-BC821EAC2576}" type="datetime1">
              <a:rPr lang="en-US" smtClean="0"/>
              <a:t>3/30/21</a:t>
            </a:fld>
            <a:endParaRPr lang="en-US"/>
          </a:p>
        </p:txBody>
      </p:sp>
      <p:sp>
        <p:nvSpPr>
          <p:cNvPr id="11" name="Footer Placeholder 10">
            <a:extLst>
              <a:ext uri="{FF2B5EF4-FFF2-40B4-BE49-F238E27FC236}">
                <a16:creationId xmlns:a16="http://schemas.microsoft.com/office/drawing/2014/main" id="{64D3C53B-5302-3E46-BC31-4DD8851F3278}"/>
              </a:ext>
            </a:extLst>
          </p:cNvPr>
          <p:cNvSpPr>
            <a:spLocks noGrp="1"/>
          </p:cNvSpPr>
          <p:nvPr>
            <p:ph type="ftr" sz="quarter" idx="11"/>
          </p:nvPr>
        </p:nvSpPr>
        <p:spPr>
          <a:xfrm>
            <a:off x="3028950" y="6430963"/>
            <a:ext cx="3086100" cy="290512"/>
          </a:xfrm>
          <a:prstGeom prst="rect">
            <a:avLst/>
          </a:prstGeom>
        </p:spPr>
        <p:txBody>
          <a:bodyPr/>
          <a:lstStyle/>
          <a:p>
            <a:r>
              <a:rPr lang="en-US"/>
              <a:t>Doc #:5-21-0005-00-agen</a:t>
            </a:r>
            <a:endParaRPr lang="en-US" dirty="0"/>
          </a:p>
        </p:txBody>
      </p:sp>
      <p:sp>
        <p:nvSpPr>
          <p:cNvPr id="12" name="Slide Number Placeholder 11">
            <a:extLst>
              <a:ext uri="{FF2B5EF4-FFF2-40B4-BE49-F238E27FC236}">
                <a16:creationId xmlns:a16="http://schemas.microsoft.com/office/drawing/2014/main" id="{94D807E5-C824-D249-B6C6-C8B17D9B5228}"/>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1314B77C-3601-C34E-86C7-28DD5C72584A}"/>
              </a:ext>
            </a:extLst>
          </p:cNvPr>
          <p:cNvSpPr>
            <a:spLocks noGrp="1"/>
          </p:cNvSpPr>
          <p:nvPr>
            <p:ph type="dt" sz="half" idx="10"/>
          </p:nvPr>
        </p:nvSpPr>
        <p:spPr/>
        <p:txBody>
          <a:bodyPr/>
          <a:lstStyle/>
          <a:p>
            <a:pPr>
              <a:defRPr/>
            </a:pPr>
            <a:fld id="{F35DA06C-46C3-CC4A-866D-7284F77CF07C}" type="datetime1">
              <a:rPr lang="en-US" smtClean="0"/>
              <a:t>3/30/21</a:t>
            </a:fld>
            <a:endParaRPr lang="en-US"/>
          </a:p>
        </p:txBody>
      </p:sp>
      <p:sp>
        <p:nvSpPr>
          <p:cNvPr id="8" name="Footer Placeholder 7">
            <a:extLst>
              <a:ext uri="{FF2B5EF4-FFF2-40B4-BE49-F238E27FC236}">
                <a16:creationId xmlns:a16="http://schemas.microsoft.com/office/drawing/2014/main" id="{2D3CA2A1-DFF7-B44D-960E-1F9F170FDD26}"/>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#:5-21-0005-00-agen</a:t>
            </a:r>
            <a:endParaRPr lang="en-US" dirty="0"/>
          </a:p>
        </p:txBody>
      </p:sp>
      <p:sp>
        <p:nvSpPr>
          <p:cNvPr id="9" name="Slide Number Placeholder 8">
            <a:extLst>
              <a:ext uri="{FF2B5EF4-FFF2-40B4-BE49-F238E27FC236}">
                <a16:creationId xmlns:a16="http://schemas.microsoft.com/office/drawing/2014/main" id="{6AB90A06-5359-5944-8ADA-15B40D330A75}"/>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945F612-75DE-794A-B72C-FA37D66817AE}"/>
              </a:ext>
            </a:extLst>
          </p:cNvPr>
          <p:cNvSpPr>
            <a:spLocks noGrp="1"/>
          </p:cNvSpPr>
          <p:nvPr>
            <p:ph type="dt" sz="half" idx="10"/>
          </p:nvPr>
        </p:nvSpPr>
        <p:spPr/>
        <p:txBody>
          <a:bodyPr/>
          <a:lstStyle/>
          <a:p>
            <a:pPr>
              <a:defRPr/>
            </a:pPr>
            <a:fld id="{AD9E198D-E842-934B-AA3D-D58447B2A6DD}" type="datetime1">
              <a:rPr lang="en-US" smtClean="0"/>
              <a:t>3/30/21</a:t>
            </a:fld>
            <a:endParaRPr lang="en-US"/>
          </a:p>
        </p:txBody>
      </p:sp>
      <p:sp>
        <p:nvSpPr>
          <p:cNvPr id="9" name="Footer Placeholder 8">
            <a:extLst>
              <a:ext uri="{FF2B5EF4-FFF2-40B4-BE49-F238E27FC236}">
                <a16:creationId xmlns:a16="http://schemas.microsoft.com/office/drawing/2014/main" id="{E2C3C321-5E66-584A-AFFB-336998248102}"/>
              </a:ext>
            </a:extLst>
          </p:cNvPr>
          <p:cNvSpPr>
            <a:spLocks noGrp="1"/>
          </p:cNvSpPr>
          <p:nvPr>
            <p:ph type="ftr" sz="quarter" idx="11"/>
          </p:nvPr>
        </p:nvSpPr>
        <p:spPr>
          <a:xfrm>
            <a:off x="3028950" y="6430963"/>
            <a:ext cx="3086100" cy="290512"/>
          </a:xfrm>
          <a:prstGeom prst="rect">
            <a:avLst/>
          </a:prstGeom>
        </p:spPr>
        <p:txBody>
          <a:bodyPr/>
          <a:lstStyle/>
          <a:p>
            <a:r>
              <a:rPr lang="en-US"/>
              <a:t>Doc #:5-21-0005-00-agen</a:t>
            </a:r>
            <a:endParaRPr lang="en-US" dirty="0"/>
          </a:p>
        </p:txBody>
      </p:sp>
      <p:sp>
        <p:nvSpPr>
          <p:cNvPr id="10" name="Slide Number Placeholder 9">
            <a:extLst>
              <a:ext uri="{FF2B5EF4-FFF2-40B4-BE49-F238E27FC236}">
                <a16:creationId xmlns:a16="http://schemas.microsoft.com/office/drawing/2014/main" id="{CF422AD3-31C6-6943-8B49-8A39F95329A2}"/>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197CF149-4039-434C-9692-8BA0407302FC}"/>
              </a:ext>
            </a:extLst>
          </p:cNvPr>
          <p:cNvSpPr>
            <a:spLocks noGrp="1"/>
          </p:cNvSpPr>
          <p:nvPr>
            <p:ph type="dt" sz="half" idx="10"/>
          </p:nvPr>
        </p:nvSpPr>
        <p:spPr/>
        <p:txBody>
          <a:bodyPr/>
          <a:lstStyle/>
          <a:p>
            <a:pPr>
              <a:defRPr/>
            </a:pPr>
            <a:fld id="{2148DE36-0D7F-6347-A036-2FA93FAB9E1A}" type="datetime1">
              <a:rPr lang="en-US" smtClean="0"/>
              <a:t>3/30/21</a:t>
            </a:fld>
            <a:endParaRPr lang="en-US"/>
          </a:p>
        </p:txBody>
      </p:sp>
      <p:sp>
        <p:nvSpPr>
          <p:cNvPr id="11" name="Footer Placeholder 10">
            <a:extLst>
              <a:ext uri="{FF2B5EF4-FFF2-40B4-BE49-F238E27FC236}">
                <a16:creationId xmlns:a16="http://schemas.microsoft.com/office/drawing/2014/main" id="{14F57D93-239F-5F4E-9759-72EF1A72D217}"/>
              </a:ext>
            </a:extLst>
          </p:cNvPr>
          <p:cNvSpPr>
            <a:spLocks noGrp="1"/>
          </p:cNvSpPr>
          <p:nvPr>
            <p:ph type="ftr" sz="quarter" idx="11"/>
          </p:nvPr>
        </p:nvSpPr>
        <p:spPr>
          <a:xfrm>
            <a:off x="3028950" y="6430963"/>
            <a:ext cx="3086100" cy="290512"/>
          </a:xfrm>
          <a:prstGeom prst="rect">
            <a:avLst/>
          </a:prstGeom>
        </p:spPr>
        <p:txBody>
          <a:bodyPr/>
          <a:lstStyle/>
          <a:p>
            <a:r>
              <a:rPr lang="en-US"/>
              <a:t>Doc #:5-21-0005-00-agen</a:t>
            </a:r>
            <a:endParaRPr lang="en-US" dirty="0"/>
          </a:p>
        </p:txBody>
      </p:sp>
      <p:sp>
        <p:nvSpPr>
          <p:cNvPr id="12" name="Slide Number Placeholder 11">
            <a:extLst>
              <a:ext uri="{FF2B5EF4-FFF2-40B4-BE49-F238E27FC236}">
                <a16:creationId xmlns:a16="http://schemas.microsoft.com/office/drawing/2014/main" id="{803A304B-5D5B-E142-B567-E3D9AC50B424}"/>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6" name="Date Placeholder 5">
            <a:extLst>
              <a:ext uri="{FF2B5EF4-FFF2-40B4-BE49-F238E27FC236}">
                <a16:creationId xmlns:a16="http://schemas.microsoft.com/office/drawing/2014/main" id="{AB348410-5BFF-1C40-9FEB-2E5C4D99F2F9}"/>
              </a:ext>
            </a:extLst>
          </p:cNvPr>
          <p:cNvSpPr>
            <a:spLocks noGrp="1"/>
          </p:cNvSpPr>
          <p:nvPr>
            <p:ph type="dt" sz="half" idx="10"/>
          </p:nvPr>
        </p:nvSpPr>
        <p:spPr/>
        <p:txBody>
          <a:bodyPr/>
          <a:lstStyle/>
          <a:p>
            <a:pPr>
              <a:defRPr/>
            </a:pPr>
            <a:fld id="{3CA0982F-3CDF-A748-913B-71AE3064CD6B}" type="datetime1">
              <a:rPr lang="en-US" smtClean="0"/>
              <a:t>3/30/21</a:t>
            </a:fld>
            <a:endParaRPr lang="en-US"/>
          </a:p>
        </p:txBody>
      </p:sp>
      <p:sp>
        <p:nvSpPr>
          <p:cNvPr id="7" name="Footer Placeholder 6">
            <a:extLst>
              <a:ext uri="{FF2B5EF4-FFF2-40B4-BE49-F238E27FC236}">
                <a16:creationId xmlns:a16="http://schemas.microsoft.com/office/drawing/2014/main" id="{4D7647D5-35CD-8449-B90A-6D4E3BD83D01}"/>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#:5-21-0005-00-agen</a:t>
            </a:r>
            <a:endParaRPr lang="en-US" dirty="0"/>
          </a:p>
        </p:txBody>
      </p:sp>
      <p:sp>
        <p:nvSpPr>
          <p:cNvPr id="8" name="Slide Number Placeholder 7">
            <a:extLst>
              <a:ext uri="{FF2B5EF4-FFF2-40B4-BE49-F238E27FC236}">
                <a16:creationId xmlns:a16="http://schemas.microsoft.com/office/drawing/2014/main" id="{EE48611F-4A48-F546-B2D9-8F96BEFB773E}"/>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247B1C10-0B5B-4345-AE99-A03C2350FDCA}"/>
              </a:ext>
            </a:extLst>
          </p:cNvPr>
          <p:cNvSpPr>
            <a:spLocks noGrp="1"/>
          </p:cNvSpPr>
          <p:nvPr>
            <p:ph type="dt" sz="half" idx="10"/>
          </p:nvPr>
        </p:nvSpPr>
        <p:spPr/>
        <p:txBody>
          <a:bodyPr/>
          <a:lstStyle/>
          <a:p>
            <a:pPr>
              <a:defRPr/>
            </a:pPr>
            <a:fld id="{D73E073B-D77B-DE4E-B1F2-223FAD9F21AD}" type="datetime1">
              <a:rPr lang="en-US" smtClean="0"/>
              <a:t>3/30/21</a:t>
            </a:fld>
            <a:endParaRPr lang="en-US"/>
          </a:p>
        </p:txBody>
      </p:sp>
      <p:sp>
        <p:nvSpPr>
          <p:cNvPr id="14" name="Footer Placeholder 13">
            <a:extLst>
              <a:ext uri="{FF2B5EF4-FFF2-40B4-BE49-F238E27FC236}">
                <a16:creationId xmlns:a16="http://schemas.microsoft.com/office/drawing/2014/main" id="{25A46CBA-4395-9F42-A16A-F2FE765881FC}"/>
              </a:ext>
            </a:extLst>
          </p:cNvPr>
          <p:cNvSpPr>
            <a:spLocks noGrp="1"/>
          </p:cNvSpPr>
          <p:nvPr>
            <p:ph type="ftr" sz="quarter" idx="11"/>
          </p:nvPr>
        </p:nvSpPr>
        <p:spPr/>
        <p:txBody>
          <a:bodyPr/>
          <a:lstStyle/>
          <a:p>
            <a:r>
              <a:rPr lang="en-US"/>
              <a:t>Doc #:5-21-0005-00-agen</a:t>
            </a:r>
            <a:endParaRPr lang="en-US" dirty="0"/>
          </a:p>
        </p:txBody>
      </p:sp>
      <p:sp>
        <p:nvSpPr>
          <p:cNvPr id="15" name="Slide Number Placeholder 14">
            <a:extLst>
              <a:ext uri="{FF2B5EF4-FFF2-40B4-BE49-F238E27FC236}">
                <a16:creationId xmlns:a16="http://schemas.microsoft.com/office/drawing/2014/main" id="{A8C04CCA-2DCE-864D-8084-DD984E23087C}"/>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910E2A26-90D1-B846-A6E9-3811DFA87A33}"/>
              </a:ext>
            </a:extLst>
          </p:cNvPr>
          <p:cNvSpPr>
            <a:spLocks noGrp="1"/>
          </p:cNvSpPr>
          <p:nvPr>
            <p:ph type="dt" sz="half" idx="10"/>
          </p:nvPr>
        </p:nvSpPr>
        <p:spPr/>
        <p:txBody>
          <a:bodyPr/>
          <a:lstStyle/>
          <a:p>
            <a:pPr>
              <a:defRPr/>
            </a:pPr>
            <a:fld id="{072A0A87-5B7E-DC4B-BA77-C0F7D8180E9A}" type="datetime1">
              <a:rPr lang="en-US" smtClean="0"/>
              <a:t>3/30/21</a:t>
            </a:fld>
            <a:endParaRPr lang="en-US"/>
          </a:p>
        </p:txBody>
      </p:sp>
      <p:sp>
        <p:nvSpPr>
          <p:cNvPr id="9" name="Footer Placeholder 8">
            <a:extLst>
              <a:ext uri="{FF2B5EF4-FFF2-40B4-BE49-F238E27FC236}">
                <a16:creationId xmlns:a16="http://schemas.microsoft.com/office/drawing/2014/main" id="{5B4457FA-4BC6-6D40-95B4-ACE52A20450B}"/>
              </a:ext>
            </a:extLst>
          </p:cNvPr>
          <p:cNvSpPr>
            <a:spLocks noGrp="1"/>
          </p:cNvSpPr>
          <p:nvPr>
            <p:ph type="ftr" sz="quarter" idx="11"/>
          </p:nvPr>
        </p:nvSpPr>
        <p:spPr>
          <a:xfrm>
            <a:off x="3028950" y="6430963"/>
            <a:ext cx="3086100" cy="290512"/>
          </a:xfrm>
          <a:prstGeom prst="rect">
            <a:avLst/>
          </a:prstGeom>
        </p:spPr>
        <p:txBody>
          <a:bodyPr/>
          <a:lstStyle/>
          <a:p>
            <a:r>
              <a:rPr lang="en-US"/>
              <a:t>Doc #:5-21-0005-00-agen</a:t>
            </a:r>
            <a:endParaRPr lang="en-US" dirty="0"/>
          </a:p>
        </p:txBody>
      </p:sp>
      <p:sp>
        <p:nvSpPr>
          <p:cNvPr id="10" name="Slide Number Placeholder 9">
            <a:extLst>
              <a:ext uri="{FF2B5EF4-FFF2-40B4-BE49-F238E27FC236}">
                <a16:creationId xmlns:a16="http://schemas.microsoft.com/office/drawing/2014/main" id="{F207CF00-35CF-024D-A613-FE77956DAB49}"/>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0F1583F6-8117-8044-B13E-2AD8538E266F}" type="datetime1">
              <a:rPr lang="en-US" smtClean="0"/>
              <a:t>3/30/21</a:t>
            </a:fld>
            <a:endParaRPr lang="en-US"/>
          </a:p>
        </p:txBody>
      </p:sp>
      <p:sp>
        <p:nvSpPr>
          <p:cNvPr id="6"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#:5-21-0005-00-agen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144CA83C-40B0-6C4E-B8FB-BEEACD08B3DF}" type="datetime1">
              <a:rPr lang="en-US" smtClean="0"/>
              <a:t>3/30/21</a:t>
            </a:fld>
            <a:endParaRPr lang="en-US" dirty="0"/>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818C92C4-E450-A340-AC7A-773F75385F7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9" name="Footer Placeholder 8">
            <a:extLst>
              <a:ext uri="{FF2B5EF4-FFF2-40B4-BE49-F238E27FC236}">
                <a16:creationId xmlns:a16="http://schemas.microsoft.com/office/drawing/2014/main" id="{4926A52C-E26E-024E-93E9-47A619AB965B}"/>
              </a:ext>
            </a:extLst>
          </p:cNvPr>
          <p:cNvSpPr>
            <a:spLocks noGrp="1"/>
          </p:cNvSpPr>
          <p:nvPr>
            <p:ph type="ftr" sz="quarter" idx="3"/>
          </p:nvPr>
        </p:nvSpPr>
        <p:spPr>
          <a:xfrm>
            <a:off x="2991644" y="6449159"/>
            <a:ext cx="3086100" cy="365125"/>
          </a:xfrm>
          <a:prstGeom prst="rect">
            <a:avLst/>
          </a:prstGeom>
        </p:spPr>
        <p:txBody>
          <a:bodyPr vert="horz" lIns="91440" tIns="45720" rIns="91440" bIns="45720" rtlCol="0" anchor="ctr"/>
          <a:lstStyle>
            <a:lvl1pPr algn="ctr">
              <a:defRPr lang="en-US" sz="1200" kern="1200" dirty="0" smtClean="0">
                <a:solidFill>
                  <a:srgbClr val="000099"/>
                </a:solidFill>
                <a:latin typeface="+mn-lt"/>
                <a:ea typeface="+mn-ea"/>
                <a:cs typeface="+mn-cs"/>
              </a:defRPr>
            </a:lvl1pPr>
          </a:lstStyle>
          <a:p>
            <a:r>
              <a:rPr lang="en-US"/>
              <a:t>Doc #:5-21-0005-00-agen</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patcom@ieee.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6.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ieee.app.box.com/v/PandP-DySPAN-SC"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AC6EEB-314B-584C-95EF-15674DD01717}"/>
              </a:ext>
            </a:extLst>
          </p:cNvPr>
          <p:cNvSpPr>
            <a:spLocks noGrp="1"/>
          </p:cNvSpPr>
          <p:nvPr>
            <p:ph type="dt" sz="half" idx="10"/>
          </p:nvPr>
        </p:nvSpPr>
        <p:spPr/>
        <p:txBody>
          <a:bodyPr/>
          <a:lstStyle/>
          <a:p>
            <a:fld id="{26D8EACB-1345-A142-AE32-4D9F614BE50C}" type="datetime1">
              <a:rPr lang="en-US" smtClean="0"/>
              <a:t>3/30/21</a:t>
            </a:fld>
            <a:endParaRPr lang="en-US"/>
          </a:p>
        </p:txBody>
      </p:sp>
      <p:sp>
        <p:nvSpPr>
          <p:cNvPr id="3" name="Footer Placeholder 2">
            <a:extLst>
              <a:ext uri="{FF2B5EF4-FFF2-40B4-BE49-F238E27FC236}">
                <a16:creationId xmlns:a16="http://schemas.microsoft.com/office/drawing/2014/main" id="{B0DF4C98-78BB-9445-98AC-6FFD8EE98F5D}"/>
              </a:ext>
            </a:extLst>
          </p:cNvPr>
          <p:cNvSpPr>
            <a:spLocks noGrp="1"/>
          </p:cNvSpPr>
          <p:nvPr>
            <p:ph type="ftr" sz="quarter" idx="11"/>
          </p:nvPr>
        </p:nvSpPr>
        <p:spPr/>
        <p:txBody>
          <a:bodyPr/>
          <a:lstStyle/>
          <a:p>
            <a:r>
              <a:rPr lang="en-US"/>
              <a:t>Doc #:5-21-0005-00-agen</a:t>
            </a:r>
            <a:endParaRPr lang="en-US" dirty="0"/>
          </a:p>
        </p:txBody>
      </p:sp>
      <p:sp>
        <p:nvSpPr>
          <p:cNvPr id="4" name="Slide Number Placeholder 3">
            <a:extLst>
              <a:ext uri="{FF2B5EF4-FFF2-40B4-BE49-F238E27FC236}">
                <a16:creationId xmlns:a16="http://schemas.microsoft.com/office/drawing/2014/main" id="{76786E06-72AC-6846-8915-933892103356}"/>
              </a:ext>
            </a:extLst>
          </p:cNvPr>
          <p:cNvSpPr>
            <a:spLocks noGrp="1"/>
          </p:cNvSpPr>
          <p:nvPr>
            <p:ph type="sldNum" sz="quarter" idx="12"/>
          </p:nvPr>
        </p:nvSpPr>
        <p:spPr/>
        <p:txBody>
          <a:bodyPr/>
          <a:lstStyle/>
          <a:p>
            <a:fld id="{E6A9CA49-25C3-408A-A7C2-6BBA5AFB62A7}" type="slidenum">
              <a:rPr lang="en-US" smtClean="0"/>
              <a:pPr/>
              <a:t>1</a:t>
            </a:fld>
            <a:endParaRPr lang="en-US"/>
          </a:p>
        </p:txBody>
      </p:sp>
      <p:sp>
        <p:nvSpPr>
          <p:cNvPr id="5" name="Rectangle 2">
            <a:extLst>
              <a:ext uri="{FF2B5EF4-FFF2-40B4-BE49-F238E27FC236}">
                <a16:creationId xmlns:a16="http://schemas.microsoft.com/office/drawing/2014/main" id="{61FBFA34-AD31-C64C-9C03-9FE4B70D0283}"/>
              </a:ext>
            </a:extLst>
          </p:cNvPr>
          <p:cNvSpPr>
            <a:spLocks noChangeArrowheads="1"/>
          </p:cNvSpPr>
          <p:nvPr/>
        </p:nvSpPr>
        <p:spPr bwMode="auto">
          <a:xfrm>
            <a:off x="685800" y="1785034"/>
            <a:ext cx="7916911"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30 March – 1 April 2021</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30 March- 1 April 2021</a:t>
            </a:r>
          </a:p>
          <a:p>
            <a:pPr eaLnBrk="0" hangingPunct="0"/>
            <a:r>
              <a:rPr lang="en-US" sz="1200" b="1" dirty="0">
                <a:latin typeface="Arial" pitchFamily="34" charset="0"/>
                <a:cs typeface="Times New Roman" pitchFamily="18" charset="0"/>
              </a:rPr>
              <a:t>Document No: 5-21-0005-00-agen</a:t>
            </a:r>
            <a:endParaRPr lang="en-US" dirty="0">
              <a:latin typeface="Arial" pitchFamily="34" charset="0"/>
            </a:endParaRPr>
          </a:p>
        </p:txBody>
      </p:sp>
      <p:graphicFrame>
        <p:nvGraphicFramePr>
          <p:cNvPr id="6" name="Group 40">
            <a:extLst>
              <a:ext uri="{FF2B5EF4-FFF2-40B4-BE49-F238E27FC236}">
                <a16:creationId xmlns:a16="http://schemas.microsoft.com/office/drawing/2014/main" id="{61EB1BE5-43AE-A145-ABE6-42170DE879A1}"/>
              </a:ext>
            </a:extLst>
          </p:cNvPr>
          <p:cNvGraphicFramePr>
            <a:graphicFrameLocks noGrp="1"/>
          </p:cNvGraphicFramePr>
          <p:nvPr>
            <p:extLst>
              <p:ext uri="{D42A27DB-BD31-4B8C-83A1-F6EECF244321}">
                <p14:modId xmlns:p14="http://schemas.microsoft.com/office/powerpoint/2010/main" val="561593306"/>
              </p:ext>
            </p:extLst>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Tony </a:t>
                      </a:r>
                      <a:r>
                        <a:rPr kumimoji="0" lang="en-US" sz="1000" b="0" i="0" u="none" strike="noStrike" cap="none" normalizeH="0" baseline="0" dirty="0" err="1">
                          <a:ln>
                            <a:noFill/>
                          </a:ln>
                          <a:solidFill>
                            <a:srgbClr val="000099"/>
                          </a:solidFill>
                          <a:effectLst/>
                          <a:latin typeface="Arial" charset="0"/>
                        </a:rPr>
                        <a:t>Rennier</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Foundry Inc.</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Severn, MD</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301.485.9679</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err="1">
                          <a:ln>
                            <a:noFill/>
                          </a:ln>
                          <a:solidFill>
                            <a:srgbClr val="000099"/>
                          </a:solidFill>
                          <a:effectLst/>
                          <a:latin typeface="Arial" charset="0"/>
                        </a:rPr>
                        <a:t>trennier@foundryinc.com</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 name="TextBox 1">
            <a:extLst>
              <a:ext uri="{FF2B5EF4-FFF2-40B4-BE49-F238E27FC236}">
                <a16:creationId xmlns:a16="http://schemas.microsoft.com/office/drawing/2014/main" id="{4D78DC25-C740-384D-8938-4AB3B5D758AE}"/>
              </a:ext>
            </a:extLst>
          </p:cNvPr>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8" name="Rectangle 23">
            <a:extLst>
              <a:ext uri="{FF2B5EF4-FFF2-40B4-BE49-F238E27FC236}">
                <a16:creationId xmlns:a16="http://schemas.microsoft.com/office/drawing/2014/main" id="{CE2CF95B-7224-B742-B0A5-D3703FB72C7A}"/>
              </a:ext>
            </a:extLst>
          </p:cNvPr>
          <p:cNvSpPr>
            <a:spLocks noChangeArrowheads="1"/>
          </p:cNvSpPr>
          <p:nvPr/>
        </p:nvSpPr>
        <p:spPr bwMode="auto">
          <a:xfrm>
            <a:off x="695372" y="2396478"/>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a:t>
            </a:r>
            <a:r>
              <a:rPr lang="en-US" sz="1200" dirty="0" err="1">
                <a:latin typeface="Arial" pitchFamily="34" charset="0"/>
                <a:cs typeface="Times New Roman" pitchFamily="18" charset="0"/>
              </a:rPr>
              <a:t>thatthe</a:t>
            </a:r>
            <a:r>
              <a:rPr lang="en-US" sz="1200" dirty="0">
                <a:latin typeface="Arial" pitchFamily="34" charset="0"/>
                <a:cs typeface="Times New Roman" pitchFamily="18" charset="0"/>
              </a:rPr>
              <a:t> draft publication will be approved for publication. Please notify the Chair &lt;</a:t>
            </a:r>
            <a:r>
              <a:rPr lang="en-US" sz="1200" dirty="0" err="1">
                <a:solidFill>
                  <a:srgbClr val="000099"/>
                </a:solidFill>
                <a:latin typeface="Arial" charset="0"/>
              </a:rPr>
              <a:t>trennier@foundryinc.com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2"/>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Tree>
    <p:extLst>
      <p:ext uri="{BB962C8B-B14F-4D97-AF65-F5344CB8AC3E}">
        <p14:creationId xmlns:p14="http://schemas.microsoft.com/office/powerpoint/2010/main" val="5174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10</a:t>
            </a:fld>
            <a:endParaRPr lang="en-US" altLang="en-US"/>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0" y="1655763"/>
            <a:ext cx="8229600" cy="4521200"/>
          </a:xfrm>
        </p:spPr>
        <p:txBody>
          <a:bodyPr>
            <a:normAutofit fontScale="70000" lnSpcReduction="20000"/>
          </a:bodyPr>
          <a:lstStyle/>
          <a:p>
            <a:pPr lvl="2">
              <a:buSzPct val="150000"/>
            </a:pPr>
            <a:r>
              <a:rPr lang="en-US" dirty="0"/>
              <a:t>The IEEE SA Copyright Policy is described in the IEEE SA Standards Board Bylaws and IEEE SA Standards Board Operations Manual</a:t>
            </a:r>
            <a:br>
              <a:rPr lang="en-US" dirty="0"/>
            </a:br>
            <a:endParaRPr lang="en-US"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dirty="0"/>
              <a:t>IEEE SA Copyright FAQs</a:t>
            </a:r>
          </a:p>
          <a:p>
            <a:pPr lvl="3">
              <a:buSzPct val="150000"/>
            </a:pPr>
            <a:r>
              <a:rPr lang="en-US" sz="1867" dirty="0">
                <a:hlinkClick r:id="rId5"/>
              </a:rPr>
              <a:t>http://standards.ieee.org/faqs/copyrights.html/</a:t>
            </a:r>
            <a:endParaRPr lang="en-US" sz="1867" dirty="0"/>
          </a:p>
          <a:p>
            <a:pPr lvl="2">
              <a:buSzPct val="150000"/>
            </a:pPr>
            <a:r>
              <a:rPr lang="en-US" dirty="0"/>
              <a:t>IEEE SA Best Practices for IEEE Standards Development </a:t>
            </a:r>
          </a:p>
          <a:p>
            <a:pPr lvl="3">
              <a:buSzPct val="150000"/>
            </a:pPr>
            <a:r>
              <a:rPr lang="en-US" sz="1867" dirty="0">
                <a:hlinkClick r:id="rId6"/>
              </a:rPr>
              <a:t>http://standards.ieee.org/develop/policies/best_practices_for_ieee_standards_development_051215.pdf</a:t>
            </a:r>
            <a:br>
              <a:rPr lang="en-US" sz="1867" dirty="0"/>
            </a:br>
            <a:endParaRPr lang="en-US" sz="1867" dirty="0"/>
          </a:p>
          <a:p>
            <a:pPr lvl="2">
              <a:buSzPct val="150000"/>
            </a:pPr>
            <a:r>
              <a:rPr lang="en-US"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5" name="Date Placeholder 4">
            <a:extLst>
              <a:ext uri="{FF2B5EF4-FFF2-40B4-BE49-F238E27FC236}">
                <a16:creationId xmlns:a16="http://schemas.microsoft.com/office/drawing/2014/main" id="{452C7CA4-6E21-D04A-A16B-941952E3FB77}"/>
              </a:ext>
            </a:extLst>
          </p:cNvPr>
          <p:cNvSpPr>
            <a:spLocks noGrp="1"/>
          </p:cNvSpPr>
          <p:nvPr>
            <p:ph type="dt" sz="half" idx="10"/>
          </p:nvPr>
        </p:nvSpPr>
        <p:spPr/>
        <p:txBody>
          <a:bodyPr/>
          <a:lstStyle/>
          <a:p>
            <a:pPr>
              <a:defRPr/>
            </a:pPr>
            <a:fld id="{6843A5A5-BAA2-8945-ABA9-7530A9AB0B71}" type="datetime1">
              <a:rPr lang="en-US" smtClean="0"/>
              <a:t>3/30/21</a:t>
            </a:fld>
            <a:endParaRPr lang="en-US"/>
          </a:p>
        </p:txBody>
      </p:sp>
      <p:sp>
        <p:nvSpPr>
          <p:cNvPr id="6" name="Footer Placeholder 5">
            <a:extLst>
              <a:ext uri="{FF2B5EF4-FFF2-40B4-BE49-F238E27FC236}">
                <a16:creationId xmlns:a16="http://schemas.microsoft.com/office/drawing/2014/main" id="{72F10D8E-8870-2642-8E5B-19D752367725}"/>
              </a:ext>
            </a:extLst>
          </p:cNvPr>
          <p:cNvSpPr>
            <a:spLocks noGrp="1"/>
          </p:cNvSpPr>
          <p:nvPr>
            <p:ph type="ftr" sz="quarter" idx="11"/>
          </p:nvPr>
        </p:nvSpPr>
        <p:spPr/>
        <p:txBody>
          <a:bodyPr/>
          <a:lstStyle/>
          <a:p>
            <a:pPr>
              <a:defRPr/>
            </a:pPr>
            <a:r>
              <a:rPr lang="en-US"/>
              <a:t>Doc #:5-21-0005-00-agen</a:t>
            </a:r>
            <a:endParaRPr lang="en-US" dirty="0"/>
          </a:p>
        </p:txBody>
      </p:sp>
    </p:spTree>
    <p:extLst>
      <p:ext uri="{BB962C8B-B14F-4D97-AF65-F5344CB8AC3E}">
        <p14:creationId xmlns:p14="http://schemas.microsoft.com/office/powerpoint/2010/main" val="40402252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a:extLst>
              <a:ext uri="{FF2B5EF4-FFF2-40B4-BE49-F238E27FC236}">
                <a16:creationId xmlns:a16="http://schemas.microsoft.com/office/drawing/2014/main" id="{C8D6E6E8-F91C-BE48-AA7E-F922B4169626}"/>
              </a:ext>
            </a:extLst>
          </p:cNvPr>
          <p:cNvSpPr>
            <a:spLocks noGrp="1" noChangeArrowheads="1"/>
          </p:cNvSpPr>
          <p:nvPr>
            <p:ph type="body" idx="1"/>
          </p:nvPr>
        </p:nvSpPr>
        <p:spPr>
          <a:xfrm>
            <a:off x="152400" y="533400"/>
            <a:ext cx="8763000" cy="5943600"/>
          </a:xfrm>
        </p:spPr>
        <p:txBody>
          <a:bodyPr lIns="90487" tIns="44450" rIns="90487" bIns="44450"/>
          <a:lstStyle/>
          <a:p>
            <a:pPr>
              <a:lnSpc>
                <a:spcPct val="80000"/>
              </a:lnSpc>
              <a:spcAft>
                <a:spcPct val="30000"/>
              </a:spcAft>
              <a:buFont typeface="Monotype Sorts" pitchFamily="2" charset="2"/>
              <a:buNone/>
            </a:pPr>
            <a:r>
              <a:rPr lang="en-US" altLang="en-US" sz="1800" b="1" dirty="0"/>
              <a:t>	</a:t>
            </a:r>
            <a:r>
              <a:rPr lang="en-US" altLang="en-US" sz="2000" b="1"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endParaRPr lang="en-US" altLang="en-US" sz="2000" dirty="0">
              <a:solidFill>
                <a:schemeClr val="tx1"/>
              </a:solidFill>
              <a:latin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pitchFamily="2" charset="2"/>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a:extLst>
              <a:ext uri="{FF2B5EF4-FFF2-40B4-BE49-F238E27FC236}">
                <a16:creationId xmlns:a16="http://schemas.microsoft.com/office/drawing/2014/main" id="{B526548B-22B0-4449-9D1E-95DAF25B06D7}"/>
              </a:ext>
            </a:extLst>
          </p:cNvPr>
          <p:cNvSpPr>
            <a:spLocks noGrp="1" noChangeArrowheads="1"/>
          </p:cNvSpPr>
          <p:nvPr>
            <p:ph type="title"/>
          </p:nvPr>
        </p:nvSpPr>
        <p:spPr>
          <a:xfrm>
            <a:off x="685800" y="0"/>
            <a:ext cx="7772400" cy="609600"/>
          </a:xfrm>
        </p:spPr>
        <p:txBody>
          <a:bodyPr lIns="90487" tIns="44450" rIns="90487" bIns="44450"/>
          <a:lstStyle/>
          <a:p>
            <a:r>
              <a:rPr lang="en-US" altLang="en-US" sz="3200" u="sng" dirty="0">
                <a:solidFill>
                  <a:schemeClr val="tx1"/>
                </a:solidFill>
                <a:latin typeface="Calibri" panose="020F0502020204030204" pitchFamily="34" charset="0"/>
                <a:cs typeface="Calibri" panose="020F0502020204030204" pitchFamily="34" charset="0"/>
              </a:rPr>
              <a:t>Instructions for the WG Chair</a:t>
            </a:r>
            <a:endParaRPr lang="en-US" altLang="en-US" sz="3200" u="sng" dirty="0">
              <a:latin typeface="Calibri" panose="020F0502020204030204" pitchFamily="34" charset="0"/>
              <a:cs typeface="Calibri" panose="020F0502020204030204" pitchFamily="34" charset="0"/>
            </a:endParaRPr>
          </a:p>
        </p:txBody>
      </p:sp>
      <p:sp>
        <p:nvSpPr>
          <p:cNvPr id="7172" name="Rectangle 1028">
            <a:extLst>
              <a:ext uri="{FF2B5EF4-FFF2-40B4-BE49-F238E27FC236}">
                <a16:creationId xmlns:a16="http://schemas.microsoft.com/office/drawing/2014/main" id="{371B9465-E86F-B244-870B-9F0D5789D6D8}"/>
              </a:ext>
            </a:extLst>
          </p:cNvPr>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a:extLst>
              <a:ext uri="{FF2B5EF4-FFF2-40B4-BE49-F238E27FC236}">
                <a16:creationId xmlns:a16="http://schemas.microsoft.com/office/drawing/2014/main" id="{385202DE-7565-0C47-A28C-ECACB2A8337D}"/>
              </a:ext>
            </a:extLst>
          </p:cNvPr>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a:p>
        </p:txBody>
      </p:sp>
      <p:sp>
        <p:nvSpPr>
          <p:cNvPr id="2" name="Date Placeholder 1">
            <a:extLst>
              <a:ext uri="{FF2B5EF4-FFF2-40B4-BE49-F238E27FC236}">
                <a16:creationId xmlns:a16="http://schemas.microsoft.com/office/drawing/2014/main" id="{7DB1D045-D185-934D-B660-99C731913ABA}"/>
              </a:ext>
            </a:extLst>
          </p:cNvPr>
          <p:cNvSpPr>
            <a:spLocks noGrp="1"/>
          </p:cNvSpPr>
          <p:nvPr>
            <p:ph type="dt" sz="half" idx="10"/>
          </p:nvPr>
        </p:nvSpPr>
        <p:spPr/>
        <p:txBody>
          <a:bodyPr/>
          <a:lstStyle/>
          <a:p>
            <a:pPr>
              <a:defRPr/>
            </a:pPr>
            <a:fld id="{ACE5746D-0797-C646-8AD1-8CE97B6E60B3}" type="datetime1">
              <a:rPr lang="en-US" smtClean="0"/>
              <a:t>3/30/21</a:t>
            </a:fld>
            <a:endParaRPr lang="en-US"/>
          </a:p>
        </p:txBody>
      </p:sp>
      <p:sp>
        <p:nvSpPr>
          <p:cNvPr id="3" name="Footer Placeholder 2">
            <a:extLst>
              <a:ext uri="{FF2B5EF4-FFF2-40B4-BE49-F238E27FC236}">
                <a16:creationId xmlns:a16="http://schemas.microsoft.com/office/drawing/2014/main" id="{ABD9011C-9AF8-4B43-B706-A67FC5E97DD2}"/>
              </a:ext>
            </a:extLst>
          </p:cNvPr>
          <p:cNvSpPr>
            <a:spLocks noGrp="1"/>
          </p:cNvSpPr>
          <p:nvPr>
            <p:ph type="ftr" sz="quarter" idx="11"/>
          </p:nvPr>
        </p:nvSpPr>
        <p:spPr/>
        <p:txBody>
          <a:bodyPr/>
          <a:lstStyle/>
          <a:p>
            <a:r>
              <a:rPr lang="en-US"/>
              <a:t>Doc #:5-21-0005-00-agen</a:t>
            </a:r>
            <a:endParaRPr lang="en-US" dirty="0"/>
          </a:p>
        </p:txBody>
      </p:sp>
      <p:sp>
        <p:nvSpPr>
          <p:cNvPr id="4" name="Slide Number Placeholder 3">
            <a:extLst>
              <a:ext uri="{FF2B5EF4-FFF2-40B4-BE49-F238E27FC236}">
                <a16:creationId xmlns:a16="http://schemas.microsoft.com/office/drawing/2014/main" id="{88FAC03F-F9CF-D747-8DE0-8F1C0C7CE7D8}"/>
              </a:ext>
            </a:extLst>
          </p:cNvPr>
          <p:cNvSpPr>
            <a:spLocks noGrp="1"/>
          </p:cNvSpPr>
          <p:nvPr>
            <p:ph type="sldNum" sz="quarter" idx="12"/>
          </p:nvPr>
        </p:nvSpPr>
        <p:spPr/>
        <p:txBody>
          <a:bodyPr/>
          <a:lstStyle/>
          <a:p>
            <a:pPr>
              <a:defRPr/>
            </a:pPr>
            <a:fld id="{E6A9CA49-25C3-408A-A7C2-6BBA5AFB62A7}" type="slidenum">
              <a:rPr lang="en-US" smtClean="0"/>
              <a:pPr>
                <a:defRPr/>
              </a:pPr>
              <a:t>11</a:t>
            </a:fld>
            <a:endParaRPr lang="en-US"/>
          </a:p>
        </p:txBody>
      </p:sp>
    </p:spTree>
    <p:extLst>
      <p:ext uri="{BB962C8B-B14F-4D97-AF65-F5344CB8AC3E}">
        <p14:creationId xmlns:p14="http://schemas.microsoft.com/office/powerpoint/2010/main" val="1791075334"/>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a:extLst>
              <a:ext uri="{FF2B5EF4-FFF2-40B4-BE49-F238E27FC236}">
                <a16:creationId xmlns:a16="http://schemas.microsoft.com/office/drawing/2014/main" id="{BC2D3009-00F4-134B-8C6A-7EF1A53F2F9C}"/>
              </a:ext>
            </a:extLst>
          </p:cNvPr>
          <p:cNvSpPr>
            <a:spLocks noGrp="1" noChangeArrowheads="1"/>
          </p:cNvSpPr>
          <p:nvPr>
            <p:ph type="title"/>
          </p:nvPr>
        </p:nvSpPr>
        <p:spPr>
          <a:xfrm>
            <a:off x="304800" y="152400"/>
            <a:ext cx="8839200" cy="685800"/>
          </a:xfrm>
        </p:spPr>
        <p:txBody>
          <a:bodyPr/>
          <a:lstStyle/>
          <a:p>
            <a:r>
              <a:rPr lang="en-US" altLang="en-US" sz="3200" u="sng">
                <a:solidFill>
                  <a:schemeClr val="tx1"/>
                </a:solidFill>
                <a:latin typeface="Calibri" panose="020F0502020204030204" pitchFamily="34" charset="0"/>
                <a:cs typeface="Calibri" panose="020F0502020204030204" pitchFamily="34" charset="0"/>
              </a:rPr>
              <a:t>Participants have a duty to inform the IEEE</a:t>
            </a:r>
            <a:endParaRPr lang="en-US" altLang="en-US" sz="3200"/>
          </a:p>
        </p:txBody>
      </p:sp>
      <p:sp>
        <p:nvSpPr>
          <p:cNvPr id="8195" name="Rectangle 1027">
            <a:extLst>
              <a:ext uri="{FF2B5EF4-FFF2-40B4-BE49-F238E27FC236}">
                <a16:creationId xmlns:a16="http://schemas.microsoft.com/office/drawing/2014/main" id="{0D810416-67C7-894A-B97B-4B8E5C53C15A}"/>
              </a:ext>
            </a:extLst>
          </p:cNvPr>
          <p:cNvSpPr>
            <a:spLocks noGrp="1" noChangeArrowheads="1"/>
          </p:cNvSpPr>
          <p:nvPr>
            <p:ph type="body" idx="1"/>
          </p:nvPr>
        </p:nvSpPr>
        <p:spPr>
          <a:xfrm>
            <a:off x="-17463" y="1066800"/>
            <a:ext cx="9144001" cy="4876800"/>
          </a:xfrm>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2" name="Date Placeholder 1">
            <a:extLst>
              <a:ext uri="{FF2B5EF4-FFF2-40B4-BE49-F238E27FC236}">
                <a16:creationId xmlns:a16="http://schemas.microsoft.com/office/drawing/2014/main" id="{191EFC89-3CEC-7642-8ABE-ECFE126D3EAF}"/>
              </a:ext>
            </a:extLst>
          </p:cNvPr>
          <p:cNvSpPr>
            <a:spLocks noGrp="1"/>
          </p:cNvSpPr>
          <p:nvPr>
            <p:ph type="dt" sz="half" idx="10"/>
          </p:nvPr>
        </p:nvSpPr>
        <p:spPr/>
        <p:txBody>
          <a:bodyPr/>
          <a:lstStyle/>
          <a:p>
            <a:pPr>
              <a:defRPr/>
            </a:pPr>
            <a:fld id="{841B89F9-FD1D-D342-9F74-FCBB4AB2CB6A}" type="datetime1">
              <a:rPr lang="en-US" smtClean="0"/>
              <a:t>3/30/21</a:t>
            </a:fld>
            <a:endParaRPr lang="en-US"/>
          </a:p>
        </p:txBody>
      </p:sp>
      <p:sp>
        <p:nvSpPr>
          <p:cNvPr id="3" name="Footer Placeholder 2">
            <a:extLst>
              <a:ext uri="{FF2B5EF4-FFF2-40B4-BE49-F238E27FC236}">
                <a16:creationId xmlns:a16="http://schemas.microsoft.com/office/drawing/2014/main" id="{9DC32FB4-18A1-3E46-96BD-C7DAB76ACF11}"/>
              </a:ext>
            </a:extLst>
          </p:cNvPr>
          <p:cNvSpPr>
            <a:spLocks noGrp="1"/>
          </p:cNvSpPr>
          <p:nvPr>
            <p:ph type="ftr" sz="quarter" idx="11"/>
          </p:nvPr>
        </p:nvSpPr>
        <p:spPr/>
        <p:txBody>
          <a:bodyPr/>
          <a:lstStyle/>
          <a:p>
            <a:r>
              <a:rPr lang="en-US"/>
              <a:t>Doc #:5-21-0005-00-agen</a:t>
            </a:r>
            <a:endParaRPr lang="en-US" dirty="0"/>
          </a:p>
        </p:txBody>
      </p:sp>
      <p:sp>
        <p:nvSpPr>
          <p:cNvPr id="4" name="Slide Number Placeholder 3">
            <a:extLst>
              <a:ext uri="{FF2B5EF4-FFF2-40B4-BE49-F238E27FC236}">
                <a16:creationId xmlns:a16="http://schemas.microsoft.com/office/drawing/2014/main" id="{04A545ED-C3AF-F942-9EFB-20F5F7E1A428}"/>
              </a:ext>
            </a:extLst>
          </p:cNvPr>
          <p:cNvSpPr>
            <a:spLocks noGrp="1"/>
          </p:cNvSpPr>
          <p:nvPr>
            <p:ph type="sldNum" sz="quarter" idx="12"/>
          </p:nvPr>
        </p:nvSpPr>
        <p:spPr/>
        <p:txBody>
          <a:bodyPr/>
          <a:lstStyle/>
          <a:p>
            <a:pPr>
              <a:defRPr/>
            </a:pPr>
            <a:fld id="{E6A9CA49-25C3-408A-A7C2-6BBA5AFB62A7}" type="slidenum">
              <a:rPr lang="en-US" smtClean="0"/>
              <a:pPr>
                <a:defRPr/>
              </a:pPr>
              <a:t>12</a:t>
            </a:fld>
            <a:endParaRPr lang="en-US"/>
          </a:p>
        </p:txBody>
      </p:sp>
    </p:spTree>
    <p:extLst>
      <p:ext uri="{BB962C8B-B14F-4D97-AF65-F5344CB8AC3E}">
        <p14:creationId xmlns:p14="http://schemas.microsoft.com/office/powerpoint/2010/main" val="31539718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4009BA41-EE3E-AF48-87DA-C00E74B6AFFB}"/>
              </a:ext>
            </a:extLst>
          </p:cNvPr>
          <p:cNvSpPr>
            <a:spLocks noGrp="1" noChangeArrowheads="1"/>
          </p:cNvSpPr>
          <p:nvPr>
            <p:ph type="title"/>
          </p:nvPr>
        </p:nvSpPr>
        <p:spPr>
          <a:xfrm>
            <a:off x="685800" y="152400"/>
            <a:ext cx="7772400" cy="990600"/>
          </a:xfrm>
        </p:spPr>
        <p:txBody>
          <a:bodyPr/>
          <a:lstStyle/>
          <a:p>
            <a:r>
              <a:rPr lang="en-US" altLang="en-US" sz="3200" u="sng">
                <a:solidFill>
                  <a:schemeClr val="tx1"/>
                </a:solidFill>
                <a:latin typeface="Calibri" panose="020F0502020204030204" pitchFamily="34" charset="0"/>
                <a:cs typeface="Calibri" panose="020F0502020204030204" pitchFamily="34" charset="0"/>
              </a:rPr>
              <a:t>Ways to inform IEEE</a:t>
            </a:r>
            <a:endParaRPr lang="en-US" altLang="en-US" sz="3200" u="sng"/>
          </a:p>
        </p:txBody>
      </p:sp>
      <p:sp>
        <p:nvSpPr>
          <p:cNvPr id="9219" name="Rectangle 3">
            <a:extLst>
              <a:ext uri="{FF2B5EF4-FFF2-40B4-BE49-F238E27FC236}">
                <a16:creationId xmlns:a16="http://schemas.microsoft.com/office/drawing/2014/main" id="{11219F0F-D1D2-EB4E-89EE-B1014A96C25F}"/>
              </a:ext>
            </a:extLst>
          </p:cNvPr>
          <p:cNvSpPr>
            <a:spLocks noGrp="1" noChangeArrowheads="1"/>
          </p:cNvSpPr>
          <p:nvPr>
            <p:ph type="body" idx="1"/>
          </p:nvPr>
        </p:nvSpPr>
        <p:spPr>
          <a:xfrm>
            <a:off x="228600" y="1295400"/>
            <a:ext cx="8610600" cy="3886200"/>
          </a:xfrm>
        </p:spPr>
        <p:txBody>
          <a:bodyPr/>
          <a:lstStyle/>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2" name="Date Placeholder 1">
            <a:extLst>
              <a:ext uri="{FF2B5EF4-FFF2-40B4-BE49-F238E27FC236}">
                <a16:creationId xmlns:a16="http://schemas.microsoft.com/office/drawing/2014/main" id="{FFFBD785-4A82-504D-AF99-AB12D1A3E889}"/>
              </a:ext>
            </a:extLst>
          </p:cNvPr>
          <p:cNvSpPr>
            <a:spLocks noGrp="1"/>
          </p:cNvSpPr>
          <p:nvPr>
            <p:ph type="dt" sz="half" idx="10"/>
          </p:nvPr>
        </p:nvSpPr>
        <p:spPr/>
        <p:txBody>
          <a:bodyPr/>
          <a:lstStyle/>
          <a:p>
            <a:pPr>
              <a:defRPr/>
            </a:pPr>
            <a:fld id="{33311F1D-EA65-AC4D-94B6-BB4F8046EC61}" type="datetime1">
              <a:rPr lang="en-US" smtClean="0"/>
              <a:t>3/30/21</a:t>
            </a:fld>
            <a:endParaRPr lang="en-US"/>
          </a:p>
        </p:txBody>
      </p:sp>
      <p:sp>
        <p:nvSpPr>
          <p:cNvPr id="3" name="Footer Placeholder 2">
            <a:extLst>
              <a:ext uri="{FF2B5EF4-FFF2-40B4-BE49-F238E27FC236}">
                <a16:creationId xmlns:a16="http://schemas.microsoft.com/office/drawing/2014/main" id="{AD176795-01FF-2548-A5D7-54AFC3391D4E}"/>
              </a:ext>
            </a:extLst>
          </p:cNvPr>
          <p:cNvSpPr>
            <a:spLocks noGrp="1"/>
          </p:cNvSpPr>
          <p:nvPr>
            <p:ph type="ftr" sz="quarter" idx="11"/>
          </p:nvPr>
        </p:nvSpPr>
        <p:spPr/>
        <p:txBody>
          <a:bodyPr/>
          <a:lstStyle/>
          <a:p>
            <a:r>
              <a:rPr lang="en-US"/>
              <a:t>Doc #:5-21-0005-00-agen</a:t>
            </a:r>
            <a:endParaRPr lang="en-US" dirty="0"/>
          </a:p>
        </p:txBody>
      </p:sp>
      <p:sp>
        <p:nvSpPr>
          <p:cNvPr id="4" name="Slide Number Placeholder 3">
            <a:extLst>
              <a:ext uri="{FF2B5EF4-FFF2-40B4-BE49-F238E27FC236}">
                <a16:creationId xmlns:a16="http://schemas.microsoft.com/office/drawing/2014/main" id="{A6A188EE-2A47-514E-AED2-D5B06F4A5E27}"/>
              </a:ext>
            </a:extLst>
          </p:cNvPr>
          <p:cNvSpPr>
            <a:spLocks noGrp="1"/>
          </p:cNvSpPr>
          <p:nvPr>
            <p:ph type="sldNum" sz="quarter" idx="12"/>
          </p:nvPr>
        </p:nvSpPr>
        <p:spPr/>
        <p:txBody>
          <a:bodyPr/>
          <a:lstStyle/>
          <a:p>
            <a:pPr>
              <a:defRPr/>
            </a:pPr>
            <a:fld id="{E6A9CA49-25C3-408A-A7C2-6BBA5AFB62A7}" type="slidenum">
              <a:rPr lang="en-US" smtClean="0"/>
              <a:pPr>
                <a:defRPr/>
              </a:pPr>
              <a:t>13</a:t>
            </a:fld>
            <a:endParaRPr lang="en-US"/>
          </a:p>
        </p:txBody>
      </p:sp>
    </p:spTree>
    <p:extLst>
      <p:ext uri="{BB962C8B-B14F-4D97-AF65-F5344CB8AC3E}">
        <p14:creationId xmlns:p14="http://schemas.microsoft.com/office/powerpoint/2010/main" val="5111098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a:extLst>
              <a:ext uri="{FF2B5EF4-FFF2-40B4-BE49-F238E27FC236}">
                <a16:creationId xmlns:a16="http://schemas.microsoft.com/office/drawing/2014/main" id="{AC2FF1F6-F075-314C-9288-637C82364FE1}"/>
              </a:ext>
            </a:extLst>
          </p:cNvPr>
          <p:cNvSpPr>
            <a:spLocks noGrp="1" noChangeArrowheads="1"/>
          </p:cNvSpPr>
          <p:nvPr>
            <p:ph type="title"/>
          </p:nvPr>
        </p:nvSpPr>
        <p:spPr>
          <a:xfrm>
            <a:off x="228600" y="26988"/>
            <a:ext cx="8686800" cy="1143000"/>
          </a:xfrm>
        </p:spPr>
        <p:txBody>
          <a:bodyPr/>
          <a:lstStyle/>
          <a:p>
            <a:r>
              <a:rPr lang="en-US" altLang="en-US" sz="3200" u="sng">
                <a:solidFill>
                  <a:schemeClr val="tx1"/>
                </a:solidFill>
                <a:latin typeface="Calibri" panose="020F0502020204030204" pitchFamily="34" charset="0"/>
                <a:cs typeface="Calibri" panose="020F0502020204030204" pitchFamily="34" charset="0"/>
              </a:rPr>
              <a:t>Other guidelines for IEEE WG meetings</a:t>
            </a:r>
            <a:endParaRPr lang="en-US" altLang="en-US" sz="3200"/>
          </a:p>
        </p:txBody>
      </p:sp>
      <p:sp>
        <p:nvSpPr>
          <p:cNvPr id="10243" name="Rectangle 1027">
            <a:extLst>
              <a:ext uri="{FF2B5EF4-FFF2-40B4-BE49-F238E27FC236}">
                <a16:creationId xmlns:a16="http://schemas.microsoft.com/office/drawing/2014/main" id="{77046243-DE4A-4B40-AD7C-A4A0FE105CC3}"/>
              </a:ext>
            </a:extLst>
          </p:cNvPr>
          <p:cNvSpPr>
            <a:spLocks noGrp="1" noChangeArrowheads="1"/>
          </p:cNvSpPr>
          <p:nvPr>
            <p:ph type="body" idx="1"/>
          </p:nvPr>
        </p:nvSpPr>
        <p:spPr>
          <a:xfrm>
            <a:off x="685800" y="1143000"/>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and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Date Placeholder 1">
            <a:extLst>
              <a:ext uri="{FF2B5EF4-FFF2-40B4-BE49-F238E27FC236}">
                <a16:creationId xmlns:a16="http://schemas.microsoft.com/office/drawing/2014/main" id="{1F5DD6E5-1CC9-4340-B6F5-A1636A16DA28}"/>
              </a:ext>
            </a:extLst>
          </p:cNvPr>
          <p:cNvSpPr>
            <a:spLocks noGrp="1"/>
          </p:cNvSpPr>
          <p:nvPr>
            <p:ph type="dt" sz="half" idx="10"/>
          </p:nvPr>
        </p:nvSpPr>
        <p:spPr/>
        <p:txBody>
          <a:bodyPr/>
          <a:lstStyle/>
          <a:p>
            <a:pPr>
              <a:defRPr/>
            </a:pPr>
            <a:fld id="{6EF92EF4-F862-C345-A869-1C3E63151F12}" type="datetime1">
              <a:rPr lang="en-US" smtClean="0"/>
              <a:t>3/30/21</a:t>
            </a:fld>
            <a:endParaRPr lang="en-US"/>
          </a:p>
        </p:txBody>
      </p:sp>
      <p:sp>
        <p:nvSpPr>
          <p:cNvPr id="3" name="Footer Placeholder 2">
            <a:extLst>
              <a:ext uri="{FF2B5EF4-FFF2-40B4-BE49-F238E27FC236}">
                <a16:creationId xmlns:a16="http://schemas.microsoft.com/office/drawing/2014/main" id="{68557AFF-6FF5-6844-9C89-00F9A3CF7E14}"/>
              </a:ext>
            </a:extLst>
          </p:cNvPr>
          <p:cNvSpPr>
            <a:spLocks noGrp="1"/>
          </p:cNvSpPr>
          <p:nvPr>
            <p:ph type="ftr" sz="quarter" idx="11"/>
          </p:nvPr>
        </p:nvSpPr>
        <p:spPr/>
        <p:txBody>
          <a:bodyPr/>
          <a:lstStyle/>
          <a:p>
            <a:r>
              <a:rPr lang="en-US"/>
              <a:t>Doc #:5-21-0005-00-agen</a:t>
            </a:r>
            <a:endParaRPr lang="en-US" dirty="0"/>
          </a:p>
        </p:txBody>
      </p:sp>
      <p:sp>
        <p:nvSpPr>
          <p:cNvPr id="4" name="Slide Number Placeholder 3">
            <a:extLst>
              <a:ext uri="{FF2B5EF4-FFF2-40B4-BE49-F238E27FC236}">
                <a16:creationId xmlns:a16="http://schemas.microsoft.com/office/drawing/2014/main" id="{6CF862EB-60F1-FB4E-9BF2-5350BD207C0D}"/>
              </a:ext>
            </a:extLst>
          </p:cNvPr>
          <p:cNvSpPr>
            <a:spLocks noGrp="1"/>
          </p:cNvSpPr>
          <p:nvPr>
            <p:ph type="sldNum" sz="quarter" idx="12"/>
          </p:nvPr>
        </p:nvSpPr>
        <p:spPr/>
        <p:txBody>
          <a:bodyPr/>
          <a:lstStyle/>
          <a:p>
            <a:pPr>
              <a:defRPr/>
            </a:pPr>
            <a:fld id="{E6A9CA49-25C3-408A-A7C2-6BBA5AFB62A7}" type="slidenum">
              <a:rPr lang="en-US" smtClean="0"/>
              <a:pPr>
                <a:defRPr/>
              </a:pPr>
              <a:t>14</a:t>
            </a:fld>
            <a:endParaRPr lang="en-US"/>
          </a:p>
        </p:txBody>
      </p:sp>
    </p:spTree>
    <p:extLst>
      <p:ext uri="{BB962C8B-B14F-4D97-AF65-F5344CB8AC3E}">
        <p14:creationId xmlns:p14="http://schemas.microsoft.com/office/powerpoint/2010/main" val="20163820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6B891396-C957-EE48-ADB3-C9F5BBE7B4D6}"/>
              </a:ext>
            </a:extLst>
          </p:cNvPr>
          <p:cNvSpPr>
            <a:spLocks noGrp="1" noChangeArrowheads="1"/>
          </p:cNvSpPr>
          <p:nvPr>
            <p:ph type="title"/>
          </p:nvPr>
        </p:nvSpPr>
        <p:spPr>
          <a:xfrm>
            <a:off x="381000" y="304800"/>
            <a:ext cx="8458200" cy="609600"/>
          </a:xfrm>
        </p:spPr>
        <p:txBody>
          <a:bodyPr/>
          <a:lstStyle/>
          <a:p>
            <a:r>
              <a:rPr lang="en-GB" altLang="en-US" sz="3200" u="sng">
                <a:solidFill>
                  <a:schemeClr val="tx1"/>
                </a:solidFill>
                <a:latin typeface="Calibri" panose="020F0502020204030204" pitchFamily="34" charset="0"/>
                <a:cs typeface="Calibri" panose="020F0502020204030204" pitchFamily="34" charset="0"/>
              </a:rPr>
              <a:t>Patent-related information</a:t>
            </a:r>
            <a:endParaRPr lang="en-US" altLang="en-US" sz="3200" u="sng"/>
          </a:p>
        </p:txBody>
      </p:sp>
      <p:sp>
        <p:nvSpPr>
          <p:cNvPr id="11267" name="Rectangle 3">
            <a:extLst>
              <a:ext uri="{FF2B5EF4-FFF2-40B4-BE49-F238E27FC236}">
                <a16:creationId xmlns:a16="http://schemas.microsoft.com/office/drawing/2014/main" id="{DE419511-A8EA-7140-ACEB-EC9D223AFF59}"/>
              </a:ext>
            </a:extLst>
          </p:cNvPr>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itchFamily="2" charset="0"/>
            </a:endParaRPr>
          </a:p>
        </p:txBody>
      </p:sp>
      <p:sp>
        <p:nvSpPr>
          <p:cNvPr id="11268" name="Rectangle 4">
            <a:extLst>
              <a:ext uri="{FF2B5EF4-FFF2-40B4-BE49-F238E27FC236}">
                <a16:creationId xmlns:a16="http://schemas.microsoft.com/office/drawing/2014/main" id="{1B898656-C6E1-9344-B444-C6DAC6862C24}"/>
              </a:ext>
            </a:extLst>
          </p:cNvPr>
          <p:cNvSpPr>
            <a:spLocks noChangeArrowheads="1"/>
          </p:cNvSpPr>
          <p:nvPr/>
        </p:nvSpPr>
        <p:spPr bwMode="auto">
          <a:xfrm>
            <a:off x="3048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lvl="1">
              <a:lnSpc>
                <a:spcPct val="90000"/>
              </a:lnSpc>
              <a:spcBef>
                <a:spcPct val="0"/>
              </a:spcBef>
              <a:buFont typeface="Monotype Sorts" pitchFamily="2" charset="2"/>
              <a:buNone/>
            </a:pPr>
            <a:r>
              <a:rPr lang="en-US" altLang="en-US" sz="2000" b="1">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Bylaws</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Operations Manual</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a:p>
          <a:p>
            <a:pPr lvl="1">
              <a:lnSpc>
                <a:spcPct val="90000"/>
              </a:lnSpc>
              <a:spcBef>
                <a:spcPct val="0"/>
              </a:spcBef>
              <a:buFont typeface="Monotype Sorts" pitchFamily="2" charset="2"/>
              <a:buNone/>
            </a:pPr>
            <a:r>
              <a:rPr lang="en-US" altLang="en-US" sz="2000" b="1">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a:solidFill>
                  <a:schemeClr val="tx1"/>
                </a:solidFill>
                <a:latin typeface="Calibri" panose="020F0502020204030204" pitchFamily="34" charset="0"/>
                <a:cs typeface="Calibri" panose="020F0502020204030204" pitchFamily="34" charset="0"/>
              </a:rPr>
              <a:t>	</a:t>
            </a:r>
            <a:r>
              <a:rPr lang="en-US" altLang="en-US" sz="2000" b="1" i="1">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a:solidFill>
                <a:schemeClr val="tx1"/>
              </a:solidFill>
              <a:latin typeface="Calibri" panose="020F0502020204030204" pitchFamily="34" charset="0"/>
              <a:cs typeface="Calibri" panose="020F0502020204030204" pitchFamily="34" charset="0"/>
            </a:endParaRPr>
          </a:p>
        </p:txBody>
      </p:sp>
      <p:sp>
        <p:nvSpPr>
          <p:cNvPr id="2" name="Date Placeholder 1">
            <a:extLst>
              <a:ext uri="{FF2B5EF4-FFF2-40B4-BE49-F238E27FC236}">
                <a16:creationId xmlns:a16="http://schemas.microsoft.com/office/drawing/2014/main" id="{8575163D-76E9-904C-A2CE-3B8F82A7394D}"/>
              </a:ext>
            </a:extLst>
          </p:cNvPr>
          <p:cNvSpPr>
            <a:spLocks noGrp="1"/>
          </p:cNvSpPr>
          <p:nvPr>
            <p:ph type="dt" sz="half" idx="10"/>
          </p:nvPr>
        </p:nvSpPr>
        <p:spPr/>
        <p:txBody>
          <a:bodyPr/>
          <a:lstStyle/>
          <a:p>
            <a:pPr>
              <a:defRPr/>
            </a:pPr>
            <a:fld id="{5820268F-D8F2-A64C-B601-A2C2702D4602}" type="datetime1">
              <a:rPr lang="en-US" smtClean="0"/>
              <a:t>3/30/21</a:t>
            </a:fld>
            <a:endParaRPr lang="en-US"/>
          </a:p>
        </p:txBody>
      </p:sp>
      <p:sp>
        <p:nvSpPr>
          <p:cNvPr id="3" name="Footer Placeholder 2">
            <a:extLst>
              <a:ext uri="{FF2B5EF4-FFF2-40B4-BE49-F238E27FC236}">
                <a16:creationId xmlns:a16="http://schemas.microsoft.com/office/drawing/2014/main" id="{BF5B5253-78CC-B447-8198-01A705525D22}"/>
              </a:ext>
            </a:extLst>
          </p:cNvPr>
          <p:cNvSpPr>
            <a:spLocks noGrp="1"/>
          </p:cNvSpPr>
          <p:nvPr>
            <p:ph type="ftr" sz="quarter" idx="11"/>
          </p:nvPr>
        </p:nvSpPr>
        <p:spPr/>
        <p:txBody>
          <a:bodyPr/>
          <a:lstStyle/>
          <a:p>
            <a:r>
              <a:rPr lang="en-US"/>
              <a:t>Doc #:5-21-0005-00-agen</a:t>
            </a:r>
            <a:endParaRPr lang="en-US" dirty="0"/>
          </a:p>
        </p:txBody>
      </p:sp>
      <p:sp>
        <p:nvSpPr>
          <p:cNvPr id="4" name="Slide Number Placeholder 3">
            <a:extLst>
              <a:ext uri="{FF2B5EF4-FFF2-40B4-BE49-F238E27FC236}">
                <a16:creationId xmlns:a16="http://schemas.microsoft.com/office/drawing/2014/main" id="{9111C800-49D3-3949-AB25-AADCE4B941DC}"/>
              </a:ext>
            </a:extLst>
          </p:cNvPr>
          <p:cNvSpPr>
            <a:spLocks noGrp="1"/>
          </p:cNvSpPr>
          <p:nvPr>
            <p:ph type="sldNum" sz="quarter" idx="12"/>
          </p:nvPr>
        </p:nvSpPr>
        <p:spPr/>
        <p:txBody>
          <a:bodyPr/>
          <a:lstStyle/>
          <a:p>
            <a:pPr>
              <a:defRPr/>
            </a:pPr>
            <a:fld id="{E6A9CA49-25C3-408A-A7C2-6BBA5AFB62A7}" type="slidenum">
              <a:rPr lang="en-US" smtClean="0"/>
              <a:pPr>
                <a:defRPr/>
              </a:pPr>
              <a:t>15</a:t>
            </a:fld>
            <a:endParaRPr lang="en-US"/>
          </a:p>
        </p:txBody>
      </p:sp>
    </p:spTree>
    <p:extLst>
      <p:ext uri="{BB962C8B-B14F-4D97-AF65-F5344CB8AC3E}">
        <p14:creationId xmlns:p14="http://schemas.microsoft.com/office/powerpoint/2010/main" val="2512455093"/>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dirty="0"/>
              <a:t>Motion</a:t>
            </a:r>
            <a:r>
              <a:rPr dirty="0"/>
              <a:t> for approval</a:t>
            </a:r>
          </a:p>
        </p:txBody>
      </p:sp>
      <p:sp>
        <p:nvSpPr>
          <p:cNvPr id="12291" name="Content Placeholder 2"/>
          <p:cNvSpPr>
            <a:spLocks noGrp="1"/>
          </p:cNvSpPr>
          <p:nvPr>
            <p:ph idx="1"/>
          </p:nvPr>
        </p:nvSpPr>
        <p:spPr>
          <a:xfrm>
            <a:off x="457200" y="1166018"/>
            <a:ext cx="8229600" cy="4525963"/>
          </a:xfrm>
        </p:spPr>
        <p:txBody>
          <a:bodyPr/>
          <a:lstStyle/>
          <a:p>
            <a:r>
              <a:rPr dirty="0"/>
              <a:t>Motion to </a:t>
            </a:r>
            <a:r>
              <a:rPr lang="en-US" dirty="0"/>
              <a:t>invite IEEE liaison to brief the 1900.5 WG on WG members responsibilities with regard to existing or pending patents.</a:t>
            </a:r>
          </a:p>
          <a:p>
            <a:pPr>
              <a:lnSpc>
                <a:spcPct val="115000"/>
              </a:lnSpc>
              <a:defRPr/>
            </a:pPr>
            <a:r>
              <a:rPr lang="en-US" dirty="0"/>
              <a:t>Mover: Dave	  </a:t>
            </a:r>
          </a:p>
          <a:p>
            <a:r>
              <a:rPr dirty="0"/>
              <a:t>Second:</a:t>
            </a:r>
            <a:r>
              <a:rPr lang="en-US" dirty="0"/>
              <a:t> Tim</a:t>
            </a:r>
            <a:endParaRPr dirty="0"/>
          </a:p>
          <a:p>
            <a:r>
              <a:rPr lang="en-US" dirty="0"/>
              <a:t>Discussion: Amended for interested WG members to do further research prior to inviting the IEEE liaison to brief</a:t>
            </a:r>
          </a:p>
          <a:p>
            <a:r>
              <a:rPr lang="en-US" dirty="0"/>
              <a:t>Vote: UC</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DC5D81BB-E15C-0A42-B8DE-74F2AF84F6D3}" type="datetime1">
              <a:rPr lang="en-US" smtClean="0"/>
              <a:t>3/30/21</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#:5-21-0005-00-agen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16</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39365160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3/5/21</a:t>
            </a:r>
            <a:r>
              <a:rPr lang="en-US" dirty="0"/>
              <a:t> </a:t>
            </a:r>
            <a:r>
              <a:rPr dirty="0"/>
              <a:t>WG minutes contained in </a:t>
            </a:r>
            <a:r>
              <a:rPr lang="en-US" dirty="0">
                <a:solidFill>
                  <a:schemeClr val="tx1"/>
                </a:solidFill>
              </a:rPr>
              <a:t>Doc #: 5-21-0006-00-mins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24967CED-ECC1-FE41-A885-734326FC6D49}" type="datetime1">
              <a:rPr lang="en-US" smtClean="0"/>
              <a:t>3/30/21</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#:5-21-0005-00-agen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17</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7181557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9C928E-2E7D-4555-A9C9-4DEB842D2B1A}"/>
              </a:ext>
            </a:extLst>
          </p:cNvPr>
          <p:cNvSpPr>
            <a:spLocks noGrp="1"/>
          </p:cNvSpPr>
          <p:nvPr>
            <p:ph type="title"/>
          </p:nvPr>
        </p:nvSpPr>
        <p:spPr/>
        <p:txBody>
          <a:bodyPr/>
          <a:lstStyle/>
          <a:p>
            <a:r>
              <a:rPr lang="en-US" dirty="0"/>
              <a:t>Motion</a:t>
            </a:r>
          </a:p>
        </p:txBody>
      </p:sp>
      <p:sp>
        <p:nvSpPr>
          <p:cNvPr id="3" name="Content Placeholder 2">
            <a:extLst>
              <a:ext uri="{FF2B5EF4-FFF2-40B4-BE49-F238E27FC236}">
                <a16:creationId xmlns:a16="http://schemas.microsoft.com/office/drawing/2014/main" id="{1D218685-65A4-4E9C-8DE3-39AB10C312C1}"/>
              </a:ext>
            </a:extLst>
          </p:cNvPr>
          <p:cNvSpPr>
            <a:spLocks noGrp="1"/>
          </p:cNvSpPr>
          <p:nvPr>
            <p:ph idx="1"/>
          </p:nvPr>
        </p:nvSpPr>
        <p:spPr>
          <a:xfrm>
            <a:off x="457200" y="1219200"/>
            <a:ext cx="8229600" cy="4525963"/>
          </a:xfrm>
        </p:spPr>
        <p:txBody>
          <a:bodyPr/>
          <a:lstStyle/>
          <a:p>
            <a:r>
              <a:rPr lang="en-US" sz="2800" dirty="0"/>
              <a:t>Approval for WG Chair to ballot with editorial changes as necessary the document 5-19-0032-15 for acceptance as the 1900.5.2a WG Draft.  Ballot shall be no less than 45 days.</a:t>
            </a:r>
          </a:p>
          <a:p>
            <a:pPr>
              <a:lnSpc>
                <a:spcPct val="115000"/>
              </a:lnSpc>
              <a:defRPr/>
            </a:pPr>
            <a:r>
              <a:rPr lang="en-US" sz="2800" dirty="0"/>
              <a:t>Mover:</a:t>
            </a:r>
          </a:p>
          <a:p>
            <a:r>
              <a:rPr lang="en-US" sz="2800" dirty="0"/>
              <a:t>Second:</a:t>
            </a:r>
          </a:p>
          <a:p>
            <a:r>
              <a:rPr lang="en-US" sz="2800" dirty="0"/>
              <a:t>Vote:   </a:t>
            </a:r>
          </a:p>
          <a:p>
            <a:pPr lvl="2"/>
            <a:r>
              <a:rPr lang="en-US" sz="2000" dirty="0"/>
              <a:t>X Approve</a:t>
            </a:r>
          </a:p>
          <a:p>
            <a:pPr lvl="2"/>
            <a:r>
              <a:rPr lang="en-US" sz="2000" dirty="0"/>
              <a:t>Y Disapprove</a:t>
            </a:r>
          </a:p>
          <a:p>
            <a:pPr lvl="2"/>
            <a:r>
              <a:rPr lang="en-US" sz="2000" dirty="0"/>
              <a:t>Z Abstain </a:t>
            </a:r>
          </a:p>
          <a:p>
            <a:endParaRPr lang="en-US" sz="2800" dirty="0"/>
          </a:p>
        </p:txBody>
      </p:sp>
      <p:sp>
        <p:nvSpPr>
          <p:cNvPr id="4" name="Date Placeholder 3">
            <a:extLst>
              <a:ext uri="{FF2B5EF4-FFF2-40B4-BE49-F238E27FC236}">
                <a16:creationId xmlns:a16="http://schemas.microsoft.com/office/drawing/2014/main" id="{1AABEFE0-6AEC-4B7A-82B9-C2C223EC02D0}"/>
              </a:ext>
            </a:extLst>
          </p:cNvPr>
          <p:cNvSpPr>
            <a:spLocks noGrp="1"/>
          </p:cNvSpPr>
          <p:nvPr>
            <p:ph type="dt" sz="half" idx="10"/>
          </p:nvPr>
        </p:nvSpPr>
        <p:spPr/>
        <p:txBody>
          <a:bodyPr/>
          <a:lstStyle/>
          <a:p>
            <a:pPr>
              <a:defRPr/>
            </a:pPr>
            <a:fld id="{A6A69031-301F-E542-BC72-C2DB12CFE64B}" type="datetime1">
              <a:rPr lang="en-US" smtClean="0"/>
              <a:t>3/30/21</a:t>
            </a:fld>
            <a:endParaRPr lang="en-US"/>
          </a:p>
        </p:txBody>
      </p:sp>
      <p:sp>
        <p:nvSpPr>
          <p:cNvPr id="5" name="Footer Placeholder 4">
            <a:extLst>
              <a:ext uri="{FF2B5EF4-FFF2-40B4-BE49-F238E27FC236}">
                <a16:creationId xmlns:a16="http://schemas.microsoft.com/office/drawing/2014/main" id="{3B9BD67D-BEC9-43C8-88AA-DD9EF7050E36}"/>
              </a:ext>
            </a:extLst>
          </p:cNvPr>
          <p:cNvSpPr>
            <a:spLocks noGrp="1"/>
          </p:cNvSpPr>
          <p:nvPr>
            <p:ph type="ftr" sz="quarter" idx="11"/>
          </p:nvPr>
        </p:nvSpPr>
        <p:spPr/>
        <p:txBody>
          <a:bodyPr/>
          <a:lstStyle/>
          <a:p>
            <a:pPr>
              <a:defRPr/>
            </a:pPr>
            <a:r>
              <a:rPr lang="en-US"/>
              <a:t>Doc #:5-21-0005-00-agen</a:t>
            </a:r>
          </a:p>
        </p:txBody>
      </p:sp>
      <p:sp>
        <p:nvSpPr>
          <p:cNvPr id="6" name="Slide Number Placeholder 5">
            <a:extLst>
              <a:ext uri="{FF2B5EF4-FFF2-40B4-BE49-F238E27FC236}">
                <a16:creationId xmlns:a16="http://schemas.microsoft.com/office/drawing/2014/main" id="{10A9FD93-6C4D-41CB-8E31-F84689B03282}"/>
              </a:ext>
            </a:extLst>
          </p:cNvPr>
          <p:cNvSpPr>
            <a:spLocks noGrp="1"/>
          </p:cNvSpPr>
          <p:nvPr>
            <p:ph type="sldNum" sz="quarter" idx="12"/>
          </p:nvPr>
        </p:nvSpPr>
        <p:spPr/>
        <p:txBody>
          <a:bodyPr/>
          <a:lstStyle/>
          <a:p>
            <a:pPr>
              <a:defRPr/>
            </a:pPr>
            <a:fld id="{986769F2-C589-4C46-B9E8-371DE6369B6E}" type="slidenum">
              <a:rPr lang="en-US" smtClean="0"/>
              <a:pPr>
                <a:defRPr/>
              </a:pPr>
              <a:t>18</a:t>
            </a:fld>
            <a:endParaRPr lang="en-US"/>
          </a:p>
        </p:txBody>
      </p:sp>
    </p:spTree>
    <p:extLst>
      <p:ext uri="{BB962C8B-B14F-4D97-AF65-F5344CB8AC3E}">
        <p14:creationId xmlns:p14="http://schemas.microsoft.com/office/powerpoint/2010/main" val="5133567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a:t>
            </a:r>
            <a:r>
              <a:rPr lang="en-US" dirty="0"/>
              <a:t> for 1900.5a</a:t>
            </a:r>
            <a:endParaRPr dirty="0"/>
          </a:p>
        </p:txBody>
      </p:sp>
      <p:sp>
        <p:nvSpPr>
          <p:cNvPr id="14339" name="Content Placeholder 2"/>
          <p:cNvSpPr>
            <a:spLocks noGrp="1"/>
          </p:cNvSpPr>
          <p:nvPr>
            <p:ph idx="1"/>
          </p:nvPr>
        </p:nvSpPr>
        <p:spPr>
          <a:xfrm>
            <a:off x="363682" y="1143000"/>
            <a:ext cx="8416636" cy="4525963"/>
          </a:xfrm>
        </p:spPr>
        <p:txBody>
          <a:bodyPr/>
          <a:lstStyle/>
          <a:p>
            <a:r>
              <a:rPr lang="en-US" sz="1800" dirty="0"/>
              <a:t>2/12/21</a:t>
            </a:r>
          </a:p>
          <a:p>
            <a:pPr lvl="1"/>
            <a:r>
              <a:rPr lang="en-US" sz="1400" dirty="0"/>
              <a:t>Continue to have ad-</a:t>
            </a:r>
            <a:r>
              <a:rPr lang="en-US" sz="1400" dirty="0" err="1"/>
              <a:t>hocs</a:t>
            </a:r>
            <a:r>
              <a:rPr lang="en-US" sz="1400" dirty="0"/>
              <a:t> – Andy from ANDRO last week</a:t>
            </a:r>
          </a:p>
          <a:p>
            <a:pPr lvl="1"/>
            <a:r>
              <a:rPr lang="en-US" sz="1400" dirty="0"/>
              <a:t>ANDRO (Tim and Sean) today – XACML (Mitch) next week</a:t>
            </a:r>
          </a:p>
          <a:p>
            <a:pPr lvl="1"/>
            <a:r>
              <a:rPr lang="en-US" sz="1400" dirty="0"/>
              <a:t>Will begin recording ad-</a:t>
            </a:r>
            <a:r>
              <a:rPr lang="en-US" sz="1400" dirty="0" err="1"/>
              <a:t>hocs</a:t>
            </a:r>
            <a:endParaRPr lang="en-US" sz="1400" dirty="0"/>
          </a:p>
          <a:p>
            <a:r>
              <a:rPr lang="en-US" sz="1800" dirty="0"/>
              <a:t>3/5/21</a:t>
            </a:r>
          </a:p>
          <a:p>
            <a:pPr lvl="1"/>
            <a:r>
              <a:rPr lang="en-US" sz="1400" dirty="0"/>
              <a:t>Contribution from Mitch, the MLM Use case from SDRF 11 year ago, London bombing</a:t>
            </a:r>
          </a:p>
          <a:p>
            <a:pPr lvl="1"/>
            <a:r>
              <a:rPr lang="en-US" sz="1400" dirty="0"/>
              <a:t>Next meeting 3/19</a:t>
            </a:r>
          </a:p>
          <a:p>
            <a:pPr lvl="2"/>
            <a:r>
              <a:rPr lang="en-US" sz="1200" dirty="0"/>
              <a:t>Planning a discussion on requirements for the standard</a:t>
            </a:r>
          </a:p>
          <a:p>
            <a:pPr lvl="2"/>
            <a:r>
              <a:rPr lang="en-US" sz="1200" dirty="0"/>
              <a:t>Taking on a complex task with the goal making a not to complex standard</a:t>
            </a:r>
          </a:p>
          <a:p>
            <a:pPr lvl="2"/>
            <a:r>
              <a:rPr lang="en-US" sz="1200" dirty="0"/>
              <a:t>Considering multiple architectures? Including the idea of a Meta architecture</a:t>
            </a:r>
          </a:p>
          <a:p>
            <a:r>
              <a:rPr lang="en-US" sz="1800" dirty="0"/>
              <a:t>3/30/21</a:t>
            </a:r>
          </a:p>
          <a:p>
            <a:pPr lvl="1"/>
            <a:r>
              <a:rPr lang="en-US" sz="1400" dirty="0"/>
              <a:t>Ad-hoc at 2pm today</a:t>
            </a:r>
          </a:p>
          <a:p>
            <a:pPr lvl="1"/>
            <a:r>
              <a:rPr lang="en-US" sz="1400" dirty="0"/>
              <a:t>Revisiting P1900.5-2011 pros and cons</a:t>
            </a:r>
          </a:p>
          <a:p>
            <a:pPr lvl="1"/>
            <a:r>
              <a:rPr lang="en-US" sz="1400" dirty="0"/>
              <a:t>Working on requirements and black box description</a:t>
            </a:r>
          </a:p>
          <a:p>
            <a:pPr lvl="1"/>
            <a:endParaRPr lang="en-US" sz="1400" dirty="0"/>
          </a:p>
          <a:p>
            <a:endParaRPr lang="en-US" sz="1800" dirty="0"/>
          </a:p>
          <a:p>
            <a:endParaRPr lang="en-US" sz="1800" dirty="0"/>
          </a:p>
          <a:p>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1FD8B413-A83A-184A-B0EB-385EBC9579EF}" type="datetime1">
              <a:rPr lang="en-US" smtClean="0"/>
              <a:t>3/30/21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#:5-21-0005-00-agen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19</a:t>
            </a:fld>
            <a:endParaRPr lang="en-US"/>
          </a:p>
        </p:txBody>
      </p:sp>
    </p:spTree>
    <p:extLst>
      <p:ext uri="{BB962C8B-B14F-4D97-AF65-F5344CB8AC3E}">
        <p14:creationId xmlns:p14="http://schemas.microsoft.com/office/powerpoint/2010/main" val="13438550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48425"/>
            <a:ext cx="2133600" cy="365125"/>
          </a:xfrm>
        </p:spPr>
        <p:txBody>
          <a:bodyPr/>
          <a:lstStyle/>
          <a:p>
            <a:pPr>
              <a:defRPr/>
            </a:pPr>
            <a:fld id="{3591BEC0-B7A1-C54B-9BD5-88F40AE622A0}" type="datetime1">
              <a:rPr lang="en-US" smtClean="0"/>
              <a:t>3/30/21</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#:5-21-0005-00-agen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2</a:t>
            </a:fld>
            <a:endParaRPr lang="en-US"/>
          </a:p>
        </p:txBody>
      </p:sp>
      <p:sp>
        <p:nvSpPr>
          <p:cNvPr id="3074" name="Rectangle 2"/>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sp>
        <p:nvSpPr>
          <p:cNvPr id="5" name="Rectangle 4"/>
          <p:cNvSpPr/>
          <p:nvPr/>
        </p:nvSpPr>
        <p:spPr>
          <a:xfrm>
            <a:off x="304800" y="990600"/>
            <a:ext cx="8458200" cy="2246769"/>
          </a:xfrm>
          <a:prstGeom prst="rect">
            <a:avLst/>
          </a:prstGeom>
        </p:spPr>
        <p:txBody>
          <a:bodyPr wrap="square">
            <a:spAutoFit/>
          </a:bodyPr>
          <a:lstStyle/>
          <a:p>
            <a:pPr marL="0" marR="0">
              <a:spcBef>
                <a:spcPts val="0"/>
              </a:spcBef>
              <a:spcAft>
                <a:spcPts val="0"/>
              </a:spcAft>
            </a:pPr>
            <a:r>
              <a:rPr lang="en-US" sz="1400" dirty="0"/>
              <a:t>IEEE 1900.5 Meetings</a:t>
            </a:r>
          </a:p>
          <a:p>
            <a:r>
              <a:rPr lang="en-US" sz="1400" dirty="0"/>
              <a:t>https://</a:t>
            </a:r>
            <a:r>
              <a:rPr lang="en-US" sz="1400" dirty="0" err="1"/>
              <a:t>ieeesa.webex.com</a:t>
            </a:r>
            <a:r>
              <a:rPr lang="en-US" sz="1400" dirty="0"/>
              <a:t>/meet/</a:t>
            </a:r>
            <a:r>
              <a:rPr lang="en-US" sz="1400" dirty="0" err="1"/>
              <a:t>trennier</a:t>
            </a:r>
            <a:r>
              <a:rPr lang="en-US" sz="1400" dirty="0"/>
              <a:t> | 1736136765</a:t>
            </a:r>
          </a:p>
          <a:p>
            <a:br>
              <a:rPr lang="en-US" sz="1400" dirty="0"/>
            </a:br>
            <a:endParaRPr lang="en-US" sz="1400" dirty="0"/>
          </a:p>
          <a:p>
            <a:r>
              <a:rPr lang="en-US" sz="1400" dirty="0"/>
              <a:t>Join by phone</a:t>
            </a:r>
          </a:p>
          <a:p>
            <a:r>
              <a:rPr lang="en-US" sz="1400" dirty="0"/>
              <a:t>+1-646-992-2010 United States Toll (New York City)</a:t>
            </a:r>
          </a:p>
          <a:p>
            <a:r>
              <a:rPr lang="en-US" sz="1400" dirty="0"/>
              <a:t>+1-213-306-3065 United States Toll (Los Angeles)</a:t>
            </a:r>
          </a:p>
          <a:p>
            <a:r>
              <a:rPr lang="en-US" sz="1400" dirty="0"/>
              <a:t>Access code: 173 613 6765</a:t>
            </a:r>
          </a:p>
          <a:p>
            <a:br>
              <a:rPr lang="en-US" sz="1400" dirty="0"/>
            </a:br>
            <a:endParaRPr lang="en-US" sz="1400" dirty="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924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2437" y="-4763"/>
            <a:ext cx="8229600" cy="793534"/>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241300" y="819211"/>
            <a:ext cx="8216900" cy="5629214"/>
          </a:xfrm>
        </p:spPr>
        <p:txBody>
          <a:bodyPr/>
          <a:lstStyle/>
          <a:p>
            <a:r>
              <a:rPr lang="en-US" sz="1600" dirty="0"/>
              <a:t>2/12/21</a:t>
            </a:r>
          </a:p>
          <a:p>
            <a:pPr lvl="1"/>
            <a:r>
              <a:rPr lang="en-US" sz="1400" dirty="0"/>
              <a:t>Issues with reference implementation discovered</a:t>
            </a:r>
          </a:p>
          <a:p>
            <a:pPr lvl="1"/>
            <a:r>
              <a:rPr lang="en-US" sz="1400" dirty="0"/>
              <a:t>Working toward an ad-hoc on the UI</a:t>
            </a:r>
          </a:p>
          <a:p>
            <a:pPr lvl="1"/>
            <a:r>
              <a:rPr lang="en-US" sz="1400" dirty="0"/>
              <a:t>IEEE publications/editorials reviewed the approved draft 1900.5.1</a:t>
            </a:r>
          </a:p>
          <a:p>
            <a:pPr lvl="2"/>
            <a:r>
              <a:rPr lang="en-US" sz="1200" dirty="0"/>
              <a:t>All issues agreed</a:t>
            </a:r>
          </a:p>
          <a:p>
            <a:pPr lvl="2"/>
            <a:r>
              <a:rPr lang="en-US" sz="1200" dirty="0"/>
              <a:t>Will distribute final document to WG</a:t>
            </a:r>
          </a:p>
          <a:p>
            <a:r>
              <a:rPr lang="en-US" sz="1600" dirty="0"/>
              <a:t>3/5/21</a:t>
            </a:r>
          </a:p>
          <a:p>
            <a:pPr lvl="1"/>
            <a:r>
              <a:rPr lang="en-US" sz="1400" dirty="0"/>
              <a:t>Final document published P1900.5.1-2020</a:t>
            </a:r>
          </a:p>
          <a:p>
            <a:pPr lvl="1"/>
            <a:r>
              <a:rPr lang="en-US" sz="1400" dirty="0"/>
              <a:t>Planning a Hands-on at the Plenary 3/31/21</a:t>
            </a:r>
          </a:p>
          <a:p>
            <a:r>
              <a:rPr lang="en-US" sz="1400" dirty="0"/>
              <a:t>3/30/21</a:t>
            </a:r>
          </a:p>
          <a:p>
            <a:pPr lvl="1"/>
            <a:r>
              <a:rPr lang="en-US" sz="1200" dirty="0"/>
              <a:t>Published 2/26/21</a:t>
            </a:r>
          </a:p>
          <a:p>
            <a:pPr lvl="1"/>
            <a:r>
              <a:rPr lang="en-US" sz="1200" dirty="0"/>
              <a:t>Ad-hoc 4/8/21 at 1100 ET</a:t>
            </a:r>
          </a:p>
          <a:p>
            <a:pPr lvl="1"/>
            <a:r>
              <a:rPr lang="en-US" sz="1200" dirty="0"/>
              <a:t>Focusing now on the practical aspects of a policy language</a:t>
            </a:r>
          </a:p>
          <a:p>
            <a:pPr lvl="1"/>
            <a:endParaRPr lang="en-US" sz="1400" dirty="0"/>
          </a:p>
          <a:p>
            <a:pPr marL="457200" lvl="1" indent="0">
              <a:buNone/>
            </a:pPr>
            <a:endParaRPr lang="en-US" sz="1400" dirty="0"/>
          </a:p>
          <a:p>
            <a:pPr lvl="1"/>
            <a:endParaRPr lang="en-US" sz="300" dirty="0"/>
          </a:p>
          <a:p>
            <a:pPr lvl="1"/>
            <a:endParaRPr lang="en-US" sz="1400" dirty="0"/>
          </a:p>
          <a:p>
            <a:pPr lvl="1"/>
            <a:endParaRPr lang="en-US" sz="1600" dirty="0"/>
          </a:p>
          <a:p>
            <a:pPr lvl="1"/>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AF6511C0-8521-5C43-9C6C-979F766D229D}" type="datetime1">
              <a:rPr lang="en-US" smtClean="0"/>
              <a:t>3/30/21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#:5-21-0005-00-agen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20</a:t>
            </a:fld>
            <a:endParaRPr lang="en-US"/>
          </a:p>
        </p:txBody>
      </p:sp>
    </p:spTree>
    <p:extLst>
      <p:ext uri="{BB962C8B-B14F-4D97-AF65-F5344CB8AC3E}">
        <p14:creationId xmlns:p14="http://schemas.microsoft.com/office/powerpoint/2010/main" val="27204618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a:t>
            </a:r>
          </a:p>
        </p:txBody>
      </p:sp>
      <p:sp>
        <p:nvSpPr>
          <p:cNvPr id="14339" name="Content Placeholder 2"/>
          <p:cNvSpPr>
            <a:spLocks noGrp="1"/>
          </p:cNvSpPr>
          <p:nvPr>
            <p:ph idx="1"/>
          </p:nvPr>
        </p:nvSpPr>
        <p:spPr>
          <a:xfrm>
            <a:off x="468745" y="990600"/>
            <a:ext cx="8229600" cy="5334000"/>
          </a:xfrm>
        </p:spPr>
        <p:txBody>
          <a:bodyPr/>
          <a:lstStyle/>
          <a:p>
            <a:r>
              <a:rPr lang="en-US" sz="1800" dirty="0"/>
              <a:t>2/12/21</a:t>
            </a:r>
          </a:p>
          <a:p>
            <a:pPr lvl="1"/>
            <a:r>
              <a:rPr lang="en-US" sz="1400" dirty="0"/>
              <a:t>Ad-hoc yesterday</a:t>
            </a:r>
          </a:p>
          <a:p>
            <a:pPr lvl="1"/>
            <a:r>
              <a:rPr lang="en-US" sz="1400" dirty="0"/>
              <a:t>Final changes will be posted this weekend</a:t>
            </a:r>
          </a:p>
          <a:p>
            <a:pPr lvl="1"/>
            <a:r>
              <a:rPr lang="en-US" sz="1400" dirty="0"/>
              <a:t>Many presentations well received in US DoD</a:t>
            </a:r>
          </a:p>
          <a:p>
            <a:r>
              <a:rPr lang="en-US" sz="1800" dirty="0"/>
              <a:t>3/5/21</a:t>
            </a:r>
          </a:p>
          <a:p>
            <a:pPr lvl="1"/>
            <a:r>
              <a:rPr lang="en-US" sz="1400" dirty="0"/>
              <a:t>John posted latest revision on Mentor yesterday</a:t>
            </a:r>
          </a:p>
          <a:p>
            <a:pPr lvl="1"/>
            <a:r>
              <a:rPr lang="en-US" sz="1400" dirty="0"/>
              <a:t>Awaiting comments - 3/22/21 deadline</a:t>
            </a:r>
          </a:p>
          <a:p>
            <a:pPr lvl="1"/>
            <a:r>
              <a:rPr lang="en-US" sz="1400" dirty="0"/>
              <a:t>Planning 3/31/21 ad-hoc to support comment resolution</a:t>
            </a:r>
          </a:p>
          <a:p>
            <a:r>
              <a:rPr lang="en-US" sz="1800" dirty="0"/>
              <a:t>3/30/21</a:t>
            </a:r>
          </a:p>
          <a:p>
            <a:pPr lvl="1"/>
            <a:r>
              <a:rPr lang="en-US" sz="1400" dirty="0"/>
              <a:t>Posted latest version 2 weeks ago</a:t>
            </a:r>
          </a:p>
          <a:p>
            <a:pPr lvl="1"/>
            <a:r>
              <a:rPr lang="en-US" sz="1400" dirty="0"/>
              <a:t>Dave Chester reviewed - discussed hybrid (FH and DS) systems</a:t>
            </a:r>
          </a:p>
          <a:p>
            <a:pPr lvl="1"/>
            <a:r>
              <a:rPr lang="en-US" sz="1300" dirty="0"/>
              <a:t>Others are still reviewing</a:t>
            </a:r>
          </a:p>
          <a:p>
            <a:pPr lvl="1"/>
            <a:r>
              <a:rPr lang="en-US" sz="1300" dirty="0"/>
              <a:t>Will make an agenda item for 4/1/21 to promote the draft to WG ballot</a:t>
            </a:r>
          </a:p>
          <a:p>
            <a:pPr lvl="1"/>
            <a:r>
              <a:rPr lang="en-US" sz="1300" dirty="0"/>
              <a:t>Canceling the ad-hoc on 3/31/21</a:t>
            </a:r>
          </a:p>
        </p:txBody>
      </p:sp>
      <p:sp>
        <p:nvSpPr>
          <p:cNvPr id="4" name="Date Placeholder 3"/>
          <p:cNvSpPr>
            <a:spLocks noGrp="1"/>
          </p:cNvSpPr>
          <p:nvPr>
            <p:ph type="dt" sz="quarter" idx="10"/>
          </p:nvPr>
        </p:nvSpPr>
        <p:spPr>
          <a:xfrm>
            <a:off x="457200" y="6448425"/>
            <a:ext cx="2133600" cy="365125"/>
          </a:xfrm>
        </p:spPr>
        <p:txBody>
          <a:bodyPr/>
          <a:lstStyle/>
          <a:p>
            <a:pPr>
              <a:defRPr/>
            </a:pPr>
            <a:fld id="{DE73DE26-C82C-5F4C-8EEC-88C8771CBB8B}" type="datetime1">
              <a:rPr lang="en-US" smtClean="0"/>
              <a:t>3/30/21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#:5-21-0005-00-agen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21</a:t>
            </a:fld>
            <a:endParaRPr lang="en-US"/>
          </a:p>
        </p:txBody>
      </p:sp>
    </p:spTree>
    <p:extLst>
      <p:ext uri="{BB962C8B-B14F-4D97-AF65-F5344CB8AC3E}">
        <p14:creationId xmlns:p14="http://schemas.microsoft.com/office/powerpoint/2010/main" val="39524795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274638"/>
            <a:ext cx="8229600" cy="715962"/>
          </a:xfrm>
        </p:spPr>
        <p:txBody>
          <a:bodyPr/>
          <a:lstStyle/>
          <a:p>
            <a:r>
              <a:rPr dirty="0"/>
              <a:t>Other </a:t>
            </a:r>
            <a:r>
              <a:rPr dirty="0" err="1"/>
              <a:t>DySPAN</a:t>
            </a:r>
            <a:r>
              <a:rPr dirty="0"/>
              <a:t>-SC Activities</a:t>
            </a:r>
          </a:p>
        </p:txBody>
      </p:sp>
      <p:sp>
        <p:nvSpPr>
          <p:cNvPr id="15363" name="Content Placeholder 2"/>
          <p:cNvSpPr>
            <a:spLocks noGrp="1"/>
          </p:cNvSpPr>
          <p:nvPr>
            <p:ph idx="1"/>
          </p:nvPr>
        </p:nvSpPr>
        <p:spPr>
          <a:xfrm>
            <a:off x="457200" y="931982"/>
            <a:ext cx="8229600" cy="5392617"/>
          </a:xfrm>
        </p:spPr>
        <p:txBody>
          <a:bodyPr/>
          <a:lstStyle/>
          <a:p>
            <a:r>
              <a:rPr lang="en-US" sz="2200" dirty="0"/>
              <a:t>3/8/21 </a:t>
            </a:r>
            <a:r>
              <a:rPr lang="en-US" sz="2400" dirty="0"/>
              <a:t>Leadership meeting</a:t>
            </a:r>
          </a:p>
          <a:p>
            <a:pPr lvl="1"/>
            <a:r>
              <a:rPr lang="en-US" sz="1800" dirty="0"/>
              <a:t>Chair update:</a:t>
            </a:r>
          </a:p>
          <a:p>
            <a:pPr lvl="2"/>
            <a:r>
              <a:rPr lang="en-US" sz="1600" dirty="0"/>
              <a:t>New</a:t>
            </a:r>
            <a:r>
              <a:rPr lang="en-US" sz="1400" dirty="0"/>
              <a:t> Projects</a:t>
            </a:r>
          </a:p>
          <a:p>
            <a:pPr lvl="3"/>
            <a:r>
              <a:rPr lang="en-US" sz="1400" dirty="0"/>
              <a:t>1900.1 PAR</a:t>
            </a:r>
          </a:p>
          <a:p>
            <a:pPr lvl="4"/>
            <a:r>
              <a:rPr lang="en-US" sz="1400" dirty="0"/>
              <a:t>Francesco resolved a couple of minor comments from </a:t>
            </a:r>
            <a:r>
              <a:rPr lang="en-US" sz="1400" dirty="0" err="1"/>
              <a:t>NesCom</a:t>
            </a:r>
            <a:r>
              <a:rPr lang="en-US" sz="1400" dirty="0"/>
              <a:t>.</a:t>
            </a:r>
          </a:p>
          <a:p>
            <a:pPr lvl="3"/>
            <a:r>
              <a:rPr lang="en-US" sz="1400" dirty="0"/>
              <a:t>1900.8 PAR</a:t>
            </a:r>
          </a:p>
          <a:p>
            <a:pPr lvl="4"/>
            <a:r>
              <a:rPr lang="en-US" sz="1400" dirty="0"/>
              <a:t>Alex resolved a couple of minor comments from </a:t>
            </a:r>
            <a:r>
              <a:rPr lang="en-US" sz="1400" dirty="0" err="1"/>
              <a:t>NesCom</a:t>
            </a:r>
            <a:r>
              <a:rPr lang="en-US" sz="1400" dirty="0"/>
              <a:t>. Now approved!</a:t>
            </a:r>
          </a:p>
          <a:p>
            <a:pPr lvl="3"/>
            <a:r>
              <a:rPr lang="en-US" sz="1400" dirty="0"/>
              <a:t>DARPA SC2 Language standardization</a:t>
            </a:r>
          </a:p>
          <a:p>
            <a:pPr lvl="4"/>
            <a:r>
              <a:rPr lang="en-US" sz="1400" dirty="0"/>
              <a:t>Possible standardization effort?</a:t>
            </a:r>
          </a:p>
          <a:p>
            <a:pPr lvl="3"/>
            <a:r>
              <a:rPr lang="en-US" sz="1400" dirty="0"/>
              <a:t>National Spectrum Consortium</a:t>
            </a:r>
          </a:p>
          <a:p>
            <a:pPr lvl="4"/>
            <a:r>
              <a:rPr lang="en-US" sz="1400" dirty="0"/>
              <a:t>No updates</a:t>
            </a:r>
          </a:p>
          <a:p>
            <a:pPr lvl="3"/>
            <a:r>
              <a:rPr lang="en-US" sz="1400" dirty="0"/>
              <a:t>Recommend that we have an ad hoc meeting on potential impact of </a:t>
            </a:r>
            <a:r>
              <a:rPr lang="en-US" sz="1400" dirty="0" err="1"/>
              <a:t>DySPAN</a:t>
            </a:r>
            <a:r>
              <a:rPr lang="en-US" sz="1400" dirty="0"/>
              <a:t>-SC on IMT2020 and other 5G standards</a:t>
            </a:r>
          </a:p>
          <a:p>
            <a:pPr lvl="1"/>
            <a:r>
              <a:rPr lang="en-US" sz="1800" dirty="0"/>
              <a:t>Discussion on IEEE web/email tools</a:t>
            </a:r>
          </a:p>
          <a:p>
            <a:pPr lvl="2"/>
            <a:r>
              <a:rPr lang="en-US" sz="1600" dirty="0"/>
              <a:t>Discussion about </a:t>
            </a:r>
            <a:r>
              <a:rPr lang="en-US" sz="1600" dirty="0" err="1"/>
              <a:t>DySPAN</a:t>
            </a:r>
            <a:r>
              <a:rPr lang="en-US" sz="1600" dirty="0"/>
              <a:t>-SC email distribution list</a:t>
            </a:r>
          </a:p>
          <a:p>
            <a:pPr lvl="3"/>
            <a:r>
              <a:rPr lang="en-US" sz="1400" u="sng" dirty="0"/>
              <a:t>Jennifer recommends removing emails from the SC list, as well as the WG list, if a person has not attended a meeting for one year or otherwise not responded to communication.</a:t>
            </a:r>
          </a:p>
          <a:p>
            <a:pPr lvl="2"/>
            <a:r>
              <a:rPr lang="en-US" sz="1600" dirty="0"/>
              <a:t>Alex to develop a basic WordPress website for </a:t>
            </a:r>
            <a:r>
              <a:rPr lang="en-US" sz="1600" dirty="0" err="1"/>
              <a:t>DySPAN</a:t>
            </a:r>
            <a:r>
              <a:rPr lang="en-US" sz="1600" dirty="0"/>
              <a:t>-SC prior to Spring Plenary meeting.</a:t>
            </a:r>
          </a:p>
          <a:p>
            <a:pPr lvl="1"/>
            <a:endParaRPr lang="en-US" sz="1600" dirty="0"/>
          </a:p>
        </p:txBody>
      </p:sp>
      <p:sp>
        <p:nvSpPr>
          <p:cNvPr id="4" name="Date Placeholder 3"/>
          <p:cNvSpPr>
            <a:spLocks noGrp="1"/>
          </p:cNvSpPr>
          <p:nvPr>
            <p:ph type="dt" sz="quarter" idx="10"/>
          </p:nvPr>
        </p:nvSpPr>
        <p:spPr/>
        <p:txBody>
          <a:bodyPr/>
          <a:lstStyle/>
          <a:p>
            <a:pPr>
              <a:defRPr/>
            </a:pPr>
            <a:fld id="{1565722D-ABC3-7F4E-8C99-E486C8C44A4E}" type="datetime1">
              <a:rPr lang="en-US" smtClean="0"/>
              <a:t>3/30/21</a:t>
            </a:fld>
            <a:endParaRPr lang="en-US"/>
          </a:p>
        </p:txBody>
      </p:sp>
      <p:sp>
        <p:nvSpPr>
          <p:cNvPr id="5" name="Footer Placeholder 4"/>
          <p:cNvSpPr>
            <a:spLocks noGrp="1"/>
          </p:cNvSpPr>
          <p:nvPr>
            <p:ph type="ftr" sz="quarter" idx="11"/>
          </p:nvPr>
        </p:nvSpPr>
        <p:spPr/>
        <p:txBody>
          <a:bodyPr/>
          <a:lstStyle/>
          <a:p>
            <a:pPr>
              <a:defRPr/>
            </a:pPr>
            <a:r>
              <a:rPr lang="en-US"/>
              <a:t>Doc #:5-21-0005-00-agen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22</a:t>
            </a:fld>
            <a:endParaRPr lang="en-US"/>
          </a:p>
        </p:txBody>
      </p:sp>
    </p:spTree>
    <p:extLst>
      <p:ext uri="{BB962C8B-B14F-4D97-AF65-F5344CB8AC3E}">
        <p14:creationId xmlns:p14="http://schemas.microsoft.com/office/powerpoint/2010/main" val="6037975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274638"/>
            <a:ext cx="8229600" cy="715962"/>
          </a:xfrm>
        </p:spPr>
        <p:txBody>
          <a:bodyPr/>
          <a:lstStyle/>
          <a:p>
            <a:r>
              <a:rPr dirty="0"/>
              <a:t>Other </a:t>
            </a:r>
            <a:r>
              <a:rPr dirty="0" err="1"/>
              <a:t>DySPAN</a:t>
            </a:r>
            <a:r>
              <a:rPr dirty="0"/>
              <a:t>-SC Activities</a:t>
            </a:r>
          </a:p>
        </p:txBody>
      </p:sp>
      <p:sp>
        <p:nvSpPr>
          <p:cNvPr id="15363" name="Content Placeholder 2"/>
          <p:cNvSpPr>
            <a:spLocks noGrp="1"/>
          </p:cNvSpPr>
          <p:nvPr>
            <p:ph idx="1"/>
          </p:nvPr>
        </p:nvSpPr>
        <p:spPr>
          <a:xfrm>
            <a:off x="457200" y="931982"/>
            <a:ext cx="8229600" cy="5392617"/>
          </a:xfrm>
        </p:spPr>
        <p:txBody>
          <a:bodyPr/>
          <a:lstStyle/>
          <a:p>
            <a:pPr lvl="0"/>
            <a:r>
              <a:rPr lang="en-US" sz="1800" b="1" dirty="0"/>
              <a:t>WG Status Reports</a:t>
            </a:r>
            <a:endParaRPr lang="en-US" sz="1800" dirty="0"/>
          </a:p>
          <a:p>
            <a:pPr lvl="1"/>
            <a:r>
              <a:rPr lang="en-US" sz="1600" dirty="0"/>
              <a:t>1900.1 WG (Francesco reports)</a:t>
            </a:r>
          </a:p>
          <a:p>
            <a:pPr lvl="2"/>
            <a:r>
              <a:rPr lang="en-US" sz="1400" dirty="0"/>
              <a:t>Waiting for PAR approval in late March.</a:t>
            </a:r>
          </a:p>
          <a:p>
            <a:pPr lvl="1"/>
            <a:r>
              <a:rPr lang="en-US" sz="1600" dirty="0"/>
              <a:t>1900.2 WG (Stephen reports)</a:t>
            </a:r>
          </a:p>
          <a:p>
            <a:pPr lvl="2"/>
            <a:r>
              <a:rPr lang="en-US" sz="1400" dirty="0"/>
              <a:t>Working on draft revision – plan to share with the WG soon</a:t>
            </a:r>
          </a:p>
          <a:p>
            <a:pPr lvl="1"/>
            <a:r>
              <a:rPr lang="en-US" sz="1600" dirty="0"/>
              <a:t>1900.6 WG (Oliver reports)</a:t>
            </a:r>
          </a:p>
          <a:p>
            <a:pPr lvl="2"/>
            <a:r>
              <a:rPr lang="en-US" sz="1400" dirty="0"/>
              <a:t>1900.6b</a:t>
            </a:r>
          </a:p>
          <a:p>
            <a:pPr lvl="3"/>
            <a:r>
              <a:rPr lang="en-US" sz="1200" dirty="0"/>
              <a:t>Continuing to finalize comment resolutions.</a:t>
            </a:r>
          </a:p>
          <a:p>
            <a:pPr lvl="1"/>
            <a:r>
              <a:rPr lang="en-US" sz="1600" dirty="0"/>
              <a:t>1900.8 WG (Alex reports)</a:t>
            </a:r>
          </a:p>
          <a:p>
            <a:pPr lvl="2"/>
            <a:r>
              <a:rPr lang="en-US" sz="1400" dirty="0"/>
              <a:t>Planning to hold an informal meeting during the Spring plenary session. </a:t>
            </a:r>
          </a:p>
          <a:p>
            <a:endParaRPr lang="en-US" sz="1800" dirty="0"/>
          </a:p>
          <a:p>
            <a:r>
              <a:rPr lang="en-US" sz="1800" b="1" dirty="0"/>
              <a:t>Next Leadership meeting: </a:t>
            </a:r>
          </a:p>
          <a:p>
            <a:pPr lvl="1"/>
            <a:r>
              <a:rPr lang="en-US" sz="1600" dirty="0"/>
              <a:t>Next leadership meeting: April 26th, 2021 @ 4PM UTC (Noon EDT)</a:t>
            </a:r>
            <a:endParaRPr lang="en-US" sz="2800" dirty="0"/>
          </a:p>
        </p:txBody>
      </p:sp>
      <p:sp>
        <p:nvSpPr>
          <p:cNvPr id="4" name="Date Placeholder 3"/>
          <p:cNvSpPr>
            <a:spLocks noGrp="1"/>
          </p:cNvSpPr>
          <p:nvPr>
            <p:ph type="dt" sz="quarter" idx="10"/>
          </p:nvPr>
        </p:nvSpPr>
        <p:spPr/>
        <p:txBody>
          <a:bodyPr/>
          <a:lstStyle/>
          <a:p>
            <a:pPr>
              <a:defRPr/>
            </a:pPr>
            <a:fld id="{0849F836-0EE5-4A4B-9E25-D4264B5AF6D2}" type="datetime1">
              <a:rPr lang="en-US" smtClean="0"/>
              <a:t>3/30/21</a:t>
            </a:fld>
            <a:endParaRPr lang="en-US"/>
          </a:p>
        </p:txBody>
      </p:sp>
      <p:sp>
        <p:nvSpPr>
          <p:cNvPr id="5" name="Footer Placeholder 4"/>
          <p:cNvSpPr>
            <a:spLocks noGrp="1"/>
          </p:cNvSpPr>
          <p:nvPr>
            <p:ph type="ftr" sz="quarter" idx="11"/>
          </p:nvPr>
        </p:nvSpPr>
        <p:spPr/>
        <p:txBody>
          <a:bodyPr/>
          <a:lstStyle/>
          <a:p>
            <a:pPr>
              <a:defRPr/>
            </a:pPr>
            <a:r>
              <a:rPr lang="en-US"/>
              <a:t>Doc #:5-21-0005-00-agen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23</a:t>
            </a:fld>
            <a:endParaRPr lang="en-US"/>
          </a:p>
        </p:txBody>
      </p:sp>
    </p:spTree>
    <p:extLst>
      <p:ext uri="{BB962C8B-B14F-4D97-AF65-F5344CB8AC3E}">
        <p14:creationId xmlns:p14="http://schemas.microsoft.com/office/powerpoint/2010/main" val="22102848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1900.5 Marketing Inputs</a:t>
            </a:r>
          </a:p>
        </p:txBody>
      </p:sp>
      <p:sp>
        <p:nvSpPr>
          <p:cNvPr id="3" name="Content Placeholder 2"/>
          <p:cNvSpPr>
            <a:spLocks noGrp="1"/>
          </p:cNvSpPr>
          <p:nvPr>
            <p:ph idx="1"/>
          </p:nvPr>
        </p:nvSpPr>
        <p:spPr>
          <a:xfrm>
            <a:off x="609600" y="835004"/>
            <a:ext cx="8229600" cy="5489596"/>
          </a:xfrm>
        </p:spPr>
        <p:txBody>
          <a:bodyPr/>
          <a:lstStyle/>
          <a:p>
            <a:r>
              <a:rPr lang="en-US" sz="2400" dirty="0"/>
              <a:t>3/5/21</a:t>
            </a:r>
          </a:p>
          <a:p>
            <a:pPr lvl="1"/>
            <a:r>
              <a:rPr lang="en-US" sz="2000" dirty="0"/>
              <a:t>Carlos working with a few other Universities on a  Spectrum Innovation Initiative proposal</a:t>
            </a:r>
          </a:p>
          <a:p>
            <a:pPr lvl="1"/>
            <a:r>
              <a:rPr lang="en-US" sz="2000" dirty="0"/>
              <a:t>Created a Demo on using SCMs to control SDRs</a:t>
            </a:r>
          </a:p>
          <a:p>
            <a:r>
              <a:rPr lang="en-US" sz="2400" dirty="0"/>
              <a:t>3/30/21</a:t>
            </a:r>
          </a:p>
          <a:p>
            <a:pPr lvl="1"/>
            <a:r>
              <a:rPr lang="en-US" sz="2000" dirty="0"/>
              <a:t>NITA and WINNFORUM meeting mentioned by 1900.5.2 </a:t>
            </a:r>
          </a:p>
          <a:p>
            <a:pPr lvl="1"/>
            <a:endParaRPr lang="en-US" sz="2000" dirty="0"/>
          </a:p>
          <a:p>
            <a:endParaRPr lang="en-US" sz="2400" dirty="0"/>
          </a:p>
          <a:p>
            <a:pPr lvl="2"/>
            <a:endParaRPr lang="en-US" sz="1800" dirty="0"/>
          </a:p>
        </p:txBody>
      </p:sp>
      <p:sp>
        <p:nvSpPr>
          <p:cNvPr id="4" name="Date Placeholder 3"/>
          <p:cNvSpPr>
            <a:spLocks noGrp="1"/>
          </p:cNvSpPr>
          <p:nvPr>
            <p:ph type="dt" sz="half" idx="10"/>
          </p:nvPr>
        </p:nvSpPr>
        <p:spPr>
          <a:xfrm>
            <a:off x="457200" y="6448425"/>
            <a:ext cx="2133600" cy="365125"/>
          </a:xfrm>
        </p:spPr>
        <p:txBody>
          <a:bodyPr/>
          <a:lstStyle/>
          <a:p>
            <a:pPr>
              <a:defRPr/>
            </a:pPr>
            <a:fld id="{7C97C98D-BFAB-684B-970C-E085B2B6D615}" type="datetime1">
              <a:rPr lang="en-US" smtClean="0"/>
              <a:t>3/30/21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#:5-21-0005-00-agen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24</a:t>
            </a:fld>
            <a:endParaRPr lang="en-US"/>
          </a:p>
        </p:txBody>
      </p:sp>
    </p:spTree>
    <p:extLst>
      <p:ext uri="{BB962C8B-B14F-4D97-AF65-F5344CB8AC3E}">
        <p14:creationId xmlns:p14="http://schemas.microsoft.com/office/powerpoint/2010/main" val="3648328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346589" y="242888"/>
            <a:ext cx="3478306" cy="1143000"/>
          </a:xfrm>
        </p:spPr>
        <p:txBody>
          <a:bodyPr>
            <a:normAutofit fontScale="90000"/>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76200" y="1600200"/>
            <a:ext cx="4572000" cy="4572000"/>
          </a:xfrm>
        </p:spPr>
        <p:txBody>
          <a:bodyPr/>
          <a:lstStyle/>
          <a:p>
            <a:r>
              <a:rPr lang="en-US" sz="2400" dirty="0"/>
              <a:t>WG meetings</a:t>
            </a:r>
          </a:p>
          <a:p>
            <a:pPr lvl="1"/>
            <a:r>
              <a:rPr lang="en-US" sz="2000" dirty="0"/>
              <a:t>This week</a:t>
            </a:r>
          </a:p>
          <a:p>
            <a:r>
              <a:rPr lang="en-US" sz="2200" dirty="0"/>
              <a:t>4/16/21 1300 P1900.5a Ad-hoc</a:t>
            </a:r>
          </a:p>
          <a:p>
            <a:r>
              <a:rPr lang="en-US" sz="2200" dirty="0"/>
              <a:t>5/7/21 0800 P1900.5 WG</a:t>
            </a:r>
          </a:p>
          <a:p>
            <a:r>
              <a:rPr lang="en-US" sz="2200" dirty="0"/>
              <a:t>5/14/21 1300 P1900.5a Ad-hoc</a:t>
            </a:r>
          </a:p>
          <a:p>
            <a:pPr marL="457200" lvl="1" indent="0">
              <a:buNone/>
            </a:pPr>
            <a:endParaRPr lang="en-US" sz="1800" dirty="0"/>
          </a:p>
          <a:p>
            <a:endParaRPr lang="en-US" sz="1600" dirty="0"/>
          </a:p>
          <a:p>
            <a:pPr marL="0" indent="0">
              <a:buNone/>
            </a:pPr>
            <a:endParaRPr lang="en-US" sz="36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E4B08864-6111-1545-9E09-8C15AA075D24}" type="datetime1">
              <a:rPr lang="en-US" smtClean="0"/>
              <a:t>3/30/21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#:5-21-0005-00-agen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25</a:t>
            </a:fld>
            <a:endParaRPr lang="en-US"/>
          </a:p>
        </p:txBody>
      </p:sp>
      <p:cxnSp>
        <p:nvCxnSpPr>
          <p:cNvPr id="8" name="Straight Arrow Connector 7">
            <a:extLst>
              <a:ext uri="{FF2B5EF4-FFF2-40B4-BE49-F238E27FC236}">
                <a16:creationId xmlns:a16="http://schemas.microsoft.com/office/drawing/2014/main" id="{2C86F59D-F03F-8E41-B28B-EAA422617211}"/>
              </a:ext>
            </a:extLst>
          </p:cNvPr>
          <p:cNvCxnSpPr>
            <a:cxnSpLocks/>
          </p:cNvCxnSpPr>
          <p:nvPr/>
        </p:nvCxnSpPr>
        <p:spPr>
          <a:xfrm>
            <a:off x="2148495" y="2209800"/>
            <a:ext cx="2628898"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3" name="Picture 2">
            <a:extLst>
              <a:ext uri="{FF2B5EF4-FFF2-40B4-BE49-F238E27FC236}">
                <a16:creationId xmlns:a16="http://schemas.microsoft.com/office/drawing/2014/main" id="{8C430A07-F9D6-FF4F-9133-728F4CDF84A4}"/>
              </a:ext>
            </a:extLst>
          </p:cNvPr>
          <p:cNvPicPr>
            <a:picLocks noChangeAspect="1"/>
          </p:cNvPicPr>
          <p:nvPr/>
        </p:nvPicPr>
        <p:blipFill>
          <a:blip r:embed="rId2"/>
          <a:stretch>
            <a:fillRect/>
          </a:stretch>
        </p:blipFill>
        <p:spPr>
          <a:xfrm>
            <a:off x="4777393" y="71664"/>
            <a:ext cx="4295850" cy="6100408"/>
          </a:xfrm>
          <a:prstGeom prst="rect">
            <a:avLst/>
          </a:prstGeom>
        </p:spPr>
      </p:pic>
    </p:spTree>
    <p:extLst>
      <p:ext uri="{BB962C8B-B14F-4D97-AF65-F5344CB8AC3E}">
        <p14:creationId xmlns:p14="http://schemas.microsoft.com/office/powerpoint/2010/main" val="553909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Adjourn</a:t>
            </a:r>
            <a:endParaRPr dirty="0"/>
          </a:p>
        </p:txBody>
      </p:sp>
      <p:sp>
        <p:nvSpPr>
          <p:cNvPr id="17411" name="Content Placeholder 2"/>
          <p:cNvSpPr>
            <a:spLocks noGrp="1"/>
          </p:cNvSpPr>
          <p:nvPr>
            <p:ph idx="1"/>
          </p:nvPr>
        </p:nvSpPr>
        <p:spPr>
          <a:xfrm>
            <a:off x="342296" y="990600"/>
            <a:ext cx="8382000" cy="5181600"/>
          </a:xfrm>
        </p:spPr>
        <p:txBody>
          <a:bodyPr/>
          <a:lstStyle/>
          <a:p>
            <a:endParaRPr lang="en-US" sz="2200" dirty="0"/>
          </a:p>
          <a:p>
            <a:endParaRPr lang="en-US" sz="1600" dirty="0"/>
          </a:p>
          <a:p>
            <a:pPr marL="0" indent="0">
              <a:buNone/>
            </a:pPr>
            <a:endParaRPr lang="en-US" sz="36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EB826499-F74E-3F4E-830E-42ED420891AA}" type="datetime1">
              <a:rPr lang="en-US" smtClean="0"/>
              <a:t>3/30/21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#:5-21-0005-00-agen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26</a:t>
            </a:fld>
            <a:endParaRPr lang="en-US"/>
          </a:p>
        </p:txBody>
      </p:sp>
    </p:spTree>
    <p:extLst>
      <p:ext uri="{BB962C8B-B14F-4D97-AF65-F5344CB8AC3E}">
        <p14:creationId xmlns:p14="http://schemas.microsoft.com/office/powerpoint/2010/main" val="41578517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lang="en-US" sz="2400" dirty="0">
                <a:hlinkClick r:id="rId2"/>
              </a:rPr>
              <a:t>https://ieee.app.box.com/v/PandP-DySPAN-SC</a:t>
            </a:r>
            <a:endParaRPr lang="en-US" sz="2800" dirty="0"/>
          </a:p>
          <a:p>
            <a:endParaRPr lang="en-US" sz="2800" dirty="0"/>
          </a:p>
          <a:p>
            <a:r>
              <a:rPr sz="2800" dirty="0"/>
              <a:t>IEEE 1900.5 WG rules</a:t>
            </a:r>
          </a:p>
          <a:p>
            <a:pPr lvl="1"/>
            <a:r>
              <a:rPr sz="2400" dirty="0">
                <a:hlinkClick r:id="rId3"/>
              </a:rPr>
              <a:t>http://grouper.ieee.org/groups/dyspan/files/individual-WG-PnPs.pdf</a:t>
            </a:r>
            <a:endParaRPr sz="2400" dirty="0"/>
          </a:p>
          <a:p>
            <a:endParaRPr lang="en-US" sz="2800" dirty="0"/>
          </a:p>
          <a:p>
            <a:r>
              <a:rPr sz="2800" dirty="0"/>
              <a:t>Roberts Rules (latest edition) as needed…</a:t>
            </a:r>
            <a:endParaRPr lang="en-US" sz="2800" dirty="0"/>
          </a:p>
          <a:p>
            <a:pPr marL="457200" lvl="1" indent="0">
              <a:buNone/>
            </a:pPr>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B61E545F-0544-6F4E-8E0D-F5D5695A8D58}" type="datetime1">
              <a:rPr lang="en-US" smtClean="0"/>
              <a:t>3/30/21</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#:5-21-0005-00-agen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26562" y="0"/>
            <a:ext cx="4267202"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A1E1031F-2857-E145-B6CA-DD09CECBD9CA}" type="datetime1">
              <a:rPr lang="en-US" smtClean="0"/>
              <a:t>3/30/21</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a:t>Doc #:5-21-0005-00-agen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4</a:t>
            </a:fld>
            <a:endParaRPr lang="en-US" altLang="en-US" sz="1200"/>
          </a:p>
        </p:txBody>
      </p:sp>
      <p:sp>
        <p:nvSpPr>
          <p:cNvPr id="8" name="TextBox 5"/>
          <p:cNvSpPr txBox="1">
            <a:spLocks noChangeArrowheads="1"/>
          </p:cNvSpPr>
          <p:nvPr/>
        </p:nvSpPr>
        <p:spPr bwMode="auto">
          <a:xfrm>
            <a:off x="33737" y="5803612"/>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10 members</a:t>
            </a:r>
            <a:r>
              <a:rPr lang="en-US" sz="1600" dirty="0"/>
              <a:t>)</a:t>
            </a:r>
          </a:p>
          <a:p>
            <a:pPr eaLnBrk="1" hangingPunct="1"/>
            <a:r>
              <a:rPr lang="en-US" sz="1600" dirty="0"/>
              <a:t>              2 meetings to get in, 2 meetings to get out</a:t>
            </a:r>
          </a:p>
        </p:txBody>
      </p:sp>
      <p:sp>
        <p:nvSpPr>
          <p:cNvPr id="2" name="TextBox 1">
            <a:extLst>
              <a:ext uri="{FF2B5EF4-FFF2-40B4-BE49-F238E27FC236}">
                <a16:creationId xmlns:a16="http://schemas.microsoft.com/office/drawing/2014/main" id="{FDDD04C9-9911-4851-8BFD-5E105A025686}"/>
              </a:ext>
            </a:extLst>
          </p:cNvPr>
          <p:cNvSpPr txBox="1"/>
          <p:nvPr/>
        </p:nvSpPr>
        <p:spPr>
          <a:xfrm>
            <a:off x="190500" y="898238"/>
            <a:ext cx="2667000" cy="923330"/>
          </a:xfrm>
          <a:prstGeom prst="rect">
            <a:avLst/>
          </a:prstGeom>
          <a:noFill/>
        </p:spPr>
        <p:txBody>
          <a:bodyPr wrap="square" rtlCol="0">
            <a:spAutoFit/>
          </a:bodyPr>
          <a:lstStyle/>
          <a:p>
            <a:r>
              <a:rPr lang="en-US" b="1" i="1" dirty="0">
                <a:solidFill>
                  <a:srgbClr val="FF0000"/>
                </a:solidFill>
              </a:rPr>
              <a:t>Quorum 3/30? - Yes    </a:t>
            </a:r>
          </a:p>
          <a:p>
            <a:endParaRPr lang="en-US" b="1" i="1" dirty="0">
              <a:solidFill>
                <a:srgbClr val="FF0000"/>
              </a:solidFill>
            </a:endParaRPr>
          </a:p>
          <a:p>
            <a:r>
              <a:rPr lang="en-US" b="1" i="1" dirty="0">
                <a:solidFill>
                  <a:srgbClr val="FF0000"/>
                </a:solidFill>
              </a:rPr>
              <a:t>Quorum 4/1? -</a:t>
            </a:r>
          </a:p>
        </p:txBody>
      </p:sp>
      <p:graphicFrame>
        <p:nvGraphicFramePr>
          <p:cNvPr id="6" name="Table 5">
            <a:extLst>
              <a:ext uri="{FF2B5EF4-FFF2-40B4-BE49-F238E27FC236}">
                <a16:creationId xmlns:a16="http://schemas.microsoft.com/office/drawing/2014/main" id="{DEA791C1-7756-054D-A9D1-13F934A5CC6E}"/>
              </a:ext>
            </a:extLst>
          </p:cNvPr>
          <p:cNvGraphicFramePr>
            <a:graphicFrameLocks noGrp="1"/>
          </p:cNvGraphicFramePr>
          <p:nvPr>
            <p:extLst>
              <p:ext uri="{D42A27DB-BD31-4B8C-83A1-F6EECF244321}">
                <p14:modId xmlns:p14="http://schemas.microsoft.com/office/powerpoint/2010/main" val="2478856970"/>
              </p:ext>
            </p:extLst>
          </p:nvPr>
        </p:nvGraphicFramePr>
        <p:xfrm>
          <a:off x="2743200" y="838200"/>
          <a:ext cx="5748377" cy="4041048"/>
        </p:xfrm>
        <a:graphic>
          <a:graphicData uri="http://schemas.openxmlformats.org/drawingml/2006/table">
            <a:tbl>
              <a:tblPr>
                <a:tableStyleId>{5C22544A-7EE6-4342-B048-85BDC9FD1C3A}</a:tableStyleId>
              </a:tblPr>
              <a:tblGrid>
                <a:gridCol w="658038">
                  <a:extLst>
                    <a:ext uri="{9D8B030D-6E8A-4147-A177-3AD203B41FA5}">
                      <a16:colId xmlns:a16="http://schemas.microsoft.com/office/drawing/2014/main" val="3521253152"/>
                    </a:ext>
                  </a:extLst>
                </a:gridCol>
                <a:gridCol w="688292">
                  <a:extLst>
                    <a:ext uri="{9D8B030D-6E8A-4147-A177-3AD203B41FA5}">
                      <a16:colId xmlns:a16="http://schemas.microsoft.com/office/drawing/2014/main" val="1151226650"/>
                    </a:ext>
                  </a:extLst>
                </a:gridCol>
                <a:gridCol w="1142112">
                  <a:extLst>
                    <a:ext uri="{9D8B030D-6E8A-4147-A177-3AD203B41FA5}">
                      <a16:colId xmlns:a16="http://schemas.microsoft.com/office/drawing/2014/main" val="3457339614"/>
                    </a:ext>
                  </a:extLst>
                </a:gridCol>
                <a:gridCol w="998402">
                  <a:extLst>
                    <a:ext uri="{9D8B030D-6E8A-4147-A177-3AD203B41FA5}">
                      <a16:colId xmlns:a16="http://schemas.microsoft.com/office/drawing/2014/main" val="2752450029"/>
                    </a:ext>
                  </a:extLst>
                </a:gridCol>
                <a:gridCol w="2261533">
                  <a:extLst>
                    <a:ext uri="{9D8B030D-6E8A-4147-A177-3AD203B41FA5}">
                      <a16:colId xmlns:a16="http://schemas.microsoft.com/office/drawing/2014/main" val="204682581"/>
                    </a:ext>
                  </a:extLst>
                </a:gridCol>
              </a:tblGrid>
              <a:tr h="646566">
                <a:tc>
                  <a:txBody>
                    <a:bodyPr/>
                    <a:lstStyle/>
                    <a:p>
                      <a:pPr algn="ctr" fontAlgn="b"/>
                      <a:r>
                        <a:rPr lang="en-US" sz="900" u="none" strike="noStrike">
                          <a:effectLst/>
                        </a:rPr>
                        <a:t>3/30/21-4/1/21</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dirty="0">
                          <a:effectLst/>
                        </a:rPr>
                        <a:t>WG Status</a:t>
                      </a:r>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First Name</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Last Name</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Affiliation</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2498576027"/>
                  </a:ext>
                </a:extLst>
              </a:tr>
              <a:tr h="161642">
                <a:tc>
                  <a:txBody>
                    <a:bodyPr/>
                    <a:lstStyle/>
                    <a:p>
                      <a:pPr algn="l" fontAlgn="b"/>
                      <a:r>
                        <a:rPr lang="en-US" sz="900" b="0" i="0" u="none" strike="noStrike" dirty="0">
                          <a:solidFill>
                            <a:srgbClr val="000000"/>
                          </a:solidFill>
                          <a:effectLst/>
                          <a:latin typeface="Calibri" panose="020F0502020204030204" pitchFamily="34" charset="0"/>
                        </a:rPr>
                        <a:t>x</a:t>
                      </a: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Julia</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Andrusenko</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dirty="0">
                          <a:effectLst/>
                        </a:rPr>
                        <a:t>JHU/APL</a:t>
                      </a:r>
                      <a:endParaRPr lang="en-US" sz="900" b="0" i="0" u="none" strike="noStrike" dirty="0">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523120230"/>
                  </a:ext>
                </a:extLst>
              </a:tr>
              <a:tr h="161642">
                <a:tc>
                  <a:txBody>
                    <a:bodyPr/>
                    <a:lstStyle/>
                    <a:p>
                      <a:pPr algn="l" fontAlgn="b"/>
                      <a:r>
                        <a:rPr lang="en-US" sz="900" b="0" i="0" u="none" strike="noStrike" dirty="0">
                          <a:solidFill>
                            <a:srgbClr val="000000"/>
                          </a:solidFill>
                          <a:effectLst/>
                          <a:latin typeface="Calibri" panose="020F0502020204030204" pitchFamily="34" charset="0"/>
                        </a:rPr>
                        <a:t>x</a:t>
                      </a: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Carlos</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Caicedo</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Syracuse University (Secretary)</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97750368"/>
                  </a:ext>
                </a:extLst>
              </a:tr>
              <a:tr h="161642">
                <a:tc>
                  <a:txBody>
                    <a:bodyPr/>
                    <a:lstStyle/>
                    <a:p>
                      <a:pPr algn="l" fontAlgn="b"/>
                      <a:r>
                        <a:rPr lang="en-US" sz="900" b="0" i="0" u="none" strike="noStrike" dirty="0">
                          <a:solidFill>
                            <a:srgbClr val="000000"/>
                          </a:solidFill>
                          <a:effectLst/>
                          <a:latin typeface="Calibri" panose="020F0502020204030204" pitchFamily="34" charset="0"/>
                        </a:rPr>
                        <a:t>x</a:t>
                      </a: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David</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Chester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L3Harris</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530756785"/>
                  </a:ext>
                </a:extLst>
              </a:tr>
              <a:tr h="161642">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Jameson</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Dempsey</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Google</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326351016"/>
                  </a:ext>
                </a:extLst>
              </a:tr>
              <a:tr h="161642">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Wesley</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Eddy</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Google</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937161052"/>
                  </a:ext>
                </a:extLst>
              </a:tr>
              <a:tr h="161642">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Lynn</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Grande</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Southern Cloud</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546090011"/>
                  </a:ext>
                </a:extLst>
              </a:tr>
              <a:tr h="161642">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Corrigan</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Johnson</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Chesapeake Technology International</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3521046628"/>
                  </a:ext>
                </a:extLst>
              </a:tr>
              <a:tr h="161642">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Mitch </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Kokar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VIStology &amp; Northeastern University</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900042096"/>
                  </a:ext>
                </a:extLst>
              </a:tr>
              <a:tr h="161642">
                <a:tc>
                  <a:txBody>
                    <a:bodyPr/>
                    <a:lstStyle/>
                    <a:p>
                      <a:pPr algn="l" fontAlgn="b"/>
                      <a:r>
                        <a:rPr lang="en-US" sz="900" b="0" i="0" u="none" strike="noStrike" dirty="0">
                          <a:solidFill>
                            <a:srgbClr val="000000"/>
                          </a:solidFill>
                          <a:effectLst/>
                          <a:latin typeface="Calibri" panose="020F0502020204030204" pitchFamily="34" charset="0"/>
                        </a:rPr>
                        <a:t>x</a:t>
                      </a: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Alex</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Lackpour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Drexel University (Vice Chair)</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665595982"/>
                  </a:ext>
                </a:extLst>
              </a:tr>
              <a:tr h="161642">
                <a:tc>
                  <a:txBody>
                    <a:bodyPr/>
                    <a:lstStyle/>
                    <a:p>
                      <a:pPr algn="l" fontAlgn="b"/>
                      <a:r>
                        <a:rPr lang="en-US" sz="900" b="0" i="0" u="none" strike="noStrike" dirty="0">
                          <a:solidFill>
                            <a:srgbClr val="000000"/>
                          </a:solidFill>
                          <a:effectLst/>
                          <a:latin typeface="Calibri" panose="020F0502020204030204" pitchFamily="34" charset="0"/>
                        </a:rPr>
                        <a:t>x</a:t>
                      </a: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Eric</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Lindahl</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CDS2</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2657292007"/>
                  </a:ext>
                </a:extLst>
              </a:tr>
              <a:tr h="161642">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Jakub</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Moskal</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Vistology</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515677085"/>
                  </a:ext>
                </a:extLst>
              </a:tr>
              <a:tr h="161642">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V</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Prasad</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Wireless and Mobile Communication, TU Delft</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542388621"/>
                  </a:ext>
                </a:extLst>
              </a:tr>
              <a:tr h="161642">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Becca</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Rousseau</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MITRE</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963507665"/>
                  </a:ext>
                </a:extLst>
              </a:tr>
              <a:tr h="161642">
                <a:tc>
                  <a:txBody>
                    <a:bodyPr/>
                    <a:lstStyle/>
                    <a:p>
                      <a:pPr algn="l" fontAlgn="b"/>
                      <a:r>
                        <a:rPr lang="en-US" sz="900" b="0" i="0" u="none" strike="noStrike" dirty="0">
                          <a:solidFill>
                            <a:srgbClr val="000000"/>
                          </a:solidFill>
                          <a:effectLst/>
                          <a:latin typeface="Calibri" panose="020F0502020204030204" pitchFamily="34" charset="0"/>
                        </a:rPr>
                        <a:t>x</a:t>
                      </a: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Reinhard</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Schrage</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SchrageConsult</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953651270"/>
                  </a:ext>
                </a:extLst>
              </a:tr>
              <a:tr h="161642">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Kael</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Stilp</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MITRE</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3088988030"/>
                  </a:ext>
                </a:extLst>
              </a:tr>
              <a:tr h="161642">
                <a:tc>
                  <a:txBody>
                    <a:bodyPr/>
                    <a:lstStyle/>
                    <a:p>
                      <a:pPr algn="l" fontAlgn="b"/>
                      <a:r>
                        <a:rPr lang="en-US" sz="900" b="0" i="0" u="none" strike="noStrike" dirty="0">
                          <a:solidFill>
                            <a:srgbClr val="000000"/>
                          </a:solidFill>
                          <a:effectLst/>
                          <a:latin typeface="Calibri" panose="020F0502020204030204" pitchFamily="34" charset="0"/>
                        </a:rPr>
                        <a:t>x</a:t>
                      </a: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John </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Stine</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MITRE</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3996104541"/>
                  </a:ext>
                </a:extLst>
              </a:tr>
              <a:tr h="161642">
                <a:tc>
                  <a:txBody>
                    <a:bodyPr/>
                    <a:lstStyle/>
                    <a:p>
                      <a:pPr algn="l" fontAlgn="b"/>
                      <a:r>
                        <a:rPr lang="en-US" sz="900" b="0" i="0" u="none" strike="noStrike" dirty="0">
                          <a:solidFill>
                            <a:srgbClr val="000000"/>
                          </a:solidFill>
                          <a:effectLst/>
                          <a:latin typeface="Calibri" panose="020F0502020204030204" pitchFamily="34" charset="0"/>
                        </a:rPr>
                        <a:t>x</a:t>
                      </a: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Timothy</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Woods</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ANDRO Computational Solutions, LLC</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642602530"/>
                  </a:ext>
                </a:extLst>
              </a:tr>
              <a:tr h="161642">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Sean</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Furman</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ANDRO Computational Solutions, LLC</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782791"/>
                  </a:ext>
                </a:extLst>
              </a:tr>
              <a:tr h="161642">
                <a:tc>
                  <a:txBody>
                    <a:bodyPr/>
                    <a:lstStyle/>
                    <a:p>
                      <a:pPr algn="l" fontAlgn="b"/>
                      <a:r>
                        <a:rPr lang="en-US" sz="900" b="0" i="0" u="none" strike="noStrike" dirty="0">
                          <a:solidFill>
                            <a:srgbClr val="000000"/>
                          </a:solidFill>
                          <a:effectLst/>
                          <a:latin typeface="Calibri" panose="020F0502020204030204" pitchFamily="34" charset="0"/>
                        </a:rPr>
                        <a:t>x</a:t>
                      </a:r>
                    </a:p>
                  </a:txBody>
                  <a:tcPr marL="7577" marR="7577" marT="7577"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Brent</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Josefiak</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L3Harris</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793013550"/>
                  </a:ext>
                </a:extLst>
              </a:tr>
              <a:tr h="161642">
                <a:tc>
                  <a:txBody>
                    <a:bodyPr/>
                    <a:lstStyle/>
                    <a:p>
                      <a:pPr algn="l" fontAlgn="b"/>
                      <a:r>
                        <a:rPr lang="en-US" sz="900" b="0" i="0" u="none" strike="noStrike" dirty="0">
                          <a:solidFill>
                            <a:srgbClr val="000000"/>
                          </a:solidFill>
                          <a:effectLst/>
                          <a:latin typeface="Calibri" panose="020F0502020204030204" pitchFamily="34" charset="0"/>
                        </a:rPr>
                        <a:t>x</a:t>
                      </a:r>
                    </a:p>
                  </a:txBody>
                  <a:tcPr marL="7577" marR="7577" marT="7577"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Daniel</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Zahirniak</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Joint Electronic Warfare Center (JEWC)</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3156097542"/>
                  </a:ext>
                </a:extLst>
              </a:tr>
              <a:tr h="161642">
                <a:tc>
                  <a:txBody>
                    <a:bodyPr/>
                    <a:lstStyle/>
                    <a:p>
                      <a:pPr algn="l" fontAlgn="b"/>
                      <a:r>
                        <a:rPr lang="en-US" sz="900" b="0" i="0" u="none" strike="noStrike" dirty="0">
                          <a:solidFill>
                            <a:srgbClr val="000000"/>
                          </a:solidFill>
                          <a:effectLst/>
                          <a:latin typeface="Calibri" panose="020F0502020204030204" pitchFamily="34" charset="0"/>
                        </a:rPr>
                        <a:t>x</a:t>
                      </a: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Tony</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Rennier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dirty="0">
                          <a:effectLst/>
                        </a:rPr>
                        <a:t>Foundry Inc (Chair)</a:t>
                      </a:r>
                      <a:endParaRPr lang="en-US" sz="900" b="0" i="0" u="none" strike="noStrike" dirty="0">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288998083"/>
                  </a:ext>
                </a:extLst>
              </a:tr>
            </a:tbl>
          </a:graphicData>
        </a:graphic>
      </p:graphicFrame>
    </p:spTree>
    <p:extLst>
      <p:ext uri="{BB962C8B-B14F-4D97-AF65-F5344CB8AC3E}">
        <p14:creationId xmlns:p14="http://schemas.microsoft.com/office/powerpoint/2010/main" val="30421674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sz="1600" b="1" dirty="0">
                <a:latin typeface="Times New Roman" pitchFamily="18" charset="0"/>
              </a:rPr>
              <a:t>3/30/21  9:00-10:30 all times EDT</a:t>
            </a:r>
            <a:endParaRPr lang="en-US" sz="1600" dirty="0">
              <a:latin typeface="Times New Roman" pitchFamily="18" charset="0"/>
            </a:endParaRPr>
          </a:p>
          <a:p>
            <a:pPr>
              <a:buFont typeface="+mj-lt"/>
              <a:buAutoNum type="arabicPeriod"/>
            </a:pPr>
            <a:r>
              <a:rPr lang="en-US" sz="1600" dirty="0"/>
              <a:t>Administrivia</a:t>
            </a:r>
          </a:p>
          <a:p>
            <a:pPr lvl="1">
              <a:buFont typeface="+mj-lt"/>
              <a:buAutoNum type="alphaLcParenR"/>
            </a:pPr>
            <a:r>
              <a:rPr lang="en-US" sz="1600" dirty="0"/>
              <a:t>Roll Call / Quorum Check</a:t>
            </a:r>
          </a:p>
          <a:p>
            <a:pPr lvl="1">
              <a:buFont typeface="+mj-lt"/>
              <a:buAutoNum type="alphaLcParenR"/>
            </a:pPr>
            <a:r>
              <a:rPr lang="en-US" sz="1600" dirty="0"/>
              <a:t>Approve Agenda</a:t>
            </a:r>
          </a:p>
          <a:p>
            <a:pPr lvl="1">
              <a:buFont typeface="+mj-lt"/>
              <a:buAutoNum type="alphaLcParenR"/>
            </a:pPr>
            <a:r>
              <a:rPr lang="en-US" sz="1600" dirty="0"/>
              <a:t>Copyright Slides</a:t>
            </a:r>
          </a:p>
          <a:p>
            <a:pPr lvl="1">
              <a:buFont typeface="+mj-lt"/>
              <a:buAutoNum type="alphaLcParenR"/>
            </a:pPr>
            <a:r>
              <a:rPr lang="en-US" sz="1600" dirty="0"/>
              <a:t>Patent Slides</a:t>
            </a:r>
          </a:p>
          <a:p>
            <a:pPr lvl="1">
              <a:buFont typeface="+mj-lt"/>
              <a:buAutoNum type="alphaLcParenR"/>
            </a:pPr>
            <a:r>
              <a:rPr lang="en-US" sz="1600" dirty="0"/>
              <a:t>Approval of recent minutes</a:t>
            </a:r>
          </a:p>
          <a:p>
            <a:pPr>
              <a:buFont typeface="+mj-lt"/>
              <a:buAutoNum type="arabicPeriod"/>
            </a:pPr>
            <a:r>
              <a:rPr lang="en-US" sz="1600" dirty="0"/>
              <a:t>Status on 1900.5a</a:t>
            </a:r>
          </a:p>
          <a:p>
            <a:pPr>
              <a:buFont typeface="+mj-lt"/>
              <a:buAutoNum type="arabicPeriod"/>
            </a:pPr>
            <a:r>
              <a:rPr lang="en-US" sz="1600" dirty="0"/>
              <a:t>Status on 1900.5.1</a:t>
            </a:r>
          </a:p>
          <a:p>
            <a:pPr>
              <a:buFont typeface="+mj-lt"/>
              <a:buAutoNum type="arabicPeriod"/>
            </a:pPr>
            <a:r>
              <a:rPr lang="en-US" sz="1600" dirty="0"/>
              <a:t>Status on 1900.5.2a</a:t>
            </a:r>
          </a:p>
          <a:p>
            <a:pPr>
              <a:buFont typeface="+mj-lt"/>
              <a:buAutoNum type="arabicPeriod"/>
            </a:pPr>
            <a:r>
              <a:rPr lang="en-US" sz="1600" dirty="0"/>
              <a:t>Review of other 1900 activities (1900.1, Leadership meeting etc.)</a:t>
            </a:r>
          </a:p>
          <a:p>
            <a:pPr>
              <a:buFont typeface="+mj-lt"/>
              <a:buAutoNum type="arabicPeriod"/>
            </a:pPr>
            <a:r>
              <a:rPr lang="en-US" sz="1600" dirty="0"/>
              <a:t>1900.5 Marketing Opportunities</a:t>
            </a:r>
          </a:p>
          <a:p>
            <a:pPr>
              <a:buFont typeface="+mj-lt"/>
              <a:buAutoNum type="arabicPeriod"/>
            </a:pPr>
            <a:r>
              <a:rPr lang="en-US" sz="1600" dirty="0"/>
              <a:t>1900.5 meeting planning and review</a:t>
            </a:r>
          </a:p>
          <a:p>
            <a:pPr>
              <a:buFont typeface="+mj-lt"/>
              <a:buAutoNum type="arabicPeriod"/>
            </a:pPr>
            <a:r>
              <a:rPr lang="en-US" sz="1600" dirty="0" err="1"/>
              <a:t>AoB</a:t>
            </a:r>
            <a:endParaRPr lang="en-US" sz="1600" dirty="0"/>
          </a:p>
          <a:p>
            <a:pPr marL="119063" indent="0"/>
            <a:endParaRPr lang="en-US" sz="1600" b="1" dirty="0">
              <a:latin typeface="Times New Roman" pitchFamily="18" charset="0"/>
            </a:endParaRPr>
          </a:p>
        </p:txBody>
      </p:sp>
      <p:sp>
        <p:nvSpPr>
          <p:cNvPr id="6148" name="TextBox 1"/>
          <p:cNvSpPr txBox="1">
            <a:spLocks noChangeArrowheads="1"/>
          </p:cNvSpPr>
          <p:nvPr/>
        </p:nvSpPr>
        <p:spPr bwMode="auto">
          <a:xfrm>
            <a:off x="5667884" y="852561"/>
            <a:ext cx="30480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 No </a:t>
            </a:r>
          </a:p>
        </p:txBody>
      </p:sp>
      <p:sp>
        <p:nvSpPr>
          <p:cNvPr id="2" name="Date Placeholder 1"/>
          <p:cNvSpPr>
            <a:spLocks noGrp="1"/>
          </p:cNvSpPr>
          <p:nvPr>
            <p:ph type="dt" sz="quarter" idx="10"/>
          </p:nvPr>
        </p:nvSpPr>
        <p:spPr>
          <a:xfrm>
            <a:off x="457200" y="6448425"/>
            <a:ext cx="2133600" cy="365125"/>
          </a:xfrm>
        </p:spPr>
        <p:txBody>
          <a:bodyPr/>
          <a:lstStyle/>
          <a:p>
            <a:pPr>
              <a:defRPr/>
            </a:pPr>
            <a:fld id="{B1544EC8-75C3-8341-9D77-89C18CE888CA}" type="datetime1">
              <a:rPr lang="en-US" smtClean="0"/>
              <a:t>3/30/21</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#:5-21-0005-00-agen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40318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sz="1600" b="1" dirty="0">
                <a:latin typeface="Times New Roman" pitchFamily="18" charset="0"/>
              </a:rPr>
              <a:t>4/1/21  9:00-10:30 all times EDT</a:t>
            </a:r>
            <a:endParaRPr lang="en-US" sz="1600" dirty="0">
              <a:latin typeface="Times New Roman" pitchFamily="18" charset="0"/>
            </a:endParaRPr>
          </a:p>
          <a:p>
            <a:pPr>
              <a:buFont typeface="+mj-lt"/>
              <a:buAutoNum type="arabicPeriod"/>
            </a:pPr>
            <a:r>
              <a:rPr lang="en-US" sz="1600" dirty="0"/>
              <a:t>Administrivia</a:t>
            </a:r>
          </a:p>
          <a:p>
            <a:pPr lvl="1">
              <a:buFont typeface="+mj-lt"/>
              <a:buAutoNum type="alphaLcParenR"/>
            </a:pPr>
            <a:r>
              <a:rPr lang="en-US" sz="1600" dirty="0"/>
              <a:t>Roll Call / Quorum Check</a:t>
            </a:r>
          </a:p>
          <a:p>
            <a:pPr lvl="1">
              <a:buFont typeface="+mj-lt"/>
              <a:buAutoNum type="alphaLcParenR"/>
            </a:pPr>
            <a:r>
              <a:rPr lang="en-US" sz="1600" dirty="0"/>
              <a:t>Approve Agenda</a:t>
            </a:r>
          </a:p>
          <a:p>
            <a:pPr lvl="1">
              <a:buFont typeface="+mj-lt"/>
              <a:buAutoNum type="alphaLcParenR"/>
            </a:pPr>
            <a:r>
              <a:rPr lang="en-US" sz="1600" dirty="0"/>
              <a:t>Copyright Slides</a:t>
            </a:r>
          </a:p>
          <a:p>
            <a:pPr lvl="1">
              <a:buFont typeface="+mj-lt"/>
              <a:buAutoNum type="alphaLcParenR"/>
            </a:pPr>
            <a:r>
              <a:rPr lang="en-US" sz="1600" dirty="0"/>
              <a:t>Patent Slides</a:t>
            </a:r>
          </a:p>
          <a:p>
            <a:pPr lvl="1">
              <a:buFont typeface="+mj-lt"/>
              <a:buAutoNum type="alphaLcParenR"/>
            </a:pPr>
            <a:r>
              <a:rPr lang="en-US" sz="1600" dirty="0"/>
              <a:t>Approval of recent minutes</a:t>
            </a:r>
          </a:p>
          <a:p>
            <a:pPr>
              <a:buFont typeface="+mj-lt"/>
              <a:buAutoNum type="arabicPeriod"/>
            </a:pPr>
            <a:r>
              <a:rPr lang="en-US" sz="1600" dirty="0"/>
              <a:t>Approval of Motion for Chair to Ballot </a:t>
            </a:r>
            <a:r>
              <a:rPr lang="en-US" sz="1600"/>
              <a:t>1900.5.2a Draft</a:t>
            </a:r>
          </a:p>
          <a:p>
            <a:pPr>
              <a:buFont typeface="+mj-lt"/>
              <a:buAutoNum type="arabicPeriod"/>
            </a:pPr>
            <a:r>
              <a:rPr lang="en-US" sz="1600" dirty="0"/>
              <a:t>Status on 1900.5a</a:t>
            </a:r>
          </a:p>
          <a:p>
            <a:pPr>
              <a:buFont typeface="+mj-lt"/>
              <a:buAutoNum type="arabicPeriod"/>
            </a:pPr>
            <a:r>
              <a:rPr lang="en-US" sz="1600" dirty="0"/>
              <a:t>Status on 1900.5.1</a:t>
            </a:r>
          </a:p>
          <a:p>
            <a:pPr>
              <a:buFont typeface="+mj-lt"/>
              <a:buAutoNum type="arabicPeriod"/>
            </a:pPr>
            <a:r>
              <a:rPr lang="en-US" sz="1600" dirty="0"/>
              <a:t>Status on 1900.5.2a</a:t>
            </a:r>
          </a:p>
          <a:p>
            <a:pPr>
              <a:buFont typeface="+mj-lt"/>
              <a:buAutoNum type="arabicPeriod"/>
            </a:pPr>
            <a:r>
              <a:rPr lang="en-US" sz="1600" dirty="0"/>
              <a:t>Review of other 1900 activities (1900.1, Leadership meeting etc.)</a:t>
            </a:r>
          </a:p>
          <a:p>
            <a:pPr>
              <a:buFont typeface="+mj-lt"/>
              <a:buAutoNum type="arabicPeriod"/>
            </a:pPr>
            <a:r>
              <a:rPr lang="en-US" sz="1600" dirty="0"/>
              <a:t>1900.5 Marketing Opportunities</a:t>
            </a:r>
          </a:p>
          <a:p>
            <a:pPr>
              <a:buFont typeface="+mj-lt"/>
              <a:buAutoNum type="arabicPeriod"/>
            </a:pPr>
            <a:r>
              <a:rPr lang="en-US" sz="1600" dirty="0"/>
              <a:t>1900.5 meeting planning and review</a:t>
            </a:r>
          </a:p>
          <a:p>
            <a:pPr>
              <a:buFont typeface="+mj-lt"/>
              <a:buAutoNum type="arabicPeriod"/>
            </a:pPr>
            <a:r>
              <a:rPr lang="en-US" sz="1600" dirty="0" err="1"/>
              <a:t>AoB</a:t>
            </a:r>
            <a:endParaRPr lang="en-US" sz="1600" dirty="0"/>
          </a:p>
          <a:p>
            <a:pPr marL="119063" indent="0"/>
            <a:endParaRPr lang="en-US" sz="1600" b="1" dirty="0">
              <a:latin typeface="Times New Roman" pitchFamily="18" charset="0"/>
            </a:endParaRPr>
          </a:p>
        </p:txBody>
      </p:sp>
      <p:sp>
        <p:nvSpPr>
          <p:cNvPr id="6148" name="TextBox 1"/>
          <p:cNvSpPr txBox="1">
            <a:spLocks noChangeArrowheads="1"/>
          </p:cNvSpPr>
          <p:nvPr/>
        </p:nvSpPr>
        <p:spPr bwMode="auto">
          <a:xfrm>
            <a:off x="5667884" y="852561"/>
            <a:ext cx="30480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 </a:t>
            </a:r>
          </a:p>
        </p:txBody>
      </p:sp>
      <p:sp>
        <p:nvSpPr>
          <p:cNvPr id="2" name="Date Placeholder 1"/>
          <p:cNvSpPr>
            <a:spLocks noGrp="1"/>
          </p:cNvSpPr>
          <p:nvPr>
            <p:ph type="dt" sz="quarter" idx="10"/>
          </p:nvPr>
        </p:nvSpPr>
        <p:spPr>
          <a:xfrm>
            <a:off x="457200" y="6448425"/>
            <a:ext cx="2133600" cy="365125"/>
          </a:xfrm>
        </p:spPr>
        <p:txBody>
          <a:bodyPr/>
          <a:lstStyle/>
          <a:p>
            <a:pPr>
              <a:defRPr/>
            </a:pPr>
            <a:fld id="{CD81B8D8-CDAC-D74C-926E-AFE009803BB2}" type="datetime1">
              <a:rPr lang="en-US" smtClean="0"/>
              <a:t>3/30/21</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#:5-21-0005-00-agen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6</a:t>
            </a:fld>
            <a:endParaRPr lang="en-US"/>
          </a:p>
        </p:txBody>
      </p:sp>
    </p:spTree>
    <p:extLst>
      <p:ext uri="{BB962C8B-B14F-4D97-AF65-F5344CB8AC3E}">
        <p14:creationId xmlns:p14="http://schemas.microsoft.com/office/powerpoint/2010/main" val="36284249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contained </a:t>
            </a:r>
            <a:r>
              <a:rPr lang="en-US" dirty="0"/>
              <a:t>in Doc #: </a:t>
            </a:r>
            <a:r>
              <a:rPr lang="en-US" dirty="0">
                <a:solidFill>
                  <a:schemeClr val="tx1"/>
                </a:solidFill>
              </a:rPr>
              <a:t>5-21-0005-00-agen</a:t>
            </a:r>
          </a:p>
          <a:p>
            <a:endParaRPr dirty="0"/>
          </a:p>
          <a:p>
            <a:r>
              <a:rPr dirty="0"/>
              <a:t>Mover:</a:t>
            </a:r>
            <a:r>
              <a:rPr lang="en-US" dirty="0"/>
              <a:t> Reinhard	</a:t>
            </a:r>
            <a:endParaRPr dirty="0"/>
          </a:p>
          <a:p>
            <a:r>
              <a:rPr dirty="0"/>
              <a:t>Second:</a:t>
            </a:r>
            <a:r>
              <a:rPr lang="en-US" dirty="0"/>
              <a:t> Carlos</a:t>
            </a:r>
          </a:p>
          <a:p>
            <a:r>
              <a:rPr lang="en-US" dirty="0"/>
              <a:t>Vote: UC</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F474F867-506A-8446-8429-88765CECBC20}" type="datetime1">
              <a:rPr lang="en-US" smtClean="0"/>
              <a:t>3/30/21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#:5-21-0005-00-agen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7</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32949394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120108"/>
            <a:ext cx="8229600" cy="819459"/>
          </a:xfrm>
        </p:spPr>
        <p:txBody>
          <a:bodyPr>
            <a:normAutofit fontScale="90000"/>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spcBef>
                <a:spcPts val="0"/>
              </a:spcBef>
              <a:spcAft>
                <a:spcPts val="0"/>
              </a:spcAft>
              <a:buClr>
                <a:srgbClr val="CC3300"/>
              </a:buClr>
              <a:buSzPct val="50000"/>
            </a:pPr>
            <a:r>
              <a:rPr lang="en-US" altLang="en-US" sz="2133" dirty="0">
                <a:latin typeface="Montserrat" panose="00000500000000000000" pitchFamily="2" charset="0"/>
                <a:cs typeface="Calibri" pitchFamily="34" charset="0"/>
              </a:rPr>
              <a:t>At the beginning of each standards development meeting the chair or a designee is to:</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Show the following slides (or provide them beforehand)</a:t>
            </a:r>
          </a:p>
          <a:p>
            <a:pPr lvl="2">
              <a:buSzPct val="150000"/>
            </a:pPr>
            <a:r>
              <a:rPr lang="en-US" altLang="en-US" sz="1867" dirty="0"/>
              <a:t>Advise the standards development group participants that: </a:t>
            </a:r>
          </a:p>
          <a:p>
            <a:pPr lvl="2">
              <a:buSzPct val="150000"/>
            </a:pPr>
            <a:r>
              <a:rPr lang="en-US" altLang="en-US" sz="1867" dirty="0"/>
              <a:t>IEEE SA’s copyright policy is described in Clause 7 of the IEEE SA Standards Board Bylaws and Clause 6.1 of the IEEE SA Standards Board Operations Manual;</a:t>
            </a:r>
          </a:p>
          <a:p>
            <a:pPr lvl="2">
              <a:buSzPct val="150000"/>
            </a:pPr>
            <a:r>
              <a:rPr lang="en-US" altLang="en-US" sz="1867" dirty="0"/>
              <a:t>Any material submitted during standards development, whether verbal, recorded, or in written form, is a Contribution and shall comply with the IEEE SA Copyright Policy; </a:t>
            </a:r>
          </a:p>
          <a:p>
            <a:pPr lvl="2">
              <a:buSzPct val="150000"/>
            </a:pPr>
            <a:r>
              <a:rPr lang="en-US" altLang="en-US" sz="1867" dirty="0"/>
              <a:t>Instruct the Secretary to record in the minutes of the relevant meeting: </a:t>
            </a:r>
          </a:p>
          <a:p>
            <a:pPr lvl="2">
              <a:buSzPct val="150000"/>
            </a:pPr>
            <a:r>
              <a:rPr lang="en-US" altLang="en-US" sz="1867" dirty="0"/>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8</a:t>
            </a:fld>
            <a:endParaRPr lang="en-US" altLang="en-US"/>
          </a:p>
        </p:txBody>
      </p:sp>
    </p:spTree>
    <p:extLst>
      <p:ext uri="{BB962C8B-B14F-4D97-AF65-F5344CB8AC3E}">
        <p14:creationId xmlns:p14="http://schemas.microsoft.com/office/powerpoint/2010/main" val="17014953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r>
              <a:rPr lang="en-US" altLang="en-US" sz="2133"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9</a:t>
            </a:fld>
            <a:endParaRPr lang="en-US" altLang="en-US"/>
          </a:p>
        </p:txBody>
      </p:sp>
    </p:spTree>
    <p:extLst>
      <p:ext uri="{BB962C8B-B14F-4D97-AF65-F5344CB8AC3E}">
        <p14:creationId xmlns:p14="http://schemas.microsoft.com/office/powerpoint/2010/main" val="1911122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23816</TotalTime>
  <Words>2961</Words>
  <Application>Microsoft Macintosh PowerPoint</Application>
  <PresentationFormat>On-screen Show (4:3)</PresentationFormat>
  <Paragraphs>464</Paragraphs>
  <Slides>26</Slides>
  <Notes>6</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26</vt:i4>
      </vt:variant>
    </vt:vector>
  </HeadingPairs>
  <TitlesOfParts>
    <vt:vector size="34" baseType="lpstr">
      <vt:lpstr>Arial</vt:lpstr>
      <vt:lpstr>Calibri</vt:lpstr>
      <vt:lpstr>Helvetica</vt:lpstr>
      <vt:lpstr>Lucida Grande</vt:lpstr>
      <vt:lpstr>Monotype Sorts</vt:lpstr>
      <vt:lpstr>Montserrat</vt:lpstr>
      <vt:lpstr>Times New Roman</vt:lpstr>
      <vt:lpstr>Office Theme</vt:lpstr>
      <vt:lpstr>PowerPoint Presentation</vt:lpstr>
      <vt:lpstr> Electronic Meeting Details </vt:lpstr>
      <vt:lpstr>Rules</vt:lpstr>
      <vt:lpstr>Current Membership</vt:lpstr>
      <vt:lpstr> Draft Agenda</vt:lpstr>
      <vt:lpstr> Draft Agenda</vt:lpstr>
      <vt:lpstr>Approval of Agenda</vt:lpstr>
      <vt:lpstr>Instructions for Chairs of  standards development activities</vt:lpstr>
      <vt:lpstr>IEEE SA Copyright Policy</vt:lpstr>
      <vt:lpstr>IEEE SA Copyright Policy</vt:lpstr>
      <vt:lpstr>Instructions for the WG Chair</vt:lpstr>
      <vt:lpstr>Participants have a duty to inform the IEEE</vt:lpstr>
      <vt:lpstr>Ways to inform IEEE</vt:lpstr>
      <vt:lpstr>Other guidelines for IEEE WG meetings</vt:lpstr>
      <vt:lpstr>Patent-related information</vt:lpstr>
      <vt:lpstr>Motion for approval</vt:lpstr>
      <vt:lpstr>Minutes for approval</vt:lpstr>
      <vt:lpstr>Motion</vt:lpstr>
      <vt:lpstr>Current Status for 1900.5a</vt:lpstr>
      <vt:lpstr>Current Status for 1900.5.1</vt:lpstr>
      <vt:lpstr>Current Status for 1900.5.2a</vt:lpstr>
      <vt:lpstr>Other DySPAN-SC Activities</vt:lpstr>
      <vt:lpstr>Other DySPAN-SC Activities</vt:lpstr>
      <vt:lpstr>1900.5 Marketing Inputs</vt:lpstr>
      <vt:lpstr>1900.5 Meeting Planning and Review</vt:lpstr>
      <vt:lpstr>1900.5 Adjourn</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Tony Rennier</cp:lastModifiedBy>
  <cp:revision>539</cp:revision>
  <dcterms:created xsi:type="dcterms:W3CDTF">2013-08-13T02:52:21Z</dcterms:created>
  <dcterms:modified xsi:type="dcterms:W3CDTF">2021-03-30T17:29:03Z</dcterms:modified>
</cp:coreProperties>
</file>