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68" r:id="rId7"/>
    <p:sldId id="414" r:id="rId8"/>
    <p:sldId id="461" r:id="rId9"/>
    <p:sldId id="462" r:id="rId10"/>
    <p:sldId id="463" r:id="rId11"/>
    <p:sldId id="283" r:id="rId12"/>
    <p:sldId id="288" r:id="rId13"/>
    <p:sldId id="285" r:id="rId14"/>
    <p:sldId id="286" r:id="rId15"/>
    <p:sldId id="284" r:id="rId16"/>
    <p:sldId id="436" r:id="rId17"/>
    <p:sldId id="465" r:id="rId18"/>
    <p:sldId id="437" r:id="rId19"/>
    <p:sldId id="438" r:id="rId20"/>
    <p:sldId id="426" r:id="rId21"/>
    <p:sldId id="466" r:id="rId22"/>
    <p:sldId id="440" r:id="rId23"/>
    <p:sldId id="430" r:id="rId24"/>
    <p:sldId id="454"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059" autoAdjust="0"/>
    <p:restoredTop sz="97557"/>
  </p:normalViewPr>
  <p:slideViewPr>
    <p:cSldViewPr>
      <p:cViewPr varScale="1">
        <p:scale>
          <a:sx n="234" d="100"/>
          <a:sy n="234" d="100"/>
        </p:scale>
        <p:origin x="1928"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3/28/21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873212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E8D6D51-14A2-1F47-ADDB-4CEC8D18A1C0}"/>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4872DB-56B3-C34F-B500-6968A7F9B63F}" type="slidenum">
              <a:rPr lang="en-US" altLang="en-US" sz="1300"/>
              <a:pPr>
                <a:spcBef>
                  <a:spcPct val="0"/>
                </a:spcBef>
              </a:pPr>
              <a:t>11</a:t>
            </a:fld>
            <a:endParaRPr lang="en-US" altLang="en-US" sz="1300"/>
          </a:p>
        </p:txBody>
      </p:sp>
      <p:sp>
        <p:nvSpPr>
          <p:cNvPr id="13315" name="Rectangle 1026">
            <a:extLst>
              <a:ext uri="{FF2B5EF4-FFF2-40B4-BE49-F238E27FC236}">
                <a16:creationId xmlns:a16="http://schemas.microsoft.com/office/drawing/2014/main" id="{4D80F9BB-F9C0-B348-BABF-BE610C1F22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9791238C-E5E2-0F40-B2AC-38FD2657E790}"/>
              </a:ext>
            </a:extLst>
          </p:cNvPr>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288104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6F2D52D-C223-5942-A5F6-2525F697018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37A485-6B86-0E46-B104-4E411F92A161}" type="slidenum">
              <a:rPr lang="en-US" altLang="en-US" sz="1300"/>
              <a:pPr>
                <a:spcBef>
                  <a:spcPct val="0"/>
                </a:spcBef>
              </a:pPr>
              <a:t>15</a:t>
            </a:fld>
            <a:endParaRPr lang="en-US" altLang="en-US" sz="1300"/>
          </a:p>
        </p:txBody>
      </p:sp>
      <p:sp>
        <p:nvSpPr>
          <p:cNvPr id="14339" name="Rectangle 2">
            <a:extLst>
              <a:ext uri="{FF2B5EF4-FFF2-40B4-BE49-F238E27FC236}">
                <a16:creationId xmlns:a16="http://schemas.microsoft.com/office/drawing/2014/main" id="{B6D53724-AD9C-6743-8303-7AA266DC4342}"/>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C0FF2BC-16A3-444F-9444-25D5950EDB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20159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9367FF38-91B9-6A44-8C00-811E1251C3B0}" type="datetime1">
              <a:rPr lang="en-US" smtClean="0"/>
              <a:t>3/28/21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#:5-21-0005-00-agen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0947F6D-CE1A-DD4A-8C6A-B2925C6849C0}" type="datetime1">
              <a:rPr lang="en-US" smtClean="0"/>
              <a:t>3/28/21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B3F4D80-F39F-7A44-B465-D42FC84D21D9}" type="datetime1">
              <a:rPr lang="en-US" smtClean="0"/>
              <a:t>3/28/21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6248400"/>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64120190-A835-8F46-A7AC-403FB104E5D5}" type="datetime1">
              <a:rPr lang="en-US" smtClean="0"/>
              <a:t>3/28/21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#:5-21-0005-00-agen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AA6FDB8E-A6B4-D34D-8BD6-E9B300FB8BBE}" type="datetime1">
              <a:rPr lang="en-US" smtClean="0"/>
              <a:t>3/28/21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#:5-21-0005-00-agen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DB8E307-C182-6B43-8893-BE413CB8DEAA}" type="datetime1">
              <a:rPr lang="en-US" smtClean="0"/>
              <a:t>3/28/21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#:5-21-0005-00-agen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6A749237-31D8-154D-AD83-A90C322BAFF9}" type="datetime1">
              <a:rPr lang="en-US" smtClean="0"/>
              <a:t>3/28/21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#:5-21-0005-00-agen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2C877DE-6415-D542-BE4A-6F3B52BA4A85}" type="datetime1">
              <a:rPr lang="en-US" smtClean="0"/>
              <a:t>3/28/21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#:5-21-0005-00-agen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A6F3F454-8069-DE47-A2E3-04AC9B4773D9}" type="datetime1">
              <a:rPr lang="en-US" smtClean="0"/>
              <a:t>3/28/21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#:5-21-0005-00-agen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10DBE2CC-3C23-994C-B30E-9744A9295F34}" type="datetime1">
              <a:rPr lang="en-US" smtClean="0"/>
              <a:t>3/28/21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#:5-21-0005-00-agen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9B06665-F535-A849-824C-55F63678A94C}" type="datetime1">
              <a:rPr lang="en-US" smtClean="0"/>
              <a:t>3/28/21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A4CE9E2-1685-5449-8341-EB8089D1B1C0}" type="datetime1">
              <a:rPr lang="en-US" smtClean="0"/>
              <a:t>3/28/21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#:5-21-0005-00-agen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DE01F060-7C53-EE49-A10D-4F41E3A6ECD3}" type="datetime1">
              <a:rPr lang="en-US" smtClean="0"/>
              <a:t>3/28/21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91691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30 March – 1 April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30 March- 1 April 2021</a:t>
            </a:r>
          </a:p>
          <a:p>
            <a:pPr eaLnBrk="0" hangingPunct="0"/>
            <a:r>
              <a:rPr lang="en-US" sz="1200" b="1" dirty="0">
                <a:latin typeface="Arial" pitchFamily="34" charset="0"/>
                <a:cs typeface="Times New Roman" pitchFamily="18" charset="0"/>
              </a:rPr>
              <a:t>Document No: 5-21-0005-00-agen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52C7CA4-6E21-D04A-A16B-941952E3FB77}"/>
              </a:ext>
            </a:extLst>
          </p:cNvPr>
          <p:cNvSpPr>
            <a:spLocks noGrp="1"/>
          </p:cNvSpPr>
          <p:nvPr>
            <p:ph type="dt" sz="half" idx="10"/>
          </p:nvPr>
        </p:nvSpPr>
        <p:spPr/>
        <p:txBody>
          <a:bodyPr/>
          <a:lstStyle/>
          <a:p>
            <a:pPr>
              <a:defRPr/>
            </a:pPr>
            <a:fld id="{6645B462-4A4D-3B4B-9ADF-CEBF465A5458}" type="datetime1">
              <a:rPr lang="en-US" smtClean="0"/>
              <a:t>3/28/21</a:t>
            </a:fld>
            <a:endParaRPr lang="en-US"/>
          </a:p>
        </p:txBody>
      </p:sp>
      <p:sp>
        <p:nvSpPr>
          <p:cNvPr id="6" name="Footer Placeholder 5">
            <a:extLst>
              <a:ext uri="{FF2B5EF4-FFF2-40B4-BE49-F238E27FC236}">
                <a16:creationId xmlns:a16="http://schemas.microsoft.com/office/drawing/2014/main" id="{72F10D8E-8870-2642-8E5B-19D752367725}"/>
              </a:ext>
            </a:extLst>
          </p:cNvPr>
          <p:cNvSpPr>
            <a:spLocks noGrp="1"/>
          </p:cNvSpPr>
          <p:nvPr>
            <p:ph type="ftr" sz="quarter" idx="11"/>
          </p:nvPr>
        </p:nvSpPr>
        <p:spPr/>
        <p:txBody>
          <a:bodyPr/>
          <a:lstStyle/>
          <a:p>
            <a:pPr>
              <a:defRPr/>
            </a:pPr>
            <a:r>
              <a:rPr lang="en-US"/>
              <a:t>Doc #:5-21-0005-00-agen</a:t>
            </a:r>
            <a:endParaRPr lang="en-US" dirty="0"/>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C8D6E6E8-F91C-BE48-AA7E-F922B4169626}"/>
              </a:ext>
            </a:extLst>
          </p:cNvPr>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2" charset="2"/>
              <a:buNone/>
            </a:pPr>
            <a:r>
              <a:rPr lang="en-US" altLang="en-US" sz="1800" b="1"/>
              <a:t>	</a:t>
            </a:r>
            <a:r>
              <a:rPr lang="en-US" altLang="en-US" sz="2000" b="1">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pitchFamily="2" charset="2"/>
              <a:buNone/>
            </a:pPr>
            <a:r>
              <a:rPr lang="en-US" altLang="en-US" sz="1400">
                <a:solidFill>
                  <a:schemeClr val="tx1"/>
                </a:solidFill>
                <a:latin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B526548B-22B0-4449-9D1E-95DAF25B06D7}"/>
              </a:ext>
            </a:extLst>
          </p:cNvPr>
          <p:cNvSpPr>
            <a:spLocks noGrp="1" noChangeArrowheads="1"/>
          </p:cNvSpPr>
          <p:nvPr>
            <p:ph type="title"/>
          </p:nvPr>
        </p:nvSpPr>
        <p:spPr>
          <a:xfrm>
            <a:off x="685800" y="0"/>
            <a:ext cx="7772400" cy="609600"/>
          </a:xfrm>
        </p:spPr>
        <p:txBody>
          <a:bodyPr lIns="90487" tIns="44450" rIns="90487" bIns="44450"/>
          <a:lstStyle/>
          <a:p>
            <a:r>
              <a:rPr lang="en-US" altLang="en-US" sz="3200" u="sng" dirty="0">
                <a:solidFill>
                  <a:schemeClr val="tx1"/>
                </a:solidFill>
                <a:latin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371B9465-E86F-B244-870B-9F0D5789D6D8}"/>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a:extLst>
              <a:ext uri="{FF2B5EF4-FFF2-40B4-BE49-F238E27FC236}">
                <a16:creationId xmlns:a16="http://schemas.microsoft.com/office/drawing/2014/main" id="{385202DE-7565-0C47-A28C-ECACB2A833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p>
        </p:txBody>
      </p:sp>
      <p:sp>
        <p:nvSpPr>
          <p:cNvPr id="2" name="Date Placeholder 1">
            <a:extLst>
              <a:ext uri="{FF2B5EF4-FFF2-40B4-BE49-F238E27FC236}">
                <a16:creationId xmlns:a16="http://schemas.microsoft.com/office/drawing/2014/main" id="{7DB1D045-D185-934D-B660-99C731913ABA}"/>
              </a:ext>
            </a:extLst>
          </p:cNvPr>
          <p:cNvSpPr>
            <a:spLocks noGrp="1"/>
          </p:cNvSpPr>
          <p:nvPr>
            <p:ph type="dt" sz="half" idx="10"/>
          </p:nvPr>
        </p:nvSpPr>
        <p:spPr/>
        <p:txBody>
          <a:bodyPr/>
          <a:lstStyle/>
          <a:p>
            <a:pPr>
              <a:defRPr/>
            </a:pPr>
            <a:fld id="{CE7F31A2-207E-EC46-93A0-82A02BCB2A79}" type="datetime1">
              <a:rPr lang="en-US" smtClean="0"/>
              <a:t>3/28/21</a:t>
            </a:fld>
            <a:endParaRPr lang="en-US"/>
          </a:p>
        </p:txBody>
      </p:sp>
      <p:sp>
        <p:nvSpPr>
          <p:cNvPr id="3" name="Footer Placeholder 2">
            <a:extLst>
              <a:ext uri="{FF2B5EF4-FFF2-40B4-BE49-F238E27FC236}">
                <a16:creationId xmlns:a16="http://schemas.microsoft.com/office/drawing/2014/main" id="{ABD9011C-9AF8-4B43-B706-A67FC5E97DD2}"/>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88FAC03F-F9CF-D747-8DE0-8F1C0C7CE7D8}"/>
              </a:ext>
            </a:extLst>
          </p:cNvPr>
          <p:cNvSpPr>
            <a:spLocks noGrp="1"/>
          </p:cNvSpPr>
          <p:nvPr>
            <p:ph type="sldNum" sz="quarter" idx="12"/>
          </p:nvPr>
        </p:nvSpPr>
        <p:spPr/>
        <p:txBody>
          <a:bodyPr/>
          <a:lstStyle/>
          <a:p>
            <a:pPr>
              <a:defRPr/>
            </a:pPr>
            <a:fld id="{E6A9CA49-25C3-408A-A7C2-6BBA5AFB62A7}" type="slidenum">
              <a:rPr lang="en-US" smtClean="0"/>
              <a:pPr>
                <a:defRPr/>
              </a:pPr>
              <a:t>11</a:t>
            </a:fld>
            <a:endParaRPr lang="en-US"/>
          </a:p>
        </p:txBody>
      </p:sp>
    </p:spTree>
    <p:extLst>
      <p:ext uri="{BB962C8B-B14F-4D97-AF65-F5344CB8AC3E}">
        <p14:creationId xmlns:p14="http://schemas.microsoft.com/office/powerpoint/2010/main" val="179107533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C2D3009-00F4-134B-8C6A-7EF1A53F2F9C}"/>
              </a:ext>
            </a:extLst>
          </p:cNvPr>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a:extLst>
              <a:ext uri="{FF2B5EF4-FFF2-40B4-BE49-F238E27FC236}">
                <a16:creationId xmlns:a16="http://schemas.microsoft.com/office/drawing/2014/main" id="{0D810416-67C7-894A-B97B-4B8E5C53C15A}"/>
              </a:ext>
            </a:extLst>
          </p:cNvPr>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191EFC89-3CEC-7642-8ABE-ECFE126D3EAF}"/>
              </a:ext>
            </a:extLst>
          </p:cNvPr>
          <p:cNvSpPr>
            <a:spLocks noGrp="1"/>
          </p:cNvSpPr>
          <p:nvPr>
            <p:ph type="dt" sz="half" idx="10"/>
          </p:nvPr>
        </p:nvSpPr>
        <p:spPr/>
        <p:txBody>
          <a:bodyPr/>
          <a:lstStyle/>
          <a:p>
            <a:pPr>
              <a:defRPr/>
            </a:pPr>
            <a:fld id="{55F32C7C-E077-D645-B4B6-EABE88A4C918}" type="datetime1">
              <a:rPr lang="en-US" smtClean="0"/>
              <a:t>3/28/21</a:t>
            </a:fld>
            <a:endParaRPr lang="en-US"/>
          </a:p>
        </p:txBody>
      </p:sp>
      <p:sp>
        <p:nvSpPr>
          <p:cNvPr id="3" name="Footer Placeholder 2">
            <a:extLst>
              <a:ext uri="{FF2B5EF4-FFF2-40B4-BE49-F238E27FC236}">
                <a16:creationId xmlns:a16="http://schemas.microsoft.com/office/drawing/2014/main" id="{9DC32FB4-18A1-3E46-96BD-C7DAB76ACF11}"/>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04A545ED-C3AF-F942-9EFB-20F5F7E1A428}"/>
              </a:ext>
            </a:extLst>
          </p:cNvPr>
          <p:cNvSpPr>
            <a:spLocks noGrp="1"/>
          </p:cNvSpPr>
          <p:nvPr>
            <p:ph type="sldNum" sz="quarter" idx="12"/>
          </p:nvPr>
        </p:nvSpPr>
        <p:spPr/>
        <p:txBody>
          <a:bodyPr/>
          <a:lstStyle/>
          <a:p>
            <a:pPr>
              <a:defRPr/>
            </a:pPr>
            <a:fld id="{E6A9CA49-25C3-408A-A7C2-6BBA5AFB62A7}" type="slidenum">
              <a:rPr lang="en-US" smtClean="0"/>
              <a:pPr>
                <a:defRPr/>
              </a:pPr>
              <a:t>12</a:t>
            </a:fld>
            <a:endParaRPr lang="en-US"/>
          </a:p>
        </p:txBody>
      </p:sp>
    </p:spTree>
    <p:extLst>
      <p:ext uri="{BB962C8B-B14F-4D97-AF65-F5344CB8AC3E}">
        <p14:creationId xmlns:p14="http://schemas.microsoft.com/office/powerpoint/2010/main" val="3153971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009BA41-EE3E-AF48-87DA-C00E74B6AFFB}"/>
              </a:ext>
            </a:extLst>
          </p:cNvPr>
          <p:cNvSpPr>
            <a:spLocks noGrp="1" noChangeArrowheads="1"/>
          </p:cNvSpPr>
          <p:nvPr>
            <p:ph type="title"/>
          </p:nvPr>
        </p:nvSpPr>
        <p:spPr>
          <a:xfrm>
            <a:off x="685800" y="152400"/>
            <a:ext cx="7772400" cy="990600"/>
          </a:xfrm>
        </p:spPr>
        <p:txBody>
          <a:bodyPr/>
          <a:lstStyle/>
          <a:p>
            <a:r>
              <a:rPr lang="en-US" altLang="en-US" sz="3200" u="sng">
                <a:solidFill>
                  <a:schemeClr val="tx1"/>
                </a:solidFill>
                <a:latin typeface="Calibri" panose="020F0502020204030204" pitchFamily="34" charset="0"/>
                <a:cs typeface="Calibri" panose="020F0502020204030204" pitchFamily="34" charset="0"/>
              </a:rPr>
              <a:t>Ways to inform IEEE</a:t>
            </a:r>
            <a:endParaRPr lang="en-US" altLang="en-US" sz="3200" u="sng"/>
          </a:p>
        </p:txBody>
      </p:sp>
      <p:sp>
        <p:nvSpPr>
          <p:cNvPr id="9219" name="Rectangle 3">
            <a:extLst>
              <a:ext uri="{FF2B5EF4-FFF2-40B4-BE49-F238E27FC236}">
                <a16:creationId xmlns:a16="http://schemas.microsoft.com/office/drawing/2014/main" id="{11219F0F-D1D2-EB4E-89EE-B1014A96C25F}"/>
              </a:ext>
            </a:extLst>
          </p:cNvPr>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FFFBD785-4A82-504D-AF99-AB12D1A3E889}"/>
              </a:ext>
            </a:extLst>
          </p:cNvPr>
          <p:cNvSpPr>
            <a:spLocks noGrp="1"/>
          </p:cNvSpPr>
          <p:nvPr>
            <p:ph type="dt" sz="half" idx="10"/>
          </p:nvPr>
        </p:nvSpPr>
        <p:spPr/>
        <p:txBody>
          <a:bodyPr/>
          <a:lstStyle/>
          <a:p>
            <a:pPr>
              <a:defRPr/>
            </a:pPr>
            <a:fld id="{542007A4-8C19-6745-A2CF-ED1980261346}" type="datetime1">
              <a:rPr lang="en-US" smtClean="0"/>
              <a:t>3/28/21</a:t>
            </a:fld>
            <a:endParaRPr lang="en-US"/>
          </a:p>
        </p:txBody>
      </p:sp>
      <p:sp>
        <p:nvSpPr>
          <p:cNvPr id="3" name="Footer Placeholder 2">
            <a:extLst>
              <a:ext uri="{FF2B5EF4-FFF2-40B4-BE49-F238E27FC236}">
                <a16:creationId xmlns:a16="http://schemas.microsoft.com/office/drawing/2014/main" id="{AD176795-01FF-2548-A5D7-54AFC3391D4E}"/>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A6A188EE-2A47-514E-AED2-D5B06F4A5E27}"/>
              </a:ext>
            </a:extLst>
          </p:cNvPr>
          <p:cNvSpPr>
            <a:spLocks noGrp="1"/>
          </p:cNvSpPr>
          <p:nvPr>
            <p:ph type="sldNum" sz="quarter" idx="12"/>
          </p:nvPr>
        </p:nvSpPr>
        <p:spPr/>
        <p:txBody>
          <a:bodyPr/>
          <a:lstStyle/>
          <a:p>
            <a:pPr>
              <a:defRPr/>
            </a:pPr>
            <a:fld id="{E6A9CA49-25C3-408A-A7C2-6BBA5AFB62A7}" type="slidenum">
              <a:rPr lang="en-US" smtClean="0"/>
              <a:pPr>
                <a:defRPr/>
              </a:pPr>
              <a:t>13</a:t>
            </a:fld>
            <a:endParaRPr lang="en-US"/>
          </a:p>
        </p:txBody>
      </p:sp>
    </p:spTree>
    <p:extLst>
      <p:ext uri="{BB962C8B-B14F-4D97-AF65-F5344CB8AC3E}">
        <p14:creationId xmlns:p14="http://schemas.microsoft.com/office/powerpoint/2010/main" val="511109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AC2FF1F6-F075-314C-9288-637C82364FE1}"/>
              </a:ext>
            </a:extLst>
          </p:cNvPr>
          <p:cNvSpPr>
            <a:spLocks noGrp="1" noChangeArrowheads="1"/>
          </p:cNvSpPr>
          <p:nvPr>
            <p:ph type="title"/>
          </p:nvPr>
        </p:nvSpPr>
        <p:spPr>
          <a:xfrm>
            <a:off x="228600" y="26988"/>
            <a:ext cx="8686800" cy="1143000"/>
          </a:xfrm>
        </p:spPr>
        <p:txBody>
          <a:bodyPr/>
          <a:lstStyle/>
          <a:p>
            <a:r>
              <a:rPr lang="en-US" altLang="en-US" sz="3200" u="sng">
                <a:solidFill>
                  <a:schemeClr val="tx1"/>
                </a:solidFill>
                <a:latin typeface="Calibri" panose="020F0502020204030204" pitchFamily="34" charset="0"/>
                <a:cs typeface="Calibri" panose="020F0502020204030204" pitchFamily="34" charset="0"/>
              </a:rPr>
              <a:t>Other guidelines for IEEE WG meetings</a:t>
            </a:r>
            <a:endParaRPr lang="en-US" altLang="en-US" sz="3200"/>
          </a:p>
        </p:txBody>
      </p:sp>
      <p:sp>
        <p:nvSpPr>
          <p:cNvPr id="10243" name="Rectangle 1027">
            <a:extLst>
              <a:ext uri="{FF2B5EF4-FFF2-40B4-BE49-F238E27FC236}">
                <a16:creationId xmlns:a16="http://schemas.microsoft.com/office/drawing/2014/main" id="{77046243-DE4A-4B40-AD7C-A4A0FE105CC3}"/>
              </a:ext>
            </a:extLst>
          </p:cNvPr>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1F5DD6E5-1CC9-4340-B6F5-A1636A16DA28}"/>
              </a:ext>
            </a:extLst>
          </p:cNvPr>
          <p:cNvSpPr>
            <a:spLocks noGrp="1"/>
          </p:cNvSpPr>
          <p:nvPr>
            <p:ph type="dt" sz="half" idx="10"/>
          </p:nvPr>
        </p:nvSpPr>
        <p:spPr/>
        <p:txBody>
          <a:bodyPr/>
          <a:lstStyle/>
          <a:p>
            <a:pPr>
              <a:defRPr/>
            </a:pPr>
            <a:fld id="{482C1394-9BFE-0B40-8023-039484A056A1}" type="datetime1">
              <a:rPr lang="en-US" smtClean="0"/>
              <a:t>3/28/21</a:t>
            </a:fld>
            <a:endParaRPr lang="en-US"/>
          </a:p>
        </p:txBody>
      </p:sp>
      <p:sp>
        <p:nvSpPr>
          <p:cNvPr id="3" name="Footer Placeholder 2">
            <a:extLst>
              <a:ext uri="{FF2B5EF4-FFF2-40B4-BE49-F238E27FC236}">
                <a16:creationId xmlns:a16="http://schemas.microsoft.com/office/drawing/2014/main" id="{68557AFF-6FF5-6844-9C89-00F9A3CF7E14}"/>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6CF862EB-60F1-FB4E-9BF2-5350BD207C0D}"/>
              </a:ext>
            </a:extLst>
          </p:cNvPr>
          <p:cNvSpPr>
            <a:spLocks noGrp="1"/>
          </p:cNvSpPr>
          <p:nvPr>
            <p:ph type="sldNum" sz="quarter" idx="12"/>
          </p:nvPr>
        </p:nvSpPr>
        <p:spPr/>
        <p:txBody>
          <a:bodyPr/>
          <a:lstStyle/>
          <a:p>
            <a:pPr>
              <a:defRPr/>
            </a:pPr>
            <a:fld id="{E6A9CA49-25C3-408A-A7C2-6BBA5AFB62A7}" type="slidenum">
              <a:rPr lang="en-US" smtClean="0"/>
              <a:pPr>
                <a:defRPr/>
              </a:pPr>
              <a:t>14</a:t>
            </a:fld>
            <a:endParaRPr lang="en-US"/>
          </a:p>
        </p:txBody>
      </p:sp>
    </p:spTree>
    <p:extLst>
      <p:ext uri="{BB962C8B-B14F-4D97-AF65-F5344CB8AC3E}">
        <p14:creationId xmlns:p14="http://schemas.microsoft.com/office/powerpoint/2010/main" val="2016382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B891396-C957-EE48-ADB3-C9F5BBE7B4D6}"/>
              </a:ext>
            </a:extLst>
          </p:cNvPr>
          <p:cNvSpPr>
            <a:spLocks noGrp="1" noChangeArrowheads="1"/>
          </p:cNvSpPr>
          <p:nvPr>
            <p:ph type="title"/>
          </p:nvPr>
        </p:nvSpPr>
        <p:spPr>
          <a:xfrm>
            <a:off x="381000" y="304800"/>
            <a:ext cx="8458200" cy="609600"/>
          </a:xfrm>
        </p:spPr>
        <p:txBody>
          <a:bodyPr/>
          <a:lstStyle/>
          <a:p>
            <a:r>
              <a:rPr lang="en-GB" altLang="en-US" sz="3200" u="sng">
                <a:solidFill>
                  <a:schemeClr val="tx1"/>
                </a:solidFill>
                <a:latin typeface="Calibri" panose="020F0502020204030204" pitchFamily="34" charset="0"/>
                <a:cs typeface="Calibri" panose="020F0502020204030204" pitchFamily="34" charset="0"/>
              </a:rPr>
              <a:t>Patent-related information</a:t>
            </a:r>
            <a:endParaRPr lang="en-US" altLang="en-US" sz="3200" u="sng"/>
          </a:p>
        </p:txBody>
      </p:sp>
      <p:sp>
        <p:nvSpPr>
          <p:cNvPr id="11267" name="Rectangle 3">
            <a:extLst>
              <a:ext uri="{FF2B5EF4-FFF2-40B4-BE49-F238E27FC236}">
                <a16:creationId xmlns:a16="http://schemas.microsoft.com/office/drawing/2014/main" id="{DE419511-A8EA-7140-ACEB-EC9D223AFF59}"/>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itchFamily="2" charset="0"/>
            </a:endParaRPr>
          </a:p>
        </p:txBody>
      </p:sp>
      <p:sp>
        <p:nvSpPr>
          <p:cNvPr id="11268" name="Rectangle 4">
            <a:extLst>
              <a:ext uri="{FF2B5EF4-FFF2-40B4-BE49-F238E27FC236}">
                <a16:creationId xmlns:a16="http://schemas.microsoft.com/office/drawing/2014/main" id="{1B898656-C6E1-9344-B444-C6DAC6862C24}"/>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8575163D-76E9-904C-A2CE-3B8F82A7394D}"/>
              </a:ext>
            </a:extLst>
          </p:cNvPr>
          <p:cNvSpPr>
            <a:spLocks noGrp="1"/>
          </p:cNvSpPr>
          <p:nvPr>
            <p:ph type="dt" sz="half" idx="10"/>
          </p:nvPr>
        </p:nvSpPr>
        <p:spPr/>
        <p:txBody>
          <a:bodyPr/>
          <a:lstStyle/>
          <a:p>
            <a:pPr>
              <a:defRPr/>
            </a:pPr>
            <a:fld id="{F8E94ED5-84DB-C245-B3D3-EDF880D7916A}" type="datetime1">
              <a:rPr lang="en-US" smtClean="0"/>
              <a:t>3/28/21</a:t>
            </a:fld>
            <a:endParaRPr lang="en-US"/>
          </a:p>
        </p:txBody>
      </p:sp>
      <p:sp>
        <p:nvSpPr>
          <p:cNvPr id="3" name="Footer Placeholder 2">
            <a:extLst>
              <a:ext uri="{FF2B5EF4-FFF2-40B4-BE49-F238E27FC236}">
                <a16:creationId xmlns:a16="http://schemas.microsoft.com/office/drawing/2014/main" id="{BF5B5253-78CC-B447-8198-01A705525D22}"/>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9111C800-49D3-3949-AB25-AADCE4B941DC}"/>
              </a:ext>
            </a:extLst>
          </p:cNvPr>
          <p:cNvSpPr>
            <a:spLocks noGrp="1"/>
          </p:cNvSpPr>
          <p:nvPr>
            <p:ph type="sldNum" sz="quarter" idx="12"/>
          </p:nvPr>
        </p:nvSpPr>
        <p:spPr/>
        <p:txBody>
          <a:bodyPr/>
          <a:lstStyle/>
          <a:p>
            <a:pPr>
              <a:defRPr/>
            </a:pPr>
            <a:fld id="{E6A9CA49-25C3-408A-A7C2-6BBA5AFB62A7}" type="slidenum">
              <a:rPr lang="en-US" smtClean="0"/>
              <a:pPr>
                <a:defRPr/>
              </a:pPr>
              <a:t>15</a:t>
            </a:fld>
            <a:endParaRPr lang="en-US"/>
          </a:p>
        </p:txBody>
      </p:sp>
    </p:spTree>
    <p:extLst>
      <p:ext uri="{BB962C8B-B14F-4D97-AF65-F5344CB8AC3E}">
        <p14:creationId xmlns:p14="http://schemas.microsoft.com/office/powerpoint/2010/main" val="251245509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3/5/21</a:t>
            </a:r>
            <a:r>
              <a:rPr lang="en-US" dirty="0"/>
              <a:t> </a:t>
            </a:r>
            <a:r>
              <a:rPr dirty="0"/>
              <a:t>WG minutes contained in </a:t>
            </a:r>
            <a:r>
              <a:rPr lang="en-US" dirty="0">
                <a:solidFill>
                  <a:schemeClr val="tx1"/>
                </a:solidFill>
              </a:rPr>
              <a:t>Doc #: 5-21-</a:t>
            </a:r>
            <a:r>
              <a:rPr lang="en-US" dirty="0">
                <a:solidFill>
                  <a:srgbClr val="FF0000"/>
                </a:solidFill>
              </a:rPr>
              <a:t>XXXX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6F7F1F49-50AA-FE4C-BDF8-1EE2991CCDAD}" type="datetime1">
              <a:rPr lang="en-US" smtClean="0"/>
              <a:t>3/28/21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2/12/21</a:t>
            </a:r>
          </a:p>
          <a:p>
            <a:pPr lvl="1"/>
            <a:r>
              <a:rPr lang="en-US" sz="1400" dirty="0"/>
              <a:t>Continue to have ad-</a:t>
            </a:r>
            <a:r>
              <a:rPr lang="en-US" sz="1400" dirty="0" err="1"/>
              <a:t>hocs</a:t>
            </a:r>
            <a:r>
              <a:rPr lang="en-US" sz="1400" dirty="0"/>
              <a:t> – Andy from ANDRO last week</a:t>
            </a:r>
          </a:p>
          <a:p>
            <a:pPr lvl="1"/>
            <a:r>
              <a:rPr lang="en-US" sz="1400" dirty="0"/>
              <a:t>ANDRO (Tim and Sean) today – XACML (Mitch) next week</a:t>
            </a:r>
          </a:p>
          <a:p>
            <a:pPr lvl="1"/>
            <a:r>
              <a:rPr lang="en-US" sz="1400" dirty="0"/>
              <a:t>Will begin recording ad-</a:t>
            </a:r>
            <a:r>
              <a:rPr lang="en-US" sz="1400" dirty="0" err="1"/>
              <a:t>hocs</a:t>
            </a:r>
            <a:endParaRPr lang="en-US" sz="1400" dirty="0"/>
          </a:p>
          <a:p>
            <a:r>
              <a:rPr lang="en-US" sz="1800" dirty="0"/>
              <a:t>3/5/21</a:t>
            </a:r>
          </a:p>
          <a:p>
            <a:pPr lvl="1"/>
            <a:r>
              <a:rPr lang="en-US" sz="1400" dirty="0"/>
              <a:t>Contribution from Mitch, the MLM Use case from SDRF 11 year ago, London bombing</a:t>
            </a:r>
          </a:p>
          <a:p>
            <a:pPr lvl="1"/>
            <a:r>
              <a:rPr lang="en-US" sz="1400" dirty="0"/>
              <a:t>Next meeting 3/19</a:t>
            </a:r>
          </a:p>
          <a:p>
            <a:pPr lvl="2"/>
            <a:r>
              <a:rPr lang="en-US" sz="1200" dirty="0"/>
              <a:t>Planning a discussion on requirements for the standard</a:t>
            </a:r>
          </a:p>
          <a:p>
            <a:pPr lvl="2"/>
            <a:r>
              <a:rPr lang="en-US" sz="1200" dirty="0"/>
              <a:t>Taking on a complex task with the goal making a not to complex standard</a:t>
            </a:r>
          </a:p>
          <a:p>
            <a:pPr lvl="2"/>
            <a:r>
              <a:rPr lang="en-US" sz="1200" dirty="0"/>
              <a:t>Considering multiple architectures? Including the idea of a Meta architecture</a:t>
            </a:r>
          </a:p>
          <a:p>
            <a:pPr lvl="1"/>
            <a:endParaRPr lang="en-US" sz="14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24F31044-8A8A-9246-B819-9196730BD9D5}" type="datetime1">
              <a:rPr lang="en-US" smtClean="0"/>
              <a:t>3/28/21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5416464" cy="5629214"/>
          </a:xfrm>
        </p:spPr>
        <p:txBody>
          <a:bodyPr/>
          <a:lstStyle/>
          <a:p>
            <a:r>
              <a:rPr lang="en-US" sz="1600" dirty="0"/>
              <a:t>2/12/21</a:t>
            </a:r>
          </a:p>
          <a:p>
            <a:pPr lvl="1"/>
            <a:r>
              <a:rPr lang="en-US" sz="1400" dirty="0"/>
              <a:t>Issues with reference implementation discovered</a:t>
            </a:r>
          </a:p>
          <a:p>
            <a:pPr lvl="1"/>
            <a:r>
              <a:rPr lang="en-US" sz="1400" dirty="0"/>
              <a:t>Working toward an ad-hoc on the UI</a:t>
            </a:r>
          </a:p>
          <a:p>
            <a:pPr lvl="1"/>
            <a:r>
              <a:rPr lang="en-US" sz="1400" dirty="0"/>
              <a:t>IEEE publications/editorials reviewed the approved draft 1900.5.1</a:t>
            </a:r>
          </a:p>
          <a:p>
            <a:pPr lvl="2"/>
            <a:r>
              <a:rPr lang="en-US" sz="1200" dirty="0"/>
              <a:t>All issues agreed</a:t>
            </a:r>
          </a:p>
          <a:p>
            <a:pPr lvl="2"/>
            <a:r>
              <a:rPr lang="en-US" sz="1200" dirty="0"/>
              <a:t>Will distribute final document to WG</a:t>
            </a:r>
          </a:p>
          <a:p>
            <a:r>
              <a:rPr lang="en-US" sz="1600" dirty="0"/>
              <a:t>3/5/21</a:t>
            </a:r>
          </a:p>
          <a:p>
            <a:pPr lvl="1"/>
            <a:r>
              <a:rPr lang="en-US" sz="1400" dirty="0"/>
              <a:t>Final document published P1900.5.1-2020</a:t>
            </a:r>
          </a:p>
          <a:p>
            <a:pPr lvl="1"/>
            <a:r>
              <a:rPr lang="en-US" sz="1400" dirty="0"/>
              <a:t>Planning a Hands-on at the Plenary 3/31/21</a:t>
            </a:r>
          </a:p>
          <a:p>
            <a:pPr marL="457200" lvl="1" indent="0">
              <a:buNone/>
            </a:pPr>
            <a:endParaRPr lang="en-US" sz="14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5CDD065D-F2D4-354A-AFAD-7A5451BDAA68}" type="datetime1">
              <a:rPr lang="en-US" smtClean="0"/>
              <a:t>3/28/21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2/12/21</a:t>
            </a:r>
          </a:p>
          <a:p>
            <a:pPr lvl="1"/>
            <a:r>
              <a:rPr lang="en-US" sz="1400" dirty="0"/>
              <a:t>Ad-hoc yesterday</a:t>
            </a:r>
          </a:p>
          <a:p>
            <a:pPr lvl="1"/>
            <a:r>
              <a:rPr lang="en-US" sz="1400" dirty="0"/>
              <a:t>Final changes will be posted this weekend</a:t>
            </a:r>
          </a:p>
          <a:p>
            <a:pPr lvl="1"/>
            <a:r>
              <a:rPr lang="en-US" sz="1400" dirty="0"/>
              <a:t>Many presentations well received in US DoD</a:t>
            </a:r>
          </a:p>
          <a:p>
            <a:r>
              <a:rPr lang="en-US" sz="1800" dirty="0"/>
              <a:t>3/5/21</a:t>
            </a:r>
          </a:p>
          <a:p>
            <a:pPr lvl="1"/>
            <a:r>
              <a:rPr lang="en-US" sz="1400" dirty="0"/>
              <a:t>John posted latest revision on Mentor yesterday</a:t>
            </a:r>
          </a:p>
          <a:p>
            <a:pPr lvl="1"/>
            <a:r>
              <a:rPr lang="en-US" sz="1400" dirty="0"/>
              <a:t>Awaiting comments - 3/22/21 deadline</a:t>
            </a:r>
          </a:p>
          <a:p>
            <a:pPr lvl="1"/>
            <a:r>
              <a:rPr lang="en-US" sz="1400" dirty="0"/>
              <a:t>Planning 3/31/21 ad-hoc to support comment resolution</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E6CF99C7-BF9F-0C49-9CB8-985A0E57A2B3}" type="datetime1">
              <a:rPr lang="en-US" smtClean="0"/>
              <a:t>3/28/21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5EB23906-BB6C-774A-BFEC-94DA5D5A31E3}" type="datetime1">
              <a:rPr lang="en-US" smtClean="0"/>
              <a:t>3/28/21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3/8/21 </a:t>
            </a:r>
            <a:r>
              <a:rPr lang="en-US" sz="2400" dirty="0"/>
              <a:t>Leadership meeting</a:t>
            </a:r>
          </a:p>
          <a:p>
            <a:pPr lvl="1"/>
            <a:r>
              <a:rPr lang="en-US" sz="1800" dirty="0"/>
              <a:t>Chair update:</a:t>
            </a:r>
          </a:p>
          <a:p>
            <a:pPr lvl="2"/>
            <a:r>
              <a:rPr lang="en-US" sz="1600" dirty="0"/>
              <a:t>New</a:t>
            </a:r>
            <a:r>
              <a:rPr lang="en-US" sz="1400" dirty="0"/>
              <a:t> Projects</a:t>
            </a:r>
          </a:p>
          <a:p>
            <a:pPr lvl="3"/>
            <a:r>
              <a:rPr lang="en-US" sz="1400" dirty="0"/>
              <a:t>1900.1 PAR</a:t>
            </a:r>
          </a:p>
          <a:p>
            <a:pPr lvl="4"/>
            <a:r>
              <a:rPr lang="en-US" sz="1400" dirty="0"/>
              <a:t>Francesco resolved a couple of minor comments from </a:t>
            </a:r>
            <a:r>
              <a:rPr lang="en-US" sz="1400" dirty="0" err="1"/>
              <a:t>NesCom</a:t>
            </a:r>
            <a:r>
              <a:rPr lang="en-US" sz="1400" dirty="0"/>
              <a:t>.</a:t>
            </a:r>
          </a:p>
          <a:p>
            <a:pPr lvl="3"/>
            <a:r>
              <a:rPr lang="en-US" sz="1400" dirty="0"/>
              <a:t>1900.8 PAR</a:t>
            </a:r>
          </a:p>
          <a:p>
            <a:pPr lvl="4"/>
            <a:r>
              <a:rPr lang="en-US" sz="1400" dirty="0"/>
              <a:t>Alex resolved a couple of minor comments from </a:t>
            </a:r>
            <a:r>
              <a:rPr lang="en-US" sz="1400" dirty="0" err="1"/>
              <a:t>NesCom</a:t>
            </a:r>
            <a:r>
              <a:rPr lang="en-US" sz="1400" dirty="0"/>
              <a:t>.</a:t>
            </a:r>
          </a:p>
          <a:p>
            <a:pPr lvl="3"/>
            <a:r>
              <a:rPr lang="en-US" sz="1400" dirty="0"/>
              <a:t>DARPA SC2 Language standardization</a:t>
            </a:r>
          </a:p>
          <a:p>
            <a:pPr lvl="4"/>
            <a:r>
              <a:rPr lang="en-US" sz="1400" dirty="0"/>
              <a:t>No updates</a:t>
            </a:r>
          </a:p>
          <a:p>
            <a:pPr lvl="3"/>
            <a:r>
              <a:rPr lang="en-US" sz="1400" dirty="0"/>
              <a:t>National Spectrum Consortium</a:t>
            </a:r>
          </a:p>
          <a:p>
            <a:pPr lvl="4"/>
            <a:r>
              <a:rPr lang="en-US" sz="1400" dirty="0"/>
              <a:t>No updates</a:t>
            </a:r>
          </a:p>
          <a:p>
            <a:pPr lvl="3"/>
            <a:r>
              <a:rPr lang="en-US" sz="1400" dirty="0"/>
              <a:t>Recommend that we have an ad hoc meeting on potential impact of </a:t>
            </a:r>
            <a:r>
              <a:rPr lang="en-US" sz="1400" dirty="0" err="1"/>
              <a:t>DySPAN</a:t>
            </a:r>
            <a:r>
              <a:rPr lang="en-US" sz="1400" dirty="0"/>
              <a:t>-SC on IMT2020 and other 5G standards</a:t>
            </a:r>
          </a:p>
          <a:p>
            <a:pPr lvl="1"/>
            <a:r>
              <a:rPr lang="en-US" sz="1800" dirty="0"/>
              <a:t>Discussion on IEEE web/email tools</a:t>
            </a:r>
          </a:p>
          <a:p>
            <a:pPr lvl="2"/>
            <a:r>
              <a:rPr lang="en-US" sz="1600" dirty="0"/>
              <a:t>Discussion about </a:t>
            </a:r>
            <a:r>
              <a:rPr lang="en-US" sz="1600" dirty="0" err="1"/>
              <a:t>DySPAN</a:t>
            </a:r>
            <a:r>
              <a:rPr lang="en-US" sz="1600" dirty="0"/>
              <a:t>-SC email distribution list</a:t>
            </a:r>
          </a:p>
          <a:p>
            <a:pPr lvl="3"/>
            <a:r>
              <a:rPr lang="en-US" sz="1400" u="sng" dirty="0"/>
              <a:t>Jennifer recommends removing emails from the SC list, as well as the WG list, if a person has not attended a meeting for one year or otherwise not responded to communication.</a:t>
            </a:r>
          </a:p>
          <a:p>
            <a:pPr lvl="2"/>
            <a:r>
              <a:rPr lang="en-US" sz="1600" dirty="0"/>
              <a:t>Alex to develop a basic WordPress website for </a:t>
            </a:r>
            <a:r>
              <a:rPr lang="en-US" sz="1600" dirty="0" err="1"/>
              <a:t>DySPAN</a:t>
            </a:r>
            <a:r>
              <a:rPr lang="en-US" sz="1600" dirty="0"/>
              <a:t>-SC prior to Spring Plenary meeting.</a:t>
            </a:r>
          </a:p>
          <a:p>
            <a:pPr lvl="1"/>
            <a:endParaRPr lang="en-US" sz="1600" dirty="0"/>
          </a:p>
        </p:txBody>
      </p:sp>
      <p:sp>
        <p:nvSpPr>
          <p:cNvPr id="4" name="Date Placeholder 3"/>
          <p:cNvSpPr>
            <a:spLocks noGrp="1"/>
          </p:cNvSpPr>
          <p:nvPr>
            <p:ph type="dt" sz="quarter" idx="10"/>
          </p:nvPr>
        </p:nvSpPr>
        <p:spPr/>
        <p:txBody>
          <a:bodyPr/>
          <a:lstStyle/>
          <a:p>
            <a:pPr>
              <a:defRPr/>
            </a:pPr>
            <a:fld id="{2B83C885-2A47-7443-A70D-CCD1346C3F4F}" type="datetime1">
              <a:rPr lang="en-US" smtClean="0"/>
              <a:t>3/28/21</a:t>
            </a:fld>
            <a:endParaRPr lang="en-US"/>
          </a:p>
        </p:txBody>
      </p:sp>
      <p:sp>
        <p:nvSpPr>
          <p:cNvPr id="5" name="Footer Placeholder 4"/>
          <p:cNvSpPr>
            <a:spLocks noGrp="1"/>
          </p:cNvSpPr>
          <p:nvPr>
            <p:ph type="ftr" sz="quarter" idx="11"/>
          </p:nvPr>
        </p:nvSpPr>
        <p:spPr/>
        <p:txBody>
          <a:bodyPr/>
          <a:lstStyle/>
          <a:p>
            <a:pPr>
              <a:defRPr/>
            </a:pPr>
            <a:r>
              <a:rPr lang="en-US"/>
              <a:t>Doc #:5-21-0005-00-agen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pPr lvl="0"/>
            <a:r>
              <a:rPr lang="en-US" sz="1800" b="1" dirty="0"/>
              <a:t>WG Status Reports</a:t>
            </a:r>
            <a:endParaRPr lang="en-US" sz="1800" dirty="0"/>
          </a:p>
          <a:p>
            <a:pPr lvl="1"/>
            <a:r>
              <a:rPr lang="en-US" sz="1600" dirty="0"/>
              <a:t>1900.1 WG (Francesco reports)</a:t>
            </a:r>
          </a:p>
          <a:p>
            <a:pPr lvl="2"/>
            <a:r>
              <a:rPr lang="en-US" sz="1400" dirty="0"/>
              <a:t>Waiting for PAR approval in late March.</a:t>
            </a:r>
          </a:p>
          <a:p>
            <a:pPr lvl="1"/>
            <a:r>
              <a:rPr lang="en-US" sz="1600" dirty="0"/>
              <a:t>1900.2 WG (Stephen reports)</a:t>
            </a:r>
          </a:p>
          <a:p>
            <a:pPr lvl="2"/>
            <a:r>
              <a:rPr lang="en-US" sz="1400" dirty="0"/>
              <a:t>Working on draft revision – plan to share with the WG soon</a:t>
            </a:r>
          </a:p>
          <a:p>
            <a:pPr lvl="1"/>
            <a:r>
              <a:rPr lang="en-US" sz="1600" dirty="0"/>
              <a:t>1900.6 WG (Oliver reports)</a:t>
            </a:r>
          </a:p>
          <a:p>
            <a:pPr lvl="2"/>
            <a:r>
              <a:rPr lang="en-US" sz="1400" dirty="0"/>
              <a:t>1900.6b</a:t>
            </a:r>
          </a:p>
          <a:p>
            <a:pPr lvl="3"/>
            <a:r>
              <a:rPr lang="en-US" sz="1200" dirty="0"/>
              <a:t>Continuing to finalize comment resolutions.</a:t>
            </a:r>
          </a:p>
          <a:p>
            <a:pPr lvl="1"/>
            <a:r>
              <a:rPr lang="en-US" sz="1600" dirty="0"/>
              <a:t>1900.8 WG (Alex reports)</a:t>
            </a:r>
          </a:p>
          <a:p>
            <a:pPr lvl="2"/>
            <a:r>
              <a:rPr lang="en-US" sz="1400" dirty="0"/>
              <a:t>Planning to hold an informal meeting during the Spring plenary session. </a:t>
            </a:r>
          </a:p>
          <a:p>
            <a:endParaRPr lang="en-US" sz="1800" dirty="0"/>
          </a:p>
          <a:p>
            <a:r>
              <a:rPr lang="en-US" sz="1800" b="1" dirty="0"/>
              <a:t>Next Leadership meeting: </a:t>
            </a:r>
          </a:p>
          <a:p>
            <a:pPr lvl="1"/>
            <a:r>
              <a:rPr lang="en-US" sz="1600" dirty="0"/>
              <a:t>Next leadership meeting: April 26th, 2021 @ 4PM UTC (Noon EDT)</a:t>
            </a:r>
            <a:endParaRPr lang="en-US" sz="2800" dirty="0"/>
          </a:p>
        </p:txBody>
      </p:sp>
      <p:sp>
        <p:nvSpPr>
          <p:cNvPr id="4" name="Date Placeholder 3"/>
          <p:cNvSpPr>
            <a:spLocks noGrp="1"/>
          </p:cNvSpPr>
          <p:nvPr>
            <p:ph type="dt" sz="quarter" idx="10"/>
          </p:nvPr>
        </p:nvSpPr>
        <p:spPr/>
        <p:txBody>
          <a:bodyPr/>
          <a:lstStyle/>
          <a:p>
            <a:pPr>
              <a:defRPr/>
            </a:pPr>
            <a:fld id="{D1CE6157-8C08-2940-911C-8FD31DF34D86}" type="datetime1">
              <a:rPr lang="en-US" smtClean="0"/>
              <a:t>3/28/21</a:t>
            </a:fld>
            <a:endParaRPr lang="en-US"/>
          </a:p>
        </p:txBody>
      </p:sp>
      <p:sp>
        <p:nvSpPr>
          <p:cNvPr id="5" name="Footer Placeholder 4"/>
          <p:cNvSpPr>
            <a:spLocks noGrp="1"/>
          </p:cNvSpPr>
          <p:nvPr>
            <p:ph type="ftr" sz="quarter" idx="11"/>
          </p:nvPr>
        </p:nvSpPr>
        <p:spPr/>
        <p:txBody>
          <a:bodyPr/>
          <a:lstStyle/>
          <a:p>
            <a:pPr>
              <a:defRPr/>
            </a:pPr>
            <a:r>
              <a:rPr lang="en-US"/>
              <a:t>Doc #:5-21-0005-00-agen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2210284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3/5/21</a:t>
            </a:r>
          </a:p>
          <a:p>
            <a:pPr lvl="1"/>
            <a:r>
              <a:rPr lang="en-US" sz="2000" dirty="0"/>
              <a:t>Carlos working with a few other Universities on a  Spectrum Innovation Initiative proposal</a:t>
            </a:r>
          </a:p>
          <a:p>
            <a:pPr lvl="1"/>
            <a:r>
              <a:rPr lang="en-US" sz="2000" dirty="0"/>
              <a:t>Created a Demo on using SCMs to control SDRs</a:t>
            </a:r>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06774C4F-75DB-8D40-AC08-306150A8C120}" type="datetime1">
              <a:rPr lang="en-US" smtClean="0"/>
              <a:t>3/28/21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64832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46589" y="242888"/>
            <a:ext cx="34783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76200" y="1600200"/>
            <a:ext cx="4572000" cy="4572000"/>
          </a:xfrm>
        </p:spPr>
        <p:txBody>
          <a:bodyPr/>
          <a:lstStyle/>
          <a:p>
            <a:r>
              <a:rPr lang="en-US" sz="2400" dirty="0"/>
              <a:t>WG meetings</a:t>
            </a:r>
          </a:p>
          <a:p>
            <a:pPr lvl="1"/>
            <a:r>
              <a:rPr lang="en-US" sz="2000" dirty="0"/>
              <a:t>This week</a:t>
            </a:r>
          </a:p>
          <a:p>
            <a:r>
              <a:rPr lang="en-US" sz="2200" dirty="0"/>
              <a:t>4/16/21 1300 P1900.5a Ad-hoc</a:t>
            </a:r>
          </a:p>
          <a:p>
            <a:r>
              <a:rPr lang="en-US" sz="2200" dirty="0"/>
              <a:t>5/7/21 0800 P1900.5 WG</a:t>
            </a:r>
          </a:p>
          <a:p>
            <a:r>
              <a:rPr lang="en-US" sz="2200" dirty="0"/>
              <a:t>5/14/21 1300 P1900.5a Ad-hoc</a:t>
            </a:r>
          </a:p>
          <a:p>
            <a:pPr marL="457200" lvl="1" indent="0">
              <a:buNone/>
            </a:pPr>
            <a:endParaRPr lang="en-US" sz="18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94D3EC3-A1E9-4C4A-8B08-EBA96E53B3EA}" type="datetime1">
              <a:rPr lang="en-US" smtClean="0"/>
              <a:t>3/28/21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cxnSp>
        <p:nvCxnSpPr>
          <p:cNvPr id="8" name="Straight Arrow Connector 7">
            <a:extLst>
              <a:ext uri="{FF2B5EF4-FFF2-40B4-BE49-F238E27FC236}">
                <a16:creationId xmlns:a16="http://schemas.microsoft.com/office/drawing/2014/main" id="{2C86F59D-F03F-8E41-B28B-EAA422617211}"/>
              </a:ext>
            </a:extLst>
          </p:cNvPr>
          <p:cNvCxnSpPr>
            <a:cxnSpLocks/>
          </p:cNvCxnSpPr>
          <p:nvPr/>
        </p:nvCxnSpPr>
        <p:spPr>
          <a:xfrm>
            <a:off x="2148495" y="2209800"/>
            <a:ext cx="262889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8C430A07-F9D6-FF4F-9133-728F4CDF84A4}"/>
              </a:ext>
            </a:extLst>
          </p:cNvPr>
          <p:cNvPicPr>
            <a:picLocks noChangeAspect="1"/>
          </p:cNvPicPr>
          <p:nvPr/>
        </p:nvPicPr>
        <p:blipFill>
          <a:blip r:embed="rId2"/>
          <a:stretch>
            <a:fillRect/>
          </a:stretch>
        </p:blipFill>
        <p:spPr>
          <a:xfrm>
            <a:off x="4777393" y="71664"/>
            <a:ext cx="4295850" cy="6100408"/>
          </a:xfrm>
          <a:prstGeom prst="rect">
            <a:avLst/>
          </a:prstGeom>
        </p:spPr>
      </p:pic>
    </p:spTree>
    <p:extLst>
      <p:ext uri="{BB962C8B-B14F-4D97-AF65-F5344CB8AC3E}">
        <p14:creationId xmlns:p14="http://schemas.microsoft.com/office/powerpoint/2010/main" val="55390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D057A09-C386-6E47-B87E-7F2DCD25510D}" type="datetime1">
              <a:rPr lang="en-US" smtClean="0"/>
              <a:t>3/28/21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91499A39-E516-AC42-BFBF-BA0291777D7C}" type="datetime1">
              <a:rPr lang="en-US" smtClean="0"/>
              <a:t>3/28/21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576B1C3A-8B87-3247-8EAE-445ED93BDD40}" type="datetime1">
              <a:rPr lang="en-US" smtClean="0"/>
              <a:t>3/28/21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10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190500" y="898238"/>
            <a:ext cx="2667000" cy="923330"/>
          </a:xfrm>
          <a:prstGeom prst="rect">
            <a:avLst/>
          </a:prstGeom>
          <a:noFill/>
        </p:spPr>
        <p:txBody>
          <a:bodyPr wrap="square" rtlCol="0">
            <a:spAutoFit/>
          </a:bodyPr>
          <a:lstStyle/>
          <a:p>
            <a:r>
              <a:rPr lang="en-US" b="1" i="1" dirty="0">
                <a:solidFill>
                  <a:srgbClr val="FF0000"/>
                </a:solidFill>
              </a:rPr>
              <a:t>Quorum 3/30? -    </a:t>
            </a:r>
          </a:p>
          <a:p>
            <a:endParaRPr lang="en-US" b="1" i="1" dirty="0">
              <a:solidFill>
                <a:srgbClr val="FF0000"/>
              </a:solidFill>
            </a:endParaRPr>
          </a:p>
          <a:p>
            <a:r>
              <a:rPr lang="en-US" b="1" i="1" dirty="0">
                <a:solidFill>
                  <a:srgbClr val="FF0000"/>
                </a:solidFill>
              </a:rPr>
              <a:t>Quorum 4/1? -</a:t>
            </a:r>
          </a:p>
        </p:txBody>
      </p:sp>
      <p:graphicFrame>
        <p:nvGraphicFramePr>
          <p:cNvPr id="6" name="Table 5">
            <a:extLst>
              <a:ext uri="{FF2B5EF4-FFF2-40B4-BE49-F238E27FC236}">
                <a16:creationId xmlns:a16="http://schemas.microsoft.com/office/drawing/2014/main" id="{DEA791C1-7756-054D-A9D1-13F934A5CC6E}"/>
              </a:ext>
            </a:extLst>
          </p:cNvPr>
          <p:cNvGraphicFramePr>
            <a:graphicFrameLocks noGrp="1"/>
          </p:cNvGraphicFramePr>
          <p:nvPr>
            <p:extLst>
              <p:ext uri="{D42A27DB-BD31-4B8C-83A1-F6EECF244321}">
                <p14:modId xmlns:p14="http://schemas.microsoft.com/office/powerpoint/2010/main" val="2088182459"/>
              </p:ext>
            </p:extLst>
          </p:nvPr>
        </p:nvGraphicFramePr>
        <p:xfrm>
          <a:off x="2743200" y="838200"/>
          <a:ext cx="5748377" cy="4041048"/>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3521253152"/>
                    </a:ext>
                  </a:extLst>
                </a:gridCol>
                <a:gridCol w="688292">
                  <a:extLst>
                    <a:ext uri="{9D8B030D-6E8A-4147-A177-3AD203B41FA5}">
                      <a16:colId xmlns:a16="http://schemas.microsoft.com/office/drawing/2014/main" val="1151226650"/>
                    </a:ext>
                  </a:extLst>
                </a:gridCol>
                <a:gridCol w="1142112">
                  <a:extLst>
                    <a:ext uri="{9D8B030D-6E8A-4147-A177-3AD203B41FA5}">
                      <a16:colId xmlns:a16="http://schemas.microsoft.com/office/drawing/2014/main" val="3457339614"/>
                    </a:ext>
                  </a:extLst>
                </a:gridCol>
                <a:gridCol w="998402">
                  <a:extLst>
                    <a:ext uri="{9D8B030D-6E8A-4147-A177-3AD203B41FA5}">
                      <a16:colId xmlns:a16="http://schemas.microsoft.com/office/drawing/2014/main" val="2752450029"/>
                    </a:ext>
                  </a:extLst>
                </a:gridCol>
                <a:gridCol w="2261533">
                  <a:extLst>
                    <a:ext uri="{9D8B030D-6E8A-4147-A177-3AD203B41FA5}">
                      <a16:colId xmlns:a16="http://schemas.microsoft.com/office/drawing/2014/main" val="204682581"/>
                    </a:ext>
                  </a:extLst>
                </a:gridCol>
              </a:tblGrid>
              <a:tr h="646566">
                <a:tc>
                  <a:txBody>
                    <a:bodyPr/>
                    <a:lstStyle/>
                    <a:p>
                      <a:pPr algn="ctr" fontAlgn="b"/>
                      <a:r>
                        <a:rPr lang="en-US" sz="900" u="none" strike="noStrike">
                          <a:effectLst/>
                        </a:rPr>
                        <a:t>3/30/21-4/1/21</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498576027"/>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23120230"/>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775036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30756785"/>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26351016"/>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Wesley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Eddy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37161052"/>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46090011"/>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Corrigan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Chesapeake Technology International</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521046628"/>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00042096"/>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65595982"/>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657292007"/>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15677085"/>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42388621"/>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63507665"/>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953651270"/>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088988030"/>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996104541"/>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42602530"/>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782791"/>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93013550"/>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56097542"/>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Foundry Inc (Chair)</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288998083"/>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3/30/21  9:00-10:30 all times EDT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7EC636FD-EA03-AB4C-8DAD-70C2953EC807}" type="datetime1">
              <a:rPr lang="en-US" smtClean="0"/>
              <a:t>3/28/21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4/1/21  9:00-10:30 all times EDT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7EC636FD-EA03-AB4C-8DAD-70C2953EC807}" type="datetime1">
              <a:rPr lang="en-US" smtClean="0"/>
              <a:t>3/28/21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6</a:t>
            </a:fld>
            <a:endParaRPr lang="en-US"/>
          </a:p>
        </p:txBody>
      </p:sp>
    </p:spTree>
    <p:extLst>
      <p:ext uri="{BB962C8B-B14F-4D97-AF65-F5344CB8AC3E}">
        <p14:creationId xmlns:p14="http://schemas.microsoft.com/office/powerpoint/2010/main" val="3628424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5-21-0005-00-agen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775F3E4D-9CE2-7F41-8D7E-D4352F1A807D}" type="datetime1">
              <a:rPr lang="en-US" smtClean="0"/>
              <a:t>3/28/21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Show the following slides (or provide them beforehand)</a:t>
            </a:r>
          </a:p>
          <a:p>
            <a:pPr lvl="2">
              <a:buSzPct val="150000"/>
            </a:pPr>
            <a:r>
              <a:rPr lang="en-US" altLang="en-US" sz="18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23721</TotalTime>
  <Words>2737</Words>
  <Application>Microsoft Macintosh PowerPoint</Application>
  <PresentationFormat>On-screen Show (4:3)</PresentationFormat>
  <Paragraphs>415</Paragraphs>
  <Slides>24</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WG meetings</vt:lpstr>
      <vt:lpstr>Patent-related information</vt:lpstr>
      <vt:lpstr>Minutes for approval</vt:lpstr>
      <vt:lpstr>Current Status for 1900.5a</vt:lpstr>
      <vt:lpstr>Current Status for 1900.5.1</vt:lpstr>
      <vt:lpstr>Current Status for 1900.5.2a</vt:lpstr>
      <vt:lpstr>Other DySPAN-SC Activities</vt:lpstr>
      <vt:lpstr>Other DySPAN-SC Activities</vt:lpstr>
      <vt:lpstr>1900.5 Marketing Inputs</vt:lpstr>
      <vt:lpstr>1900.5 Meeting Planning and Review</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531</cp:revision>
  <dcterms:created xsi:type="dcterms:W3CDTF">2013-08-13T02:52:21Z</dcterms:created>
  <dcterms:modified xsi:type="dcterms:W3CDTF">2021-03-28T20:23:44Z</dcterms:modified>
</cp:coreProperties>
</file>