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283" r:id="rId11"/>
    <p:sldId id="288" r:id="rId12"/>
    <p:sldId id="285" r:id="rId13"/>
    <p:sldId id="286" r:id="rId14"/>
    <p:sldId id="284" r:id="rId15"/>
    <p:sldId id="436" r:id="rId16"/>
    <p:sldId id="465" r:id="rId17"/>
    <p:sldId id="437" r:id="rId18"/>
    <p:sldId id="438" r:id="rId19"/>
    <p:sldId id="426" r:id="rId20"/>
    <p:sldId id="467" r:id="rId21"/>
    <p:sldId id="466" r:id="rId22"/>
    <p:sldId id="440" r:id="rId23"/>
    <p:sldId id="430" r:id="rId24"/>
    <p:sldId id="45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EDF445-78B4-F946-805F-5AD89CD12526}" v="55" dt="2021-02-03T14:43:21.2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79" autoAdjust="0"/>
    <p:restoredTop sz="97149"/>
  </p:normalViewPr>
  <p:slideViewPr>
    <p:cSldViewPr>
      <p:cViewPr varScale="1">
        <p:scale>
          <a:sx n="163" d="100"/>
          <a:sy n="163" d="100"/>
        </p:scale>
        <p:origin x="297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2/3/21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2E8D6D51-14A2-1F47-ADDB-4CEC8D18A1C0}"/>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C4872DB-56B3-C34F-B500-6968A7F9B63F}" type="slidenum">
              <a:rPr lang="en-US" altLang="en-US" sz="1300"/>
              <a:pPr>
                <a:spcBef>
                  <a:spcPct val="0"/>
                </a:spcBef>
              </a:pPr>
              <a:t>10</a:t>
            </a:fld>
            <a:endParaRPr lang="en-US" altLang="en-US" sz="1300"/>
          </a:p>
        </p:txBody>
      </p:sp>
      <p:sp>
        <p:nvSpPr>
          <p:cNvPr id="13315" name="Rectangle 1026">
            <a:extLst>
              <a:ext uri="{FF2B5EF4-FFF2-40B4-BE49-F238E27FC236}">
                <a16:creationId xmlns:a16="http://schemas.microsoft.com/office/drawing/2014/main" id="{4D80F9BB-F9C0-B348-BABF-BE610C1F2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9791238C-E5E2-0F40-B2AC-38FD2657E790}"/>
              </a:ext>
            </a:extLst>
          </p:cNvPr>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288104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6F2D52D-C223-5942-A5F6-2525F697018D}"/>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37A485-6B86-0E46-B104-4E411F92A161}" type="slidenum">
              <a:rPr lang="en-US" altLang="en-US" sz="1300"/>
              <a:pPr>
                <a:spcBef>
                  <a:spcPct val="0"/>
                </a:spcBef>
              </a:pPr>
              <a:t>14</a:t>
            </a:fld>
            <a:endParaRPr lang="en-US" altLang="en-US" sz="1300"/>
          </a:p>
        </p:txBody>
      </p:sp>
      <p:sp>
        <p:nvSpPr>
          <p:cNvPr id="14339" name="Rectangle 2">
            <a:extLst>
              <a:ext uri="{FF2B5EF4-FFF2-40B4-BE49-F238E27FC236}">
                <a16:creationId xmlns:a16="http://schemas.microsoft.com/office/drawing/2014/main" id="{B6D53724-AD9C-6743-8303-7AA266DC4342}"/>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4C0FF2BC-16A3-444F-9444-25D5950EDB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20159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DBEAC8C-001C-FD4A-9230-E747FD3BFA94}" type="datetime1">
              <a:rPr lang="en-US" smtClean="0"/>
              <a:t>2/3/21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#:5-21-0002-00-agen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8A3850D-A705-D34F-803C-4AE5AFDB25FA}" type="datetime1">
              <a:rPr lang="en-US" smtClean="0"/>
              <a:t>2/3/21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#:5-21-0002-00-agen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0212FB-5FD2-D547-8C07-C33E6ADEB765}" type="datetime1">
              <a:rPr lang="en-US" smtClean="0"/>
              <a:t>2/3/21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#:5-21-0002-00-agen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55BEA842-987C-D942-B891-B8090847E142}" type="datetime1">
              <a:rPr lang="en-US" smtClean="0"/>
              <a:t>2/3/21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#:5-21-0002-00-agen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5C060DE8-1415-C241-9692-0706B754A30F}" type="datetime1">
              <a:rPr lang="en-US" smtClean="0"/>
              <a:t>2/3/21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#:5-21-0002-00-agen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5F88CE47-65B7-E54C-921B-7438F49B634F}" type="datetime1">
              <a:rPr lang="en-US" smtClean="0"/>
              <a:t>2/3/21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#:5-21-0002-00-agen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ECBD2007-37F8-A144-8CB0-7C69B990D131}" type="datetime1">
              <a:rPr lang="en-US" smtClean="0"/>
              <a:t>2/3/21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#:5-21-0002-00-agen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4AD9E7DE-B477-5D49-B5B0-75B48DA15ACF}" type="datetime1">
              <a:rPr lang="en-US" smtClean="0"/>
              <a:t>2/3/21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#:5-21-0002-00-agen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E8076E28-CAF8-FE4A-8573-1D2BEC96C09F}" type="datetime1">
              <a:rPr lang="en-US" smtClean="0"/>
              <a:t>2/3/21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#:5-21-0002-00-agen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C9E25FF5-AED1-0A49-B10D-21F1448377AF}" type="datetime1">
              <a:rPr lang="en-US" smtClean="0"/>
              <a:t>2/3/21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#:5-21-0002-00-agen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7EDFC23-C98F-FC4B-BB21-5E74667C046D}" type="datetime1">
              <a:rPr lang="en-US" smtClean="0"/>
              <a:t>2/3/21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#:5-21-0002-00-agen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5AE2E79-3CE2-1D40-AE07-331DA7DD6770}" type="datetime1">
              <a:rPr lang="en-US" smtClean="0"/>
              <a:t>2/3/21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#:5-21-0002-00-agen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futurenetworks.ieee.org/roadma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35F000B-908A-5D4B-9ECE-D7408B660D95}" type="datetime1">
              <a:rPr lang="en-US" smtClean="0"/>
              <a:t>2/3/21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920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5 February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February 2020</a:t>
            </a:r>
          </a:p>
          <a:p>
            <a:pPr eaLnBrk="0" hangingPunct="0"/>
            <a:r>
              <a:rPr lang="en-US" sz="1200" b="1" dirty="0">
                <a:latin typeface="Arial" pitchFamily="34" charset="0"/>
                <a:cs typeface="Times New Roman" pitchFamily="18" charset="0"/>
              </a:rPr>
              <a:t>Document No: 5-21-0002-00-agen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C8D6E6E8-F91C-BE48-AA7E-F922B4169626}"/>
              </a:ext>
            </a:extLst>
          </p:cNvPr>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2" charset="2"/>
              <a:buNone/>
            </a:pPr>
            <a:r>
              <a:rPr lang="en-US" altLang="en-US" sz="1800" b="1"/>
              <a:t>	</a:t>
            </a:r>
            <a:r>
              <a:rPr lang="en-US" altLang="en-US" sz="2000" b="1">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endParaRPr lang="en-US" altLang="en-US" sz="140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pitchFamily="2" charset="2"/>
              <a:buNone/>
            </a:pPr>
            <a:r>
              <a:rPr lang="en-US" altLang="en-US" sz="1400">
                <a:solidFill>
                  <a:schemeClr val="tx1"/>
                </a:solidFill>
                <a:latin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B526548B-22B0-4449-9D1E-95DAF25B06D7}"/>
              </a:ext>
            </a:extLst>
          </p:cNvPr>
          <p:cNvSpPr>
            <a:spLocks noGrp="1" noChangeArrowheads="1"/>
          </p:cNvSpPr>
          <p:nvPr>
            <p:ph type="title"/>
          </p:nvPr>
        </p:nvSpPr>
        <p:spPr>
          <a:xfrm>
            <a:off x="685800" y="0"/>
            <a:ext cx="7772400" cy="609600"/>
          </a:xfrm>
        </p:spPr>
        <p:txBody>
          <a:bodyPr lIns="90487" tIns="44450" rIns="90487" bIns="44450"/>
          <a:lstStyle/>
          <a:p>
            <a:r>
              <a:rPr lang="en-US" altLang="en-US" sz="3200" u="sng" dirty="0">
                <a:solidFill>
                  <a:schemeClr val="tx1"/>
                </a:solidFill>
                <a:latin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371B9465-E86F-B244-870B-9F0D5789D6D8}"/>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a:extLst>
              <a:ext uri="{FF2B5EF4-FFF2-40B4-BE49-F238E27FC236}">
                <a16:creationId xmlns:a16="http://schemas.microsoft.com/office/drawing/2014/main" id="{385202DE-7565-0C47-A28C-ECACB2A833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p>
        </p:txBody>
      </p:sp>
      <p:sp>
        <p:nvSpPr>
          <p:cNvPr id="2" name="Date Placeholder 1">
            <a:extLst>
              <a:ext uri="{FF2B5EF4-FFF2-40B4-BE49-F238E27FC236}">
                <a16:creationId xmlns:a16="http://schemas.microsoft.com/office/drawing/2014/main" id="{D7A622F5-FF1C-0842-A651-09A346205FA4}"/>
              </a:ext>
            </a:extLst>
          </p:cNvPr>
          <p:cNvSpPr>
            <a:spLocks noGrp="1"/>
          </p:cNvSpPr>
          <p:nvPr>
            <p:ph type="dt" sz="half" idx="10"/>
          </p:nvPr>
        </p:nvSpPr>
        <p:spPr/>
        <p:txBody>
          <a:bodyPr/>
          <a:lstStyle/>
          <a:p>
            <a:pPr>
              <a:defRPr/>
            </a:pPr>
            <a:fld id="{3B227848-3641-6344-A1A9-9D21E92FF9E5}" type="datetime1">
              <a:rPr lang="en-US" smtClean="0"/>
              <a:t>2/3/21</a:t>
            </a:fld>
            <a:endParaRPr lang="en-US"/>
          </a:p>
        </p:txBody>
      </p:sp>
      <p:sp>
        <p:nvSpPr>
          <p:cNvPr id="3" name="Footer Placeholder 2">
            <a:extLst>
              <a:ext uri="{FF2B5EF4-FFF2-40B4-BE49-F238E27FC236}">
                <a16:creationId xmlns:a16="http://schemas.microsoft.com/office/drawing/2014/main" id="{1FB582C6-256C-0842-9C2A-87E90B35EB49}"/>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53962479-5E09-3C4D-B81D-0F7C76313970}"/>
              </a:ext>
            </a:extLst>
          </p:cNvPr>
          <p:cNvSpPr>
            <a:spLocks noGrp="1"/>
          </p:cNvSpPr>
          <p:nvPr>
            <p:ph type="sldNum" sz="quarter" idx="12"/>
          </p:nvPr>
        </p:nvSpPr>
        <p:spPr/>
        <p:txBody>
          <a:bodyPr/>
          <a:lstStyle/>
          <a:p>
            <a:pPr>
              <a:defRPr/>
            </a:pPr>
            <a:fld id="{E6A9CA49-25C3-408A-A7C2-6BBA5AFB62A7}" type="slidenum">
              <a:rPr lang="en-US" smtClean="0"/>
              <a:pPr>
                <a:defRPr/>
              </a:pPr>
              <a:t>10</a:t>
            </a:fld>
            <a:endParaRPr lang="en-US"/>
          </a:p>
        </p:txBody>
      </p:sp>
    </p:spTree>
    <p:extLst>
      <p:ext uri="{BB962C8B-B14F-4D97-AF65-F5344CB8AC3E}">
        <p14:creationId xmlns:p14="http://schemas.microsoft.com/office/powerpoint/2010/main" val="179107533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C2D3009-00F4-134B-8C6A-7EF1A53F2F9C}"/>
              </a:ext>
            </a:extLst>
          </p:cNvPr>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a:extLst>
              <a:ext uri="{FF2B5EF4-FFF2-40B4-BE49-F238E27FC236}">
                <a16:creationId xmlns:a16="http://schemas.microsoft.com/office/drawing/2014/main" id="{0D810416-67C7-894A-B97B-4B8E5C53C15A}"/>
              </a:ext>
            </a:extLst>
          </p:cNvPr>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4DEF09ED-8B3D-C844-A47A-E7AD9619647E}"/>
              </a:ext>
            </a:extLst>
          </p:cNvPr>
          <p:cNvSpPr>
            <a:spLocks noGrp="1"/>
          </p:cNvSpPr>
          <p:nvPr>
            <p:ph type="dt" sz="half" idx="10"/>
          </p:nvPr>
        </p:nvSpPr>
        <p:spPr/>
        <p:txBody>
          <a:bodyPr/>
          <a:lstStyle/>
          <a:p>
            <a:pPr>
              <a:defRPr/>
            </a:pPr>
            <a:fld id="{E3715BBA-99E4-5B40-B1F2-57A9140EE36B}" type="datetime1">
              <a:rPr lang="en-US" smtClean="0"/>
              <a:t>2/3/21</a:t>
            </a:fld>
            <a:endParaRPr lang="en-US"/>
          </a:p>
        </p:txBody>
      </p:sp>
      <p:sp>
        <p:nvSpPr>
          <p:cNvPr id="3" name="Footer Placeholder 2">
            <a:extLst>
              <a:ext uri="{FF2B5EF4-FFF2-40B4-BE49-F238E27FC236}">
                <a16:creationId xmlns:a16="http://schemas.microsoft.com/office/drawing/2014/main" id="{A16F9422-FD14-5D4E-B4D0-6E05EEFD55C7}"/>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0368A38F-0870-E941-A683-1479744550D5}"/>
              </a:ext>
            </a:extLst>
          </p:cNvPr>
          <p:cNvSpPr>
            <a:spLocks noGrp="1"/>
          </p:cNvSpPr>
          <p:nvPr>
            <p:ph type="sldNum" sz="quarter" idx="12"/>
          </p:nvPr>
        </p:nvSpPr>
        <p:spPr/>
        <p:txBody>
          <a:bodyPr/>
          <a:lstStyle/>
          <a:p>
            <a:pPr>
              <a:defRPr/>
            </a:pPr>
            <a:fld id="{E6A9CA49-25C3-408A-A7C2-6BBA5AFB62A7}" type="slidenum">
              <a:rPr lang="en-US" smtClean="0"/>
              <a:pPr>
                <a:defRPr/>
              </a:pPr>
              <a:t>11</a:t>
            </a:fld>
            <a:endParaRPr lang="en-US"/>
          </a:p>
        </p:txBody>
      </p:sp>
    </p:spTree>
    <p:extLst>
      <p:ext uri="{BB962C8B-B14F-4D97-AF65-F5344CB8AC3E}">
        <p14:creationId xmlns:p14="http://schemas.microsoft.com/office/powerpoint/2010/main" val="3153971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009BA41-EE3E-AF48-87DA-C00E74B6AFFB}"/>
              </a:ext>
            </a:extLst>
          </p:cNvPr>
          <p:cNvSpPr>
            <a:spLocks noGrp="1" noChangeArrowheads="1"/>
          </p:cNvSpPr>
          <p:nvPr>
            <p:ph type="title"/>
          </p:nvPr>
        </p:nvSpPr>
        <p:spPr>
          <a:xfrm>
            <a:off x="685800" y="152400"/>
            <a:ext cx="7772400" cy="990600"/>
          </a:xfrm>
        </p:spPr>
        <p:txBody>
          <a:bodyPr/>
          <a:lstStyle/>
          <a:p>
            <a:r>
              <a:rPr lang="en-US" altLang="en-US" sz="3200" u="sng">
                <a:solidFill>
                  <a:schemeClr val="tx1"/>
                </a:solidFill>
                <a:latin typeface="Calibri" panose="020F0502020204030204" pitchFamily="34" charset="0"/>
                <a:cs typeface="Calibri" panose="020F0502020204030204" pitchFamily="34" charset="0"/>
              </a:rPr>
              <a:t>Ways to inform IEEE</a:t>
            </a:r>
            <a:endParaRPr lang="en-US" altLang="en-US" sz="3200" u="sng"/>
          </a:p>
        </p:txBody>
      </p:sp>
      <p:sp>
        <p:nvSpPr>
          <p:cNvPr id="9219" name="Rectangle 3">
            <a:extLst>
              <a:ext uri="{FF2B5EF4-FFF2-40B4-BE49-F238E27FC236}">
                <a16:creationId xmlns:a16="http://schemas.microsoft.com/office/drawing/2014/main" id="{11219F0F-D1D2-EB4E-89EE-B1014A96C25F}"/>
              </a:ext>
            </a:extLst>
          </p:cNvPr>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C5FD4A93-EA4E-804F-8129-24CB14A457D1}"/>
              </a:ext>
            </a:extLst>
          </p:cNvPr>
          <p:cNvSpPr>
            <a:spLocks noGrp="1"/>
          </p:cNvSpPr>
          <p:nvPr>
            <p:ph type="dt" sz="half" idx="10"/>
          </p:nvPr>
        </p:nvSpPr>
        <p:spPr/>
        <p:txBody>
          <a:bodyPr/>
          <a:lstStyle/>
          <a:p>
            <a:pPr>
              <a:defRPr/>
            </a:pPr>
            <a:fld id="{3FE02DF8-0A43-DA49-A155-9D96B41DD347}" type="datetime1">
              <a:rPr lang="en-US" smtClean="0"/>
              <a:t>2/3/21</a:t>
            </a:fld>
            <a:endParaRPr lang="en-US"/>
          </a:p>
        </p:txBody>
      </p:sp>
      <p:sp>
        <p:nvSpPr>
          <p:cNvPr id="3" name="Footer Placeholder 2">
            <a:extLst>
              <a:ext uri="{FF2B5EF4-FFF2-40B4-BE49-F238E27FC236}">
                <a16:creationId xmlns:a16="http://schemas.microsoft.com/office/drawing/2014/main" id="{F1601230-B451-7946-871D-D40B736E0DA0}"/>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28FBAF25-9F73-CC41-A50C-682B77B334E3}"/>
              </a:ext>
            </a:extLst>
          </p:cNvPr>
          <p:cNvSpPr>
            <a:spLocks noGrp="1"/>
          </p:cNvSpPr>
          <p:nvPr>
            <p:ph type="sldNum" sz="quarter" idx="12"/>
          </p:nvPr>
        </p:nvSpPr>
        <p:spPr/>
        <p:txBody>
          <a:bodyPr/>
          <a:lstStyle/>
          <a:p>
            <a:pPr>
              <a:defRPr/>
            </a:pPr>
            <a:fld id="{E6A9CA49-25C3-408A-A7C2-6BBA5AFB62A7}" type="slidenum">
              <a:rPr lang="en-US" smtClean="0"/>
              <a:pPr>
                <a:defRPr/>
              </a:pPr>
              <a:t>12</a:t>
            </a:fld>
            <a:endParaRPr lang="en-US"/>
          </a:p>
        </p:txBody>
      </p:sp>
    </p:spTree>
    <p:extLst>
      <p:ext uri="{BB962C8B-B14F-4D97-AF65-F5344CB8AC3E}">
        <p14:creationId xmlns:p14="http://schemas.microsoft.com/office/powerpoint/2010/main" val="511109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AC2FF1F6-F075-314C-9288-637C82364FE1}"/>
              </a:ext>
            </a:extLst>
          </p:cNvPr>
          <p:cNvSpPr>
            <a:spLocks noGrp="1" noChangeArrowheads="1"/>
          </p:cNvSpPr>
          <p:nvPr>
            <p:ph type="title"/>
          </p:nvPr>
        </p:nvSpPr>
        <p:spPr>
          <a:xfrm>
            <a:off x="228600" y="26988"/>
            <a:ext cx="8686800" cy="1143000"/>
          </a:xfrm>
        </p:spPr>
        <p:txBody>
          <a:bodyPr/>
          <a:lstStyle/>
          <a:p>
            <a:r>
              <a:rPr lang="en-US" altLang="en-US" sz="3200" u="sng">
                <a:solidFill>
                  <a:schemeClr val="tx1"/>
                </a:solidFill>
                <a:latin typeface="Calibri" panose="020F0502020204030204" pitchFamily="34" charset="0"/>
                <a:cs typeface="Calibri" panose="020F0502020204030204" pitchFamily="34" charset="0"/>
              </a:rPr>
              <a:t>Other guidelines for IEEE WG meetings</a:t>
            </a:r>
            <a:endParaRPr lang="en-US" altLang="en-US" sz="3200"/>
          </a:p>
        </p:txBody>
      </p:sp>
      <p:sp>
        <p:nvSpPr>
          <p:cNvPr id="10243" name="Rectangle 1027">
            <a:extLst>
              <a:ext uri="{FF2B5EF4-FFF2-40B4-BE49-F238E27FC236}">
                <a16:creationId xmlns:a16="http://schemas.microsoft.com/office/drawing/2014/main" id="{77046243-DE4A-4B40-AD7C-A4A0FE105CC3}"/>
              </a:ext>
            </a:extLst>
          </p:cNvPr>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12A29817-6749-E143-BB6A-8A02951B544B}"/>
              </a:ext>
            </a:extLst>
          </p:cNvPr>
          <p:cNvSpPr>
            <a:spLocks noGrp="1"/>
          </p:cNvSpPr>
          <p:nvPr>
            <p:ph type="dt" sz="half" idx="10"/>
          </p:nvPr>
        </p:nvSpPr>
        <p:spPr/>
        <p:txBody>
          <a:bodyPr/>
          <a:lstStyle/>
          <a:p>
            <a:pPr>
              <a:defRPr/>
            </a:pPr>
            <a:fld id="{19707F21-F8C5-4A42-A515-0232B3657A52}" type="datetime1">
              <a:rPr lang="en-US" smtClean="0"/>
              <a:t>2/3/21</a:t>
            </a:fld>
            <a:endParaRPr lang="en-US"/>
          </a:p>
        </p:txBody>
      </p:sp>
      <p:sp>
        <p:nvSpPr>
          <p:cNvPr id="3" name="Footer Placeholder 2">
            <a:extLst>
              <a:ext uri="{FF2B5EF4-FFF2-40B4-BE49-F238E27FC236}">
                <a16:creationId xmlns:a16="http://schemas.microsoft.com/office/drawing/2014/main" id="{DDD800B2-9B3C-E947-B09B-9D9C984029F1}"/>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9A81157A-7082-F14D-AF92-F074D0338F0F}"/>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2016382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B891396-C957-EE48-ADB3-C9F5BBE7B4D6}"/>
              </a:ext>
            </a:extLst>
          </p:cNvPr>
          <p:cNvSpPr>
            <a:spLocks noGrp="1" noChangeArrowheads="1"/>
          </p:cNvSpPr>
          <p:nvPr>
            <p:ph type="title"/>
          </p:nvPr>
        </p:nvSpPr>
        <p:spPr>
          <a:xfrm>
            <a:off x="381000" y="304800"/>
            <a:ext cx="8458200" cy="609600"/>
          </a:xfrm>
        </p:spPr>
        <p:txBody>
          <a:bodyPr/>
          <a:lstStyle/>
          <a:p>
            <a:r>
              <a:rPr lang="en-GB" altLang="en-US" sz="3200" u="sng">
                <a:solidFill>
                  <a:schemeClr val="tx1"/>
                </a:solidFill>
                <a:latin typeface="Calibri" panose="020F0502020204030204" pitchFamily="34" charset="0"/>
                <a:cs typeface="Calibri" panose="020F0502020204030204" pitchFamily="34" charset="0"/>
              </a:rPr>
              <a:t>Patent-related information</a:t>
            </a:r>
            <a:endParaRPr lang="en-US" altLang="en-US" sz="3200" u="sng"/>
          </a:p>
        </p:txBody>
      </p:sp>
      <p:sp>
        <p:nvSpPr>
          <p:cNvPr id="11267" name="Rectangle 3">
            <a:extLst>
              <a:ext uri="{FF2B5EF4-FFF2-40B4-BE49-F238E27FC236}">
                <a16:creationId xmlns:a16="http://schemas.microsoft.com/office/drawing/2014/main" id="{DE419511-A8EA-7140-ACEB-EC9D223AFF59}"/>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itchFamily="2" charset="0"/>
            </a:endParaRPr>
          </a:p>
        </p:txBody>
      </p:sp>
      <p:sp>
        <p:nvSpPr>
          <p:cNvPr id="11268" name="Rectangle 4">
            <a:extLst>
              <a:ext uri="{FF2B5EF4-FFF2-40B4-BE49-F238E27FC236}">
                <a16:creationId xmlns:a16="http://schemas.microsoft.com/office/drawing/2014/main" id="{1B898656-C6E1-9344-B444-C6DAC6862C24}"/>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982A17BC-6864-304A-B17E-94284B9439CC}"/>
              </a:ext>
            </a:extLst>
          </p:cNvPr>
          <p:cNvSpPr>
            <a:spLocks noGrp="1"/>
          </p:cNvSpPr>
          <p:nvPr>
            <p:ph type="dt" sz="half" idx="10"/>
          </p:nvPr>
        </p:nvSpPr>
        <p:spPr/>
        <p:txBody>
          <a:bodyPr/>
          <a:lstStyle/>
          <a:p>
            <a:pPr>
              <a:defRPr/>
            </a:pPr>
            <a:fld id="{3CD859C2-CAC5-9649-9538-957B42B11819}" type="datetime1">
              <a:rPr lang="en-US" smtClean="0"/>
              <a:t>2/3/21</a:t>
            </a:fld>
            <a:endParaRPr lang="en-US"/>
          </a:p>
        </p:txBody>
      </p:sp>
      <p:sp>
        <p:nvSpPr>
          <p:cNvPr id="3" name="Footer Placeholder 2">
            <a:extLst>
              <a:ext uri="{FF2B5EF4-FFF2-40B4-BE49-F238E27FC236}">
                <a16:creationId xmlns:a16="http://schemas.microsoft.com/office/drawing/2014/main" id="{CEE02635-BEC0-9C46-9469-571B64E36100}"/>
              </a:ext>
            </a:extLst>
          </p:cNvPr>
          <p:cNvSpPr>
            <a:spLocks noGrp="1"/>
          </p:cNvSpPr>
          <p:nvPr>
            <p:ph type="ftr" sz="quarter" idx="11"/>
          </p:nvPr>
        </p:nvSpPr>
        <p:spPr/>
        <p:txBody>
          <a:bodyPr/>
          <a:lstStyle/>
          <a:p>
            <a:r>
              <a:rPr lang="en-US"/>
              <a:t>Doc #:5-21-0002-00-agen</a:t>
            </a:r>
            <a:endParaRPr lang="en-US" dirty="0"/>
          </a:p>
        </p:txBody>
      </p:sp>
      <p:sp>
        <p:nvSpPr>
          <p:cNvPr id="4" name="Slide Number Placeholder 3">
            <a:extLst>
              <a:ext uri="{FF2B5EF4-FFF2-40B4-BE49-F238E27FC236}">
                <a16:creationId xmlns:a16="http://schemas.microsoft.com/office/drawing/2014/main" id="{94362A86-FD37-614B-AB9D-324810FB4277}"/>
              </a:ext>
            </a:extLst>
          </p:cNvPr>
          <p:cNvSpPr>
            <a:spLocks noGrp="1"/>
          </p:cNvSpPr>
          <p:nvPr>
            <p:ph type="sldNum" sz="quarter" idx="12"/>
          </p:nvPr>
        </p:nvSpPr>
        <p:spPr/>
        <p:txBody>
          <a:bodyPr/>
          <a:lstStyle/>
          <a:p>
            <a:pPr>
              <a:defRPr/>
            </a:pPr>
            <a:fld id="{E6A9CA49-25C3-408A-A7C2-6BBA5AFB62A7}" type="slidenum">
              <a:rPr lang="en-US" smtClean="0"/>
              <a:pPr>
                <a:defRPr/>
              </a:pPr>
              <a:t>14</a:t>
            </a:fld>
            <a:endParaRPr lang="en-US"/>
          </a:p>
        </p:txBody>
      </p:sp>
    </p:spTree>
    <p:extLst>
      <p:ext uri="{BB962C8B-B14F-4D97-AF65-F5344CB8AC3E}">
        <p14:creationId xmlns:p14="http://schemas.microsoft.com/office/powerpoint/2010/main" val="251245509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12/15-17/20</a:t>
            </a:r>
            <a:r>
              <a:rPr lang="en-US" dirty="0"/>
              <a:t> </a:t>
            </a:r>
            <a:r>
              <a:rPr dirty="0"/>
              <a:t>WG minutes contained in </a:t>
            </a:r>
            <a:r>
              <a:rPr lang="en-US" dirty="0">
                <a:solidFill>
                  <a:schemeClr val="tx1"/>
                </a:solidFill>
              </a:rPr>
              <a:t>Doc #: 5-21-0001-00-mins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DDFC94D-EE25-B145-940C-F2E00D246489}" type="datetime1">
              <a:rPr lang="en-US" smtClean="0"/>
              <a:t>2/3/21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12/15/20</a:t>
            </a:r>
          </a:p>
          <a:p>
            <a:pPr lvl="1"/>
            <a:r>
              <a:rPr lang="en-US" sz="1400" dirty="0"/>
              <a:t>Ad-hoc scheduled today 2pm EST</a:t>
            </a:r>
          </a:p>
          <a:p>
            <a:pPr lvl="1"/>
            <a:r>
              <a:rPr lang="en-US" sz="1400" dirty="0"/>
              <a:t>Looking at Use Cases</a:t>
            </a:r>
          </a:p>
          <a:p>
            <a:pPr lvl="2"/>
            <a:r>
              <a:rPr lang="en-US" sz="1000" dirty="0"/>
              <a:t>Addressing the hierarchical scheme Tim and Wes report the fit looks good</a:t>
            </a:r>
          </a:p>
          <a:p>
            <a:pPr lvl="1"/>
            <a:r>
              <a:rPr lang="en-US" sz="1400" dirty="0"/>
              <a:t>Returning to the question of document structure in Jan</a:t>
            </a:r>
          </a:p>
          <a:p>
            <a:pPr lvl="1"/>
            <a:r>
              <a:rPr lang="en-US" sz="1400" dirty="0"/>
              <a:t>Had ad-hoc</a:t>
            </a:r>
          </a:p>
          <a:p>
            <a:pPr lvl="2"/>
            <a:r>
              <a:rPr lang="en-US" sz="1000" dirty="0"/>
              <a:t>Will author capabilities statements</a:t>
            </a:r>
          </a:p>
          <a:p>
            <a:pPr lvl="2"/>
            <a:r>
              <a:rPr lang="en-US" sz="1000" dirty="0"/>
              <a:t>Continue to discuss Alex list of hard questions</a:t>
            </a:r>
          </a:p>
          <a:p>
            <a:r>
              <a:rPr lang="en-US" sz="1800" dirty="0"/>
              <a:t>2/5/21</a:t>
            </a:r>
          </a:p>
          <a:p>
            <a:pPr lvl="1"/>
            <a:r>
              <a:rPr lang="en-US" sz="1400" dirty="0"/>
              <a:t>TBD</a:t>
            </a:r>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3B7390BA-4D82-CC4C-AE44-2E433D69BB07}" type="datetime1">
              <a:rPr lang="en-US" smtClean="0"/>
              <a:t>2/3/21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5416464" cy="5629214"/>
          </a:xfrm>
        </p:spPr>
        <p:txBody>
          <a:bodyPr/>
          <a:lstStyle/>
          <a:p>
            <a:r>
              <a:rPr lang="en-US" sz="1600" dirty="0"/>
              <a:t>12/15/20</a:t>
            </a:r>
            <a:endParaRPr lang="en-US" sz="1400" dirty="0"/>
          </a:p>
          <a:p>
            <a:pPr lvl="1"/>
            <a:r>
              <a:rPr lang="en-US" sz="1400" dirty="0"/>
              <a:t>Working on a more comfortable interface</a:t>
            </a:r>
          </a:p>
          <a:p>
            <a:pPr lvl="1"/>
            <a:r>
              <a:rPr lang="en-US" sz="1400" dirty="0"/>
              <a:t>Reference implementation sometimes crashes computer</a:t>
            </a:r>
          </a:p>
          <a:p>
            <a:pPr lvl="1"/>
            <a:r>
              <a:rPr lang="en-US" sz="1400" dirty="0"/>
              <a:t>Will discuss next steps in ad-hoc</a:t>
            </a:r>
          </a:p>
          <a:p>
            <a:pPr lvl="1"/>
            <a:r>
              <a:rPr lang="en-US" sz="1400" dirty="0"/>
              <a:t>Will schedule ad-hoc to review reference implementation </a:t>
            </a:r>
          </a:p>
          <a:p>
            <a:pPr lvl="1"/>
            <a:endParaRPr lang="en-US" sz="300" dirty="0"/>
          </a:p>
          <a:p>
            <a:pPr lvl="1"/>
            <a:endParaRPr lang="en-US" sz="1400" dirty="0"/>
          </a:p>
          <a:p>
            <a:r>
              <a:rPr lang="en-US" sz="1800" dirty="0"/>
              <a:t>2/5/21</a:t>
            </a:r>
          </a:p>
          <a:p>
            <a:pPr lvl="1"/>
            <a:r>
              <a:rPr lang="en-US" sz="1400" dirty="0"/>
              <a:t>TBD</a:t>
            </a:r>
          </a:p>
          <a:p>
            <a:endParaRPr lang="en-US" sz="20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CE44F07-CFC4-1145-93E9-C2FF74656878}" type="datetime1">
              <a:rPr lang="en-US" smtClean="0"/>
              <a:t>2/3/21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700" dirty="0"/>
              <a:t>12/15/20</a:t>
            </a:r>
          </a:p>
          <a:p>
            <a:pPr lvl="1"/>
            <a:r>
              <a:rPr lang="en-US" sz="1300" dirty="0"/>
              <a:t>Kael is continuing on the schema</a:t>
            </a:r>
          </a:p>
          <a:p>
            <a:pPr lvl="1"/>
            <a:r>
              <a:rPr lang="en-US" sz="1300" dirty="0"/>
              <a:t>Becca working on verification rules</a:t>
            </a:r>
          </a:p>
          <a:p>
            <a:pPr lvl="2"/>
            <a:r>
              <a:rPr lang="en-US" sz="1000" dirty="0"/>
              <a:t>Addressing options modeling</a:t>
            </a:r>
          </a:p>
          <a:p>
            <a:pPr lvl="1"/>
            <a:r>
              <a:rPr lang="en-US" sz="1400" dirty="0"/>
              <a:t>Few more changes to vote on the latest draft Feb</a:t>
            </a:r>
          </a:p>
          <a:p>
            <a:r>
              <a:rPr lang="en-US" sz="1800" dirty="0"/>
              <a:t>2/5/21</a:t>
            </a:r>
          </a:p>
          <a:p>
            <a:pPr lvl="1"/>
            <a:r>
              <a:rPr lang="en-US" sz="1400" dirty="0"/>
              <a:t>TBD</a:t>
            </a:r>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935D66C1-61CD-3B4F-83DA-A85475F0D94C}" type="datetime1">
              <a:rPr lang="en-US" smtClean="0"/>
              <a:t>2/3/21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r>
              <a:rPr lang="en-US" sz="1800" b="1" dirty="0" err="1"/>
              <a:t>DySPAN</a:t>
            </a:r>
            <a:r>
              <a:rPr lang="en-US" sz="1800" b="1" dirty="0"/>
              <a:t>-SC</a:t>
            </a:r>
            <a:r>
              <a:rPr lang="en-US" sz="1800" dirty="0"/>
              <a:t> </a:t>
            </a:r>
            <a:r>
              <a:rPr lang="en-US" sz="1800" b="1" dirty="0"/>
              <a:t>Chair update:</a:t>
            </a:r>
            <a:endParaRPr lang="en-US" sz="1800" dirty="0"/>
          </a:p>
          <a:p>
            <a:pPr lvl="1"/>
            <a:r>
              <a:rPr lang="en-US" sz="1800" dirty="0" err="1"/>
              <a:t>AudCom</a:t>
            </a:r>
            <a:r>
              <a:rPr lang="en-US" sz="1800" dirty="0"/>
              <a:t> revised P&amp;Ps for 2021</a:t>
            </a:r>
          </a:p>
          <a:p>
            <a:pPr lvl="2"/>
            <a:r>
              <a:rPr lang="en-US" sz="1600" dirty="0"/>
              <a:t>If P&amp;Ps are submitted before March 1</a:t>
            </a:r>
            <a:r>
              <a:rPr lang="en-US" sz="1600" baseline="30000" dirty="0"/>
              <a:t>st</a:t>
            </a:r>
            <a:r>
              <a:rPr lang="en-US" sz="1600" dirty="0"/>
              <a:t>, can use either 2017 or 2020 baseline P&amp;Ps</a:t>
            </a:r>
          </a:p>
          <a:p>
            <a:pPr lvl="2"/>
            <a:r>
              <a:rPr lang="en-US" sz="1600" dirty="0"/>
              <a:t>Any P&amp;Ps submitted after March 1</a:t>
            </a:r>
            <a:r>
              <a:rPr lang="en-US" sz="1600" baseline="30000" dirty="0"/>
              <a:t>st</a:t>
            </a:r>
            <a:r>
              <a:rPr lang="en-US" sz="1600" dirty="0"/>
              <a:t> will use the 2021 baseline P&amp;Ps</a:t>
            </a:r>
          </a:p>
          <a:p>
            <a:pPr lvl="2"/>
            <a:r>
              <a:rPr lang="en-US" sz="1600" dirty="0"/>
              <a:t>Current </a:t>
            </a:r>
            <a:r>
              <a:rPr lang="en-US" sz="1600" dirty="0" err="1"/>
              <a:t>DySPAN</a:t>
            </a:r>
            <a:r>
              <a:rPr lang="en-US" sz="1600" dirty="0"/>
              <a:t>-SC P&amp;Ps will expire in 2022</a:t>
            </a:r>
          </a:p>
          <a:p>
            <a:pPr lvl="2"/>
            <a:r>
              <a:rPr lang="en-US" sz="1600" dirty="0"/>
              <a:t>Stephen and Lynn recommended that we wait until to update</a:t>
            </a:r>
          </a:p>
          <a:p>
            <a:pPr lvl="2"/>
            <a:r>
              <a:rPr lang="en-US" sz="1600" dirty="0"/>
              <a:t>Oliver agrees and will notify Jennifer that </a:t>
            </a:r>
            <a:r>
              <a:rPr lang="en-US" sz="1600" dirty="0" err="1"/>
              <a:t>DySPAN</a:t>
            </a:r>
            <a:r>
              <a:rPr lang="en-US" sz="1600" dirty="0"/>
              <a:t>-SC will wait until 2022 to update our P&amp;Ps</a:t>
            </a:r>
          </a:p>
          <a:p>
            <a:pPr lvl="1"/>
            <a:r>
              <a:rPr lang="en-US" sz="1800" dirty="0"/>
              <a:t>New Projects</a:t>
            </a:r>
          </a:p>
          <a:p>
            <a:pPr lvl="2"/>
            <a:r>
              <a:rPr lang="en-US" sz="1600" dirty="0"/>
              <a:t>1900.1 PAR</a:t>
            </a:r>
          </a:p>
          <a:p>
            <a:pPr lvl="3"/>
            <a:r>
              <a:rPr lang="en-US" sz="1200" dirty="0"/>
              <a:t>Francesco already submitted the PAR via IEEE </a:t>
            </a:r>
            <a:r>
              <a:rPr lang="en-US" sz="1200" dirty="0" err="1"/>
              <a:t>MyProject’s</a:t>
            </a:r>
            <a:r>
              <a:rPr lang="en-US" sz="1200" dirty="0"/>
              <a:t> web form</a:t>
            </a:r>
          </a:p>
          <a:p>
            <a:pPr lvl="2"/>
            <a:r>
              <a:rPr lang="en-US" sz="1600" dirty="0"/>
              <a:t>Machine Learned Spectrum Awareness (MLSA) PAR</a:t>
            </a:r>
          </a:p>
          <a:p>
            <a:pPr lvl="3"/>
            <a:r>
              <a:rPr lang="en-US" sz="1200" dirty="0"/>
              <a:t>Alex action: Need to submit MLSA PAR via </a:t>
            </a:r>
            <a:r>
              <a:rPr lang="en-US" sz="1200" dirty="0" err="1"/>
              <a:t>MyProjects</a:t>
            </a:r>
            <a:r>
              <a:rPr lang="en-US" sz="1200" dirty="0"/>
              <a:t> web form by Feb 12th</a:t>
            </a:r>
          </a:p>
          <a:p>
            <a:pPr lvl="4"/>
            <a:r>
              <a:rPr lang="en-US" sz="1200" dirty="0"/>
              <a:t>This will allow it to be voted on in March meeting by </a:t>
            </a:r>
            <a:r>
              <a:rPr lang="en-US" sz="1200" dirty="0" err="1"/>
              <a:t>NesCom</a:t>
            </a:r>
            <a:endParaRPr lang="en-US" sz="1200" dirty="0"/>
          </a:p>
        </p:txBody>
      </p:sp>
      <p:sp>
        <p:nvSpPr>
          <p:cNvPr id="4" name="Date Placeholder 3"/>
          <p:cNvSpPr>
            <a:spLocks noGrp="1"/>
          </p:cNvSpPr>
          <p:nvPr>
            <p:ph type="dt" sz="quarter" idx="10"/>
          </p:nvPr>
        </p:nvSpPr>
        <p:spPr/>
        <p:txBody>
          <a:bodyPr/>
          <a:lstStyle/>
          <a:p>
            <a:pPr>
              <a:defRPr/>
            </a:pPr>
            <a:fld id="{86EA0795-8D66-C441-AB08-1CD87FFC63FE}" type="datetime1">
              <a:rPr lang="en-US" smtClean="0"/>
              <a:t>2/3/21</a:t>
            </a:fld>
            <a:endParaRPr lang="en-US"/>
          </a:p>
        </p:txBody>
      </p:sp>
      <p:sp>
        <p:nvSpPr>
          <p:cNvPr id="5" name="Footer Placeholder 4"/>
          <p:cNvSpPr>
            <a:spLocks noGrp="1"/>
          </p:cNvSpPr>
          <p:nvPr>
            <p:ph type="ftr" sz="quarter" idx="11"/>
          </p:nvPr>
        </p:nvSpPr>
        <p:spPr/>
        <p:txBody>
          <a:bodyPr/>
          <a:lstStyle/>
          <a:p>
            <a:pPr>
              <a:defRPr/>
            </a:pPr>
            <a:r>
              <a:rPr lang="en-US"/>
              <a:t>Doc #:5-21-0002-00-agen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D0DD73CB-1D74-1A40-8F55-7048DF5451DB}" type="datetime1">
              <a:rPr lang="en-US" smtClean="0"/>
              <a:t>2/3/21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60081"/>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838200"/>
            <a:ext cx="8458200" cy="5392617"/>
          </a:xfrm>
        </p:spPr>
        <p:txBody>
          <a:bodyPr/>
          <a:lstStyle/>
          <a:p>
            <a:r>
              <a:rPr lang="en-US" sz="1600" b="1" dirty="0" err="1"/>
              <a:t>DySPAN</a:t>
            </a:r>
            <a:r>
              <a:rPr lang="en-US" sz="1600" b="1" dirty="0"/>
              <a:t>-SC</a:t>
            </a:r>
            <a:r>
              <a:rPr lang="en-US" sz="1600" dirty="0"/>
              <a:t> </a:t>
            </a:r>
            <a:r>
              <a:rPr lang="en-US" sz="1600" b="1" dirty="0"/>
              <a:t>Chair update (</a:t>
            </a:r>
            <a:r>
              <a:rPr lang="en-US" sz="1600" b="1" dirty="0" err="1"/>
              <a:t>cont</a:t>
            </a:r>
            <a:r>
              <a:rPr lang="en-US" sz="1600" b="1" dirty="0"/>
              <a:t>):</a:t>
            </a:r>
            <a:endParaRPr lang="en-US" sz="1600" dirty="0"/>
          </a:p>
          <a:p>
            <a:pPr lvl="1"/>
            <a:r>
              <a:rPr lang="en-US" sz="1600" dirty="0"/>
              <a:t>Discussion about possible impact of </a:t>
            </a:r>
            <a:r>
              <a:rPr lang="en-US" sz="1600" dirty="0" err="1"/>
              <a:t>DySPAN</a:t>
            </a:r>
            <a:r>
              <a:rPr lang="en-US" sz="1600" dirty="0"/>
              <a:t>-SC on IMT2020</a:t>
            </a:r>
          </a:p>
          <a:p>
            <a:pPr lvl="2"/>
            <a:r>
              <a:rPr lang="en-US" sz="1400" dirty="0"/>
              <a:t>Stephen has been working on presentation to FCC on this topic</a:t>
            </a:r>
          </a:p>
          <a:p>
            <a:pPr lvl="2"/>
            <a:r>
              <a:rPr lang="en-US" sz="1400" dirty="0"/>
              <a:t> IEEE’s Future Network’s International Network Generations Roadmap (INGR) does not currently address DSA/spectrum sharing or the semantic web.</a:t>
            </a:r>
          </a:p>
          <a:p>
            <a:pPr lvl="3"/>
            <a:r>
              <a:rPr lang="en-US" sz="1100" u="sng" dirty="0">
                <a:hlinkClick r:id="rId2"/>
              </a:rPr>
              <a:t>https://futurenetworks.ieee.org/roadmap</a:t>
            </a:r>
            <a:r>
              <a:rPr lang="en-US" sz="1100" dirty="0"/>
              <a:t> </a:t>
            </a:r>
          </a:p>
          <a:p>
            <a:pPr lvl="2"/>
            <a:r>
              <a:rPr lang="en-US" sz="1400" dirty="0"/>
              <a:t>IMT2020</a:t>
            </a:r>
          </a:p>
          <a:p>
            <a:pPr lvl="3"/>
            <a:r>
              <a:rPr lang="en-US" sz="1100" dirty="0"/>
              <a:t>Addresses 5G commercial technologies</a:t>
            </a:r>
          </a:p>
          <a:p>
            <a:pPr lvl="3"/>
            <a:r>
              <a:rPr lang="en-US" sz="1100" dirty="0"/>
              <a:t>3GPP is the dominant standard organization for 5G</a:t>
            </a:r>
          </a:p>
          <a:p>
            <a:pPr lvl="4"/>
            <a:r>
              <a:rPr lang="en-US" sz="1100" dirty="0"/>
              <a:t>DSA/Sharing could enable 5G high data rates using low and mid-band frequencies through dynamic carrier aggregation and horizontal (peer) and vertical (incumbent) sharing techniques.</a:t>
            </a:r>
          </a:p>
          <a:p>
            <a:pPr lvl="4"/>
            <a:r>
              <a:rPr lang="en-US" sz="1100" dirty="0"/>
              <a:t>MULTEFIRE is an example of 3GPP proposing to share with unlicensed bands that contain Wi-Fi </a:t>
            </a:r>
          </a:p>
          <a:p>
            <a:pPr lvl="2"/>
            <a:r>
              <a:rPr lang="en-US" sz="1400" dirty="0"/>
              <a:t>The DECT forum has developed a 5G unlicensed standard. There is also a separate standard for 5G SATCOM.</a:t>
            </a:r>
          </a:p>
          <a:p>
            <a:pPr lvl="3"/>
            <a:r>
              <a:rPr lang="en-US" sz="1100" dirty="0"/>
              <a:t>Its possible that </a:t>
            </a:r>
            <a:r>
              <a:rPr lang="en-US" sz="1100" dirty="0" err="1"/>
              <a:t>DySPAN</a:t>
            </a:r>
            <a:r>
              <a:rPr lang="en-US" sz="1100" dirty="0"/>
              <a:t>-SC may have a larger impact in the non-3GPP technologies and supporting standards.</a:t>
            </a:r>
          </a:p>
          <a:p>
            <a:pPr lvl="3"/>
            <a:r>
              <a:rPr lang="en-US" sz="1100" dirty="0"/>
              <a:t>ETSI - Webinars on interplay between unlicensed and licensed bands and standards</a:t>
            </a:r>
          </a:p>
          <a:p>
            <a:pPr lvl="2"/>
            <a:r>
              <a:rPr lang="en-US" sz="1400" dirty="0"/>
              <a:t>Recommend that we have an ad hoc meeting on potential impact of </a:t>
            </a:r>
            <a:r>
              <a:rPr lang="en-US" sz="1400" dirty="0" err="1"/>
              <a:t>DySPAN</a:t>
            </a:r>
            <a:r>
              <a:rPr lang="en-US" sz="1400" dirty="0"/>
              <a:t>-SC on IMT2020 and other 5G standards</a:t>
            </a:r>
          </a:p>
          <a:p>
            <a:pPr lvl="1"/>
            <a:r>
              <a:rPr lang="en-US" sz="1600" dirty="0"/>
              <a:t>Discussion on IEEE web/email tools</a:t>
            </a:r>
          </a:p>
          <a:p>
            <a:pPr lvl="2"/>
            <a:r>
              <a:rPr lang="en-US" sz="1400" dirty="0"/>
              <a:t>IEEE Mentor is becoming less functional over time, aside from the document repository</a:t>
            </a:r>
          </a:p>
          <a:p>
            <a:pPr lvl="2"/>
            <a:r>
              <a:rPr lang="en-US" sz="1400" dirty="0"/>
              <a:t>Jennifer has requested a new WordPress website for </a:t>
            </a:r>
            <a:r>
              <a:rPr lang="en-US" sz="1400" dirty="0" err="1"/>
              <a:t>DySPAN</a:t>
            </a:r>
            <a:r>
              <a:rPr lang="en-US" sz="1400" dirty="0"/>
              <a:t>-SC</a:t>
            </a:r>
          </a:p>
          <a:p>
            <a:pPr lvl="2"/>
            <a:r>
              <a:rPr lang="en-US" sz="1400" dirty="0"/>
              <a:t>Oliver recommends that we continue using Mentor for document control because it has better management features than </a:t>
            </a:r>
            <a:r>
              <a:rPr lang="en-US" sz="1400" dirty="0" err="1"/>
              <a:t>iMeet</a:t>
            </a:r>
            <a:r>
              <a:rPr lang="en-US" sz="1400" dirty="0"/>
              <a:t>. There is a concern about non-reputability and non-indelibility with </a:t>
            </a:r>
            <a:r>
              <a:rPr lang="en-US" sz="1400" dirty="0" err="1"/>
              <a:t>iMeet</a:t>
            </a:r>
            <a:r>
              <a:rPr lang="en-US" sz="1400" dirty="0"/>
              <a:t>. </a:t>
            </a:r>
          </a:p>
        </p:txBody>
      </p:sp>
      <p:sp>
        <p:nvSpPr>
          <p:cNvPr id="4" name="Date Placeholder 3"/>
          <p:cNvSpPr>
            <a:spLocks noGrp="1"/>
          </p:cNvSpPr>
          <p:nvPr>
            <p:ph type="dt" sz="quarter" idx="10"/>
          </p:nvPr>
        </p:nvSpPr>
        <p:spPr/>
        <p:txBody>
          <a:bodyPr/>
          <a:lstStyle/>
          <a:p>
            <a:pPr>
              <a:defRPr/>
            </a:pPr>
            <a:fld id="{86EA0795-8D66-C441-AB08-1CD87FFC63FE}" type="datetime1">
              <a:rPr lang="en-US" smtClean="0"/>
              <a:t>2/3/21</a:t>
            </a:fld>
            <a:endParaRPr lang="en-US"/>
          </a:p>
        </p:txBody>
      </p:sp>
      <p:sp>
        <p:nvSpPr>
          <p:cNvPr id="5" name="Footer Placeholder 4"/>
          <p:cNvSpPr>
            <a:spLocks noGrp="1"/>
          </p:cNvSpPr>
          <p:nvPr>
            <p:ph type="ftr" sz="quarter" idx="11"/>
          </p:nvPr>
        </p:nvSpPr>
        <p:spPr/>
        <p:txBody>
          <a:bodyPr/>
          <a:lstStyle/>
          <a:p>
            <a:pPr>
              <a:defRPr/>
            </a:pPr>
            <a:r>
              <a:rPr lang="en-US"/>
              <a:t>Doc #:5-21-0002-00-agen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3557395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pPr lvl="0"/>
            <a:r>
              <a:rPr lang="en-US" sz="2000" dirty="0"/>
              <a:t>WG Status Reports</a:t>
            </a:r>
          </a:p>
          <a:p>
            <a:pPr lvl="1"/>
            <a:r>
              <a:rPr lang="en-US" sz="1600" dirty="0"/>
              <a:t>1900.1 WG (Francesco reports)</a:t>
            </a:r>
            <a:endParaRPr lang="en-US" sz="2000" dirty="0"/>
          </a:p>
          <a:p>
            <a:pPr lvl="2"/>
            <a:r>
              <a:rPr lang="en-US" sz="1400" dirty="0"/>
              <a:t>PAR has been submitted via </a:t>
            </a:r>
            <a:r>
              <a:rPr lang="en-US" sz="1400" dirty="0" err="1"/>
              <a:t>MyProjects</a:t>
            </a:r>
            <a:r>
              <a:rPr lang="en-US" sz="1400" dirty="0"/>
              <a:t> for next </a:t>
            </a:r>
            <a:r>
              <a:rPr lang="en-US" sz="1400" dirty="0" err="1"/>
              <a:t>NesCom</a:t>
            </a:r>
            <a:r>
              <a:rPr lang="en-US" sz="1400" dirty="0"/>
              <a:t> meeting in March</a:t>
            </a:r>
          </a:p>
          <a:p>
            <a:pPr lvl="2"/>
            <a:r>
              <a:rPr lang="en-US" sz="1400" dirty="0"/>
              <a:t>Plan to hold next WG meeting after </a:t>
            </a:r>
            <a:r>
              <a:rPr lang="en-US" sz="1400" dirty="0" err="1"/>
              <a:t>NesCom</a:t>
            </a:r>
            <a:r>
              <a:rPr lang="en-US" sz="1400" dirty="0"/>
              <a:t> approves the PAR</a:t>
            </a:r>
          </a:p>
          <a:p>
            <a:pPr lvl="1"/>
            <a:r>
              <a:rPr lang="en-US" sz="1600" dirty="0"/>
              <a:t>1900.2 WG (Stephen reports)</a:t>
            </a:r>
            <a:endParaRPr lang="en-US" sz="2000" dirty="0"/>
          </a:p>
          <a:p>
            <a:pPr lvl="2"/>
            <a:r>
              <a:rPr lang="en-US" sz="1400" dirty="0"/>
              <a:t>No updates</a:t>
            </a:r>
          </a:p>
          <a:p>
            <a:pPr lvl="1"/>
            <a:r>
              <a:rPr lang="en-US" sz="1600" dirty="0"/>
              <a:t>1900.6 WG (Oliver reports)</a:t>
            </a:r>
            <a:endParaRPr lang="en-US" sz="2000" dirty="0"/>
          </a:p>
          <a:p>
            <a:pPr lvl="2"/>
            <a:r>
              <a:rPr lang="en-US" sz="1400" dirty="0"/>
              <a:t>1900.6b - Continuing to finalize comment resolutions – five comments remain</a:t>
            </a:r>
          </a:p>
          <a:p>
            <a:pPr lvl="0"/>
            <a:r>
              <a:rPr lang="en-US" sz="2000" dirty="0"/>
              <a:t>Discussion on new projects</a:t>
            </a:r>
          </a:p>
          <a:p>
            <a:pPr lvl="1"/>
            <a:r>
              <a:rPr lang="en-US" sz="1600" dirty="0"/>
              <a:t>DARPA SC2 Language standardization</a:t>
            </a:r>
          </a:p>
          <a:p>
            <a:pPr lvl="2"/>
            <a:r>
              <a:rPr lang="en-US" sz="1400" dirty="0"/>
              <a:t>No updates</a:t>
            </a:r>
          </a:p>
          <a:p>
            <a:pPr lvl="1"/>
            <a:r>
              <a:rPr lang="en-US" sz="1600" dirty="0"/>
              <a:t>National Spectrum Consortium</a:t>
            </a:r>
          </a:p>
          <a:p>
            <a:pPr lvl="2"/>
            <a:r>
              <a:rPr lang="en-US" sz="1400" dirty="0"/>
              <a:t>No updates</a:t>
            </a:r>
          </a:p>
          <a:p>
            <a:pPr lvl="0"/>
            <a:r>
              <a:rPr lang="en-US" sz="2000" dirty="0"/>
              <a:t>Next Leadership meeting: </a:t>
            </a:r>
          </a:p>
          <a:p>
            <a:pPr lvl="1"/>
            <a:r>
              <a:rPr lang="en-US" sz="1600" dirty="0"/>
              <a:t>Skipping March 22nd leadership meeting because Spring Plenary is following week</a:t>
            </a:r>
          </a:p>
          <a:p>
            <a:pPr lvl="1"/>
            <a:r>
              <a:rPr lang="en-US" sz="1600" dirty="0"/>
              <a:t>Next leadership meeting: April 26th, 2021</a:t>
            </a:r>
          </a:p>
          <a:p>
            <a:pPr lvl="0"/>
            <a:endParaRPr lang="en-US" sz="2000" b="1" dirty="0"/>
          </a:p>
          <a:p>
            <a:endParaRPr lang="en-US" sz="3600" dirty="0"/>
          </a:p>
        </p:txBody>
      </p:sp>
      <p:sp>
        <p:nvSpPr>
          <p:cNvPr id="4" name="Date Placeholder 3"/>
          <p:cNvSpPr>
            <a:spLocks noGrp="1"/>
          </p:cNvSpPr>
          <p:nvPr>
            <p:ph type="dt" sz="quarter" idx="10"/>
          </p:nvPr>
        </p:nvSpPr>
        <p:spPr/>
        <p:txBody>
          <a:bodyPr/>
          <a:lstStyle/>
          <a:p>
            <a:pPr>
              <a:defRPr/>
            </a:pPr>
            <a:fld id="{015DC233-9F10-DB4F-87B1-4EC2B2A1C25C}" type="datetime1">
              <a:rPr lang="en-US" smtClean="0"/>
              <a:t>2/3/21</a:t>
            </a:fld>
            <a:endParaRPr lang="en-US"/>
          </a:p>
        </p:txBody>
      </p:sp>
      <p:sp>
        <p:nvSpPr>
          <p:cNvPr id="5" name="Footer Placeholder 4"/>
          <p:cNvSpPr>
            <a:spLocks noGrp="1"/>
          </p:cNvSpPr>
          <p:nvPr>
            <p:ph type="ftr" sz="quarter" idx="11"/>
          </p:nvPr>
        </p:nvSpPr>
        <p:spPr/>
        <p:txBody>
          <a:bodyPr/>
          <a:lstStyle/>
          <a:p>
            <a:pPr>
              <a:defRPr/>
            </a:pPr>
            <a:r>
              <a:rPr lang="en-US"/>
              <a:t>Doc #:5-21-0002-00-agen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2210284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2/5/21</a:t>
            </a:r>
          </a:p>
          <a:p>
            <a:pPr lvl="1"/>
            <a:r>
              <a:rPr lang="en-US" sz="2000" dirty="0"/>
              <a:t>TBD</a:t>
            </a:r>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7A71F6ED-1D5D-0F4B-B209-B7E1162C0AB6}" type="datetime1">
              <a:rPr lang="en-US" smtClean="0"/>
              <a:t>2/3/21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P1900.5</a:t>
            </a:r>
          </a:p>
          <a:p>
            <a:pPr lvl="1"/>
            <a:r>
              <a:rPr lang="en-US" sz="2000" dirty="0"/>
              <a:t>1900.5a Ad- hoc 2/12/21 10:00-11:30 EST</a:t>
            </a:r>
          </a:p>
          <a:p>
            <a:pPr lvl="1"/>
            <a:r>
              <a:rPr lang="en-US" sz="2000" dirty="0"/>
              <a:t>1900.5a Ad- hoc 2/19/21 13:30-15:00 EST</a:t>
            </a:r>
          </a:p>
          <a:p>
            <a:pPr lvl="1"/>
            <a:r>
              <a:rPr lang="en-US" sz="2000" dirty="0"/>
              <a:t>1900.5 WG 3/5/21 8:00-9:30 EST</a:t>
            </a:r>
          </a:p>
          <a:p>
            <a:endParaRPr lang="en-US" sz="2400" dirty="0"/>
          </a:p>
          <a:p>
            <a:r>
              <a:rPr lang="en-US" sz="2400" dirty="0" err="1"/>
              <a:t>DySPAN</a:t>
            </a:r>
            <a:r>
              <a:rPr lang="en-US" sz="2400" dirty="0"/>
              <a:t> Plenary</a:t>
            </a:r>
          </a:p>
          <a:p>
            <a:pPr lvl="1"/>
            <a:r>
              <a:rPr lang="en-US" sz="2000" dirty="0"/>
              <a:t>Meeting scheduled according to UTC–2 time zone </a:t>
            </a:r>
          </a:p>
          <a:p>
            <a:pPr lvl="2"/>
            <a:r>
              <a:rPr lang="en-US" sz="1800" dirty="0"/>
              <a:t>Therefore: 9am UTC-2 is 7am EST</a:t>
            </a:r>
          </a:p>
          <a:p>
            <a:pPr lvl="1"/>
            <a:r>
              <a:rPr lang="en-US" sz="2000" dirty="0"/>
              <a:t>Oliver’s recommended opening/closing meetings:</a:t>
            </a:r>
          </a:p>
          <a:p>
            <a:pPr lvl="2"/>
            <a:r>
              <a:rPr lang="en-US" sz="1800" dirty="0"/>
              <a:t>Opening plenary: 1PM UTC-2 on Tuesday, March 30</a:t>
            </a:r>
            <a:r>
              <a:rPr lang="en-US" sz="1800" baseline="30000" dirty="0"/>
              <a:t>th</a:t>
            </a:r>
            <a:r>
              <a:rPr lang="en-US" sz="1800" dirty="0"/>
              <a:t> </a:t>
            </a:r>
          </a:p>
          <a:p>
            <a:pPr lvl="2"/>
            <a:r>
              <a:rPr lang="en-US" sz="1800" dirty="0"/>
              <a:t>Closing plenary:  1PM UTC-2 on Thursday, April 1st</a:t>
            </a:r>
          </a:p>
          <a:p>
            <a:pPr lvl="1"/>
            <a:endParaRPr lang="en-US" sz="1400" dirty="0"/>
          </a:p>
          <a:p>
            <a:pPr lvl="1"/>
            <a:endParaRPr lang="en-US" sz="14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4AA98F3C-22F3-D041-850E-F13E2858584D}" type="datetime1">
              <a:rPr lang="en-US" smtClean="0"/>
              <a:t>2/3/21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#:5-20-0033-00-agen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096453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4995F109-B7D9-EB4E-A4B7-8198F77A9919}" type="datetime1">
              <a:rPr lang="en-US" smtClean="0"/>
              <a:t>2/3/21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F32D3A34-AF5E-5F4E-96A8-FEF9535D2BC6}" type="datetime1">
              <a:rPr lang="en-US" smtClean="0"/>
              <a:t>2/3/21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#:5-21-0002-00-agen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222460FC-453F-9F48-A1A9-7750A50DBB57}" type="datetime1">
              <a:rPr lang="en-US" smtClean="0"/>
              <a:t>2/3/21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#:5-21-0002-00-agen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10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228600" y="990600"/>
            <a:ext cx="2667000" cy="646331"/>
          </a:xfrm>
          <a:prstGeom prst="rect">
            <a:avLst/>
          </a:prstGeom>
          <a:noFill/>
        </p:spPr>
        <p:txBody>
          <a:bodyPr wrap="square" rtlCol="0">
            <a:spAutoFit/>
          </a:bodyPr>
          <a:lstStyle/>
          <a:p>
            <a:r>
              <a:rPr lang="en-US" b="1" i="1" dirty="0">
                <a:solidFill>
                  <a:srgbClr val="FF0000"/>
                </a:solidFill>
              </a:rPr>
              <a:t>Quorum -     </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3BE06D37-8040-9C43-ACCC-2BA5DBBBD071}"/>
              </a:ext>
            </a:extLst>
          </p:cNvPr>
          <p:cNvGraphicFramePr>
            <a:graphicFrameLocks noGrp="1"/>
          </p:cNvGraphicFramePr>
          <p:nvPr>
            <p:extLst>
              <p:ext uri="{D42A27DB-BD31-4B8C-83A1-F6EECF244321}">
                <p14:modId xmlns:p14="http://schemas.microsoft.com/office/powerpoint/2010/main" val="2863242614"/>
              </p:ext>
            </p:extLst>
          </p:nvPr>
        </p:nvGraphicFramePr>
        <p:xfrm>
          <a:off x="2260163" y="816708"/>
          <a:ext cx="6438181" cy="4525973"/>
        </p:xfrm>
        <a:graphic>
          <a:graphicData uri="http://schemas.openxmlformats.org/drawingml/2006/table">
            <a:tbl>
              <a:tblPr>
                <a:tableStyleId>{5C22544A-7EE6-4342-B048-85BDC9FD1C3A}</a:tableStyleId>
              </a:tblPr>
              <a:tblGrid>
                <a:gridCol w="737002">
                  <a:extLst>
                    <a:ext uri="{9D8B030D-6E8A-4147-A177-3AD203B41FA5}">
                      <a16:colId xmlns:a16="http://schemas.microsoft.com/office/drawing/2014/main" val="1596931195"/>
                    </a:ext>
                  </a:extLst>
                </a:gridCol>
                <a:gridCol w="770887">
                  <a:extLst>
                    <a:ext uri="{9D8B030D-6E8A-4147-A177-3AD203B41FA5}">
                      <a16:colId xmlns:a16="http://schemas.microsoft.com/office/drawing/2014/main" val="1824989106"/>
                    </a:ext>
                  </a:extLst>
                </a:gridCol>
                <a:gridCol w="1279165">
                  <a:extLst>
                    <a:ext uri="{9D8B030D-6E8A-4147-A177-3AD203B41FA5}">
                      <a16:colId xmlns:a16="http://schemas.microsoft.com/office/drawing/2014/main" val="3537621337"/>
                    </a:ext>
                  </a:extLst>
                </a:gridCol>
                <a:gridCol w="1118210">
                  <a:extLst>
                    <a:ext uri="{9D8B030D-6E8A-4147-A177-3AD203B41FA5}">
                      <a16:colId xmlns:a16="http://schemas.microsoft.com/office/drawing/2014/main" val="2458981263"/>
                    </a:ext>
                  </a:extLst>
                </a:gridCol>
                <a:gridCol w="2532917">
                  <a:extLst>
                    <a:ext uri="{9D8B030D-6E8A-4147-A177-3AD203B41FA5}">
                      <a16:colId xmlns:a16="http://schemas.microsoft.com/office/drawing/2014/main" val="3955358096"/>
                    </a:ext>
                  </a:extLst>
                </a:gridCol>
              </a:tblGrid>
              <a:tr h="724154">
                <a:tc>
                  <a:txBody>
                    <a:bodyPr/>
                    <a:lstStyle/>
                    <a:p>
                      <a:pPr algn="ctr" fontAlgn="b"/>
                      <a:r>
                        <a:rPr lang="en-US" sz="1000" u="none" strike="noStrike">
                          <a:effectLst/>
                        </a:rPr>
                        <a:t>2/5/21</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35515870"/>
                  </a:ext>
                </a:extLst>
              </a:tr>
              <a:tr h="181039">
                <a:tc>
                  <a:txBody>
                    <a:bodyPr/>
                    <a:lstStyle/>
                    <a:p>
                      <a:pPr algn="ctr"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r" fontAlgn="b"/>
                      <a:r>
                        <a:rPr lang="en-US" sz="1000" u="none" strike="noStrike">
                          <a:effectLst/>
                        </a:rPr>
                        <a:t>18</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189994545"/>
                  </a:ext>
                </a:extLst>
              </a:tr>
              <a:tr h="181039">
                <a:tc>
                  <a:txBody>
                    <a:bodyPr/>
                    <a:lstStyle/>
                    <a:p>
                      <a:pPr algn="ctr"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r" fontAlgn="b"/>
                      <a:r>
                        <a:rPr lang="en-US" sz="1000" u="none" strike="noStrike">
                          <a:effectLst/>
                        </a:rPr>
                        <a:t>11.9988</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584665888"/>
                  </a:ext>
                </a:extLst>
              </a:tr>
              <a:tr h="181039">
                <a:tc>
                  <a:txBody>
                    <a:bodyPr/>
                    <a:lstStyle/>
                    <a:p>
                      <a:pPr algn="ctr"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474470271"/>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JHU/APL</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4185156220"/>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942068836"/>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553204630"/>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Jameson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Dempsey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719725255"/>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Wesley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Eddy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990019315"/>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482570752"/>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Corrigan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Johnson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Chesapeake Technology International</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96039469"/>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897892901"/>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336740027"/>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Eric</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Lindahl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CDS2</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153885911"/>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699861178"/>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44673623"/>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Becca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Rousseau</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735330439"/>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522509183"/>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43501461"/>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23143091"/>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Timothy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Woods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ANDRO Computational Solutions, LLC</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521232385"/>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Foundry Inc (Chair)</a:t>
                      </a:r>
                      <a:endParaRPr lang="en-US" sz="1000" b="0" i="0" u="none" strike="noStrike" dirty="0">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922660611"/>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2/5/21  14:30-16:30 all times EST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1E971440-9021-7B4A-9A83-14A1E84688D6}" type="datetime1">
              <a:rPr lang="en-US" smtClean="0"/>
              <a:t>2/3/21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#:5-21-0002-00-agen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5-21-0002-00-agen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39669C76-12B2-4C47-B341-CD6A122905CF}" type="datetime1">
              <a:rPr lang="en-US" smtClean="0"/>
              <a:t>2/3/21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#:5-21-0002-00-agen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2/3/21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2/3/21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31C5D7D1-78BA-B44B-A862-C4AC3DF311BD}" type="datetime1">
              <a:rPr lang="en-US" smtClean="0"/>
              <a:t>2/3/21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#:5-21-0002-00-agen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23729</TotalTime>
  <Words>2895</Words>
  <Application>Microsoft Macintosh PowerPoint</Application>
  <PresentationFormat>On-screen Show (4:3)</PresentationFormat>
  <Paragraphs>411</Paragraphs>
  <Slides>24</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1900.5a</vt:lpstr>
      <vt:lpstr>Current Status for 1900.5.1</vt:lpstr>
      <vt:lpstr>Current Status for 1900.5.2a</vt:lpstr>
      <vt:lpstr>Other DySPAN-SC Activities</vt:lpstr>
      <vt:lpstr>Other DySPAN-SC Activities</vt:lpstr>
      <vt:lpstr>Other DySPAN-SC Activities</vt:lpstr>
      <vt:lpstr>1900.5 Marketing Inputs</vt:lpstr>
      <vt:lpstr>1900.5 Meeting Planning and Review</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527</cp:revision>
  <dcterms:created xsi:type="dcterms:W3CDTF">2013-08-13T02:52:21Z</dcterms:created>
  <dcterms:modified xsi:type="dcterms:W3CDTF">2021-02-03T14:46:55Z</dcterms:modified>
</cp:coreProperties>
</file>