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17" r:id="rId2"/>
    <p:sldId id="402" r:id="rId3"/>
    <p:sldId id="337" r:id="rId4"/>
    <p:sldId id="413" r:id="rId5"/>
    <p:sldId id="332" r:id="rId6"/>
    <p:sldId id="459" r:id="rId7"/>
    <p:sldId id="414" r:id="rId8"/>
    <p:sldId id="461" r:id="rId9"/>
    <p:sldId id="462" r:id="rId10"/>
    <p:sldId id="463" r:id="rId11"/>
    <p:sldId id="283" r:id="rId12"/>
    <p:sldId id="288" r:id="rId13"/>
    <p:sldId id="285" r:id="rId14"/>
    <p:sldId id="286" r:id="rId15"/>
    <p:sldId id="284" r:id="rId16"/>
    <p:sldId id="436" r:id="rId17"/>
    <p:sldId id="464" r:id="rId18"/>
    <p:sldId id="439" r:id="rId19"/>
    <p:sldId id="467" r:id="rId20"/>
    <p:sldId id="465" r:id="rId21"/>
    <p:sldId id="437" r:id="rId22"/>
    <p:sldId id="438" r:id="rId23"/>
    <p:sldId id="426" r:id="rId24"/>
    <p:sldId id="466" r:id="rId25"/>
    <p:sldId id="440" r:id="rId26"/>
    <p:sldId id="430" r:id="rId27"/>
    <p:sldId id="45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8AB693-BF40-1D46-AAFD-F62796531A5B}" v="36" dt="2020-12-17T14:10:47.0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41" autoAdjust="0"/>
    <p:restoredTop sz="97557"/>
  </p:normalViewPr>
  <p:slideViewPr>
    <p:cSldViewPr>
      <p:cViewPr varScale="1">
        <p:scale>
          <a:sx n="266" d="100"/>
          <a:sy n="266" d="100"/>
        </p:scale>
        <p:origin x="2952"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C18AB693-BF40-1D46-AAFD-F62796531A5B}"/>
    <pc:docChg chg="custSel modSld">
      <pc:chgData name="Tony Rennier" userId="c9404d753a9a413b" providerId="LiveId" clId="{C18AB693-BF40-1D46-AAFD-F62796531A5B}" dt="2020-12-17T15:23:38.326" v="901" actId="20577"/>
      <pc:docMkLst>
        <pc:docMk/>
      </pc:docMkLst>
      <pc:sldChg chg="modSp mod">
        <pc:chgData name="Tony Rennier" userId="c9404d753a9a413b" providerId="LiveId" clId="{C18AB693-BF40-1D46-AAFD-F62796531A5B}" dt="2020-12-17T14:10:33.144" v="668" actId="20577"/>
        <pc:sldMkLst>
          <pc:docMk/>
          <pc:sldMk cId="0" sldId="332"/>
        </pc:sldMkLst>
        <pc:spChg chg="mod">
          <ac:chgData name="Tony Rennier" userId="c9404d753a9a413b" providerId="LiveId" clId="{C18AB693-BF40-1D46-AAFD-F62796531A5B}" dt="2020-12-17T14:10:33.144" v="668" actId="20577"/>
          <ac:spMkLst>
            <pc:docMk/>
            <pc:sldMk cId="0" sldId="332"/>
            <ac:spMk id="6148" creationId="{00000000-0000-0000-0000-000000000000}"/>
          </ac:spMkLst>
        </pc:spChg>
      </pc:sldChg>
      <pc:sldChg chg="modSp mod">
        <pc:chgData name="Tony Rennier" userId="c9404d753a9a413b" providerId="LiveId" clId="{C18AB693-BF40-1D46-AAFD-F62796531A5B}" dt="2020-12-17T14:14:48.339" v="674" actId="20577"/>
        <pc:sldMkLst>
          <pc:docMk/>
          <pc:sldMk cId="3042167414" sldId="413"/>
        </pc:sldMkLst>
        <pc:spChg chg="mod">
          <ac:chgData name="Tony Rennier" userId="c9404d753a9a413b" providerId="LiveId" clId="{C18AB693-BF40-1D46-AAFD-F62796531A5B}" dt="2020-12-17T14:10:00.715" v="662" actId="20577"/>
          <ac:spMkLst>
            <pc:docMk/>
            <pc:sldMk cId="3042167414" sldId="413"/>
            <ac:spMk id="2" creationId="{FDDD04C9-9911-4851-8BFD-5E105A025686}"/>
          </ac:spMkLst>
        </pc:spChg>
        <pc:graphicFrameChg chg="modGraphic">
          <ac:chgData name="Tony Rennier" userId="c9404d753a9a413b" providerId="LiveId" clId="{C18AB693-BF40-1D46-AAFD-F62796531A5B}" dt="2020-12-17T14:14:48.339" v="674" actId="20577"/>
          <ac:graphicFrameMkLst>
            <pc:docMk/>
            <pc:sldMk cId="3042167414" sldId="413"/>
            <ac:graphicFrameMk id="5" creationId="{218936D6-6938-5F46-A921-9F718404D5D4}"/>
          </ac:graphicFrameMkLst>
        </pc:graphicFrameChg>
      </pc:sldChg>
      <pc:sldChg chg="addSp delSp modSp mod">
        <pc:chgData name="Tony Rennier" userId="c9404d753a9a413b" providerId="LiveId" clId="{C18AB693-BF40-1D46-AAFD-F62796531A5B}" dt="2020-12-17T14:10:51.761" v="673" actId="478"/>
        <pc:sldMkLst>
          <pc:docMk/>
          <pc:sldMk cId="3294939447" sldId="414"/>
        </pc:sldMkLst>
        <pc:spChg chg="add del mod">
          <ac:chgData name="Tony Rennier" userId="c9404d753a9a413b" providerId="LiveId" clId="{C18AB693-BF40-1D46-AAFD-F62796531A5B}" dt="2020-12-17T14:10:51.761" v="673" actId="478"/>
          <ac:spMkLst>
            <pc:docMk/>
            <pc:sldMk cId="3294939447" sldId="414"/>
            <ac:spMk id="2" creationId="{41D4EBD6-F439-2E4A-B98B-69ABFB24F042}"/>
          </ac:spMkLst>
        </pc:spChg>
        <pc:spChg chg="mod">
          <ac:chgData name="Tony Rennier" userId="c9404d753a9a413b" providerId="LiveId" clId="{C18AB693-BF40-1D46-AAFD-F62796531A5B}" dt="2020-12-15T14:07:26.961" v="34" actId="20577"/>
          <ac:spMkLst>
            <pc:docMk/>
            <pc:sldMk cId="3294939447" sldId="414"/>
            <ac:spMk id="7171" creationId="{00000000-0000-0000-0000-000000000000}"/>
          </ac:spMkLst>
        </pc:spChg>
      </pc:sldChg>
      <pc:sldChg chg="modSp mod">
        <pc:chgData name="Tony Rennier" userId="c9404d753a9a413b" providerId="LiveId" clId="{C18AB693-BF40-1D46-AAFD-F62796531A5B}" dt="2020-12-15T14:10:43.832" v="60" actId="20577"/>
        <pc:sldMkLst>
          <pc:docMk/>
          <pc:sldMk cId="1718155793" sldId="436"/>
        </pc:sldMkLst>
        <pc:spChg chg="mod">
          <ac:chgData name="Tony Rennier" userId="c9404d753a9a413b" providerId="LiveId" clId="{C18AB693-BF40-1D46-AAFD-F62796531A5B}" dt="2020-12-15T14:10:43.832" v="60" actId="20577"/>
          <ac:spMkLst>
            <pc:docMk/>
            <pc:sldMk cId="1718155793" sldId="436"/>
            <ac:spMk id="12291" creationId="{00000000-0000-0000-0000-000000000000}"/>
          </ac:spMkLst>
        </pc:spChg>
      </pc:sldChg>
      <pc:sldChg chg="modSp mod">
        <pc:chgData name="Tony Rennier" userId="c9404d753a9a413b" providerId="LiveId" clId="{C18AB693-BF40-1D46-AAFD-F62796531A5B}" dt="2020-12-17T14:19:01" v="843" actId="20577"/>
        <pc:sldMkLst>
          <pc:docMk/>
          <pc:sldMk cId="2720461886" sldId="437"/>
        </pc:sldMkLst>
        <pc:spChg chg="mod">
          <ac:chgData name="Tony Rennier" userId="c9404d753a9a413b" providerId="LiveId" clId="{C18AB693-BF40-1D46-AAFD-F62796531A5B}" dt="2020-12-17T14:19:01" v="843" actId="20577"/>
          <ac:spMkLst>
            <pc:docMk/>
            <pc:sldMk cId="2720461886" sldId="437"/>
            <ac:spMk id="14339" creationId="{00000000-0000-0000-0000-000000000000}"/>
          </ac:spMkLst>
        </pc:spChg>
      </pc:sldChg>
      <pc:sldChg chg="modSp mod">
        <pc:chgData name="Tony Rennier" userId="c9404d753a9a413b" providerId="LiveId" clId="{C18AB693-BF40-1D46-AAFD-F62796531A5B}" dt="2020-12-17T15:23:38.326" v="901" actId="20577"/>
        <pc:sldMkLst>
          <pc:docMk/>
          <pc:sldMk cId="3952479579" sldId="438"/>
        </pc:sldMkLst>
        <pc:spChg chg="mod">
          <ac:chgData name="Tony Rennier" userId="c9404d753a9a413b" providerId="LiveId" clId="{C18AB693-BF40-1D46-AAFD-F62796531A5B}" dt="2020-12-17T15:23:38.326" v="901" actId="20577"/>
          <ac:spMkLst>
            <pc:docMk/>
            <pc:sldMk cId="3952479579" sldId="438"/>
            <ac:spMk id="14339" creationId="{00000000-0000-0000-0000-000000000000}"/>
          </ac:spMkLst>
        </pc:spChg>
      </pc:sldChg>
      <pc:sldChg chg="modSp mod">
        <pc:chgData name="Tony Rennier" userId="c9404d753a9a413b" providerId="LiveId" clId="{C18AB693-BF40-1D46-AAFD-F62796531A5B}" dt="2020-12-15T14:18:46.511" v="113" actId="20577"/>
        <pc:sldMkLst>
          <pc:docMk/>
          <pc:sldMk cId="2330179235" sldId="439"/>
        </pc:sldMkLst>
        <pc:spChg chg="mod">
          <ac:chgData name="Tony Rennier" userId="c9404d753a9a413b" providerId="LiveId" clId="{C18AB693-BF40-1D46-AAFD-F62796531A5B}" dt="2020-12-15T14:18:46.511" v="113" actId="20577"/>
          <ac:spMkLst>
            <pc:docMk/>
            <pc:sldMk cId="2330179235" sldId="439"/>
            <ac:spMk id="14339" creationId="{00000000-0000-0000-0000-000000000000}"/>
          </ac:spMkLst>
        </pc:spChg>
      </pc:sldChg>
      <pc:sldChg chg="modSp mod">
        <pc:chgData name="Tony Rennier" userId="c9404d753a9a413b" providerId="LiveId" clId="{C18AB693-BF40-1D46-AAFD-F62796531A5B}" dt="2020-12-15T14:58:00.814" v="652" actId="20577"/>
        <pc:sldMkLst>
          <pc:docMk/>
          <pc:sldMk cId="364832886" sldId="440"/>
        </pc:sldMkLst>
        <pc:spChg chg="mod">
          <ac:chgData name="Tony Rennier" userId="c9404d753a9a413b" providerId="LiveId" clId="{C18AB693-BF40-1D46-AAFD-F62796531A5B}" dt="2020-12-15T14:58:00.814" v="652" actId="20577"/>
          <ac:spMkLst>
            <pc:docMk/>
            <pc:sldMk cId="364832886" sldId="440"/>
            <ac:spMk id="3" creationId="{00000000-0000-0000-0000-000000000000}"/>
          </ac:spMkLst>
        </pc:spChg>
      </pc:sldChg>
      <pc:sldChg chg="modSp mod">
        <pc:chgData name="Tony Rennier" userId="c9404d753a9a413b" providerId="LiveId" clId="{C18AB693-BF40-1D46-AAFD-F62796531A5B}" dt="2020-12-17T14:10:38.817" v="671" actId="20577"/>
        <pc:sldMkLst>
          <pc:docMk/>
          <pc:sldMk cId="2753960914" sldId="459"/>
        </pc:sldMkLst>
        <pc:spChg chg="mod">
          <ac:chgData name="Tony Rennier" userId="c9404d753a9a413b" providerId="LiveId" clId="{C18AB693-BF40-1D46-AAFD-F62796531A5B}" dt="2020-12-17T14:10:38.817" v="671" actId="20577"/>
          <ac:spMkLst>
            <pc:docMk/>
            <pc:sldMk cId="2753960914" sldId="459"/>
            <ac:spMk id="6148" creationId="{00000000-0000-0000-0000-000000000000}"/>
          </ac:spMkLst>
        </pc:spChg>
      </pc:sldChg>
      <pc:sldChg chg="modSp mod">
        <pc:chgData name="Tony Rennier" userId="c9404d753a9a413b" providerId="LiveId" clId="{C18AB693-BF40-1D46-AAFD-F62796531A5B}" dt="2020-12-15T14:11:29.796" v="78" actId="20577"/>
        <pc:sldMkLst>
          <pc:docMk/>
          <pc:sldMk cId="858482639" sldId="464"/>
        </pc:sldMkLst>
        <pc:spChg chg="mod">
          <ac:chgData name="Tony Rennier" userId="c9404d753a9a413b" providerId="LiveId" clId="{C18AB693-BF40-1D46-AAFD-F62796531A5B}" dt="2020-12-15T14:11:29.796" v="78" actId="20577"/>
          <ac:spMkLst>
            <pc:docMk/>
            <pc:sldMk cId="858482639" sldId="464"/>
            <ac:spMk id="12291" creationId="{00000000-0000-0000-0000-000000000000}"/>
          </ac:spMkLst>
        </pc:spChg>
      </pc:sldChg>
      <pc:sldChg chg="modSp mod">
        <pc:chgData name="Tony Rennier" userId="c9404d753a9a413b" providerId="LiveId" clId="{C18AB693-BF40-1D46-AAFD-F62796531A5B}" dt="2020-12-17T14:17:18.347" v="774" actId="20577"/>
        <pc:sldMkLst>
          <pc:docMk/>
          <pc:sldMk cId="1343855003" sldId="465"/>
        </pc:sldMkLst>
        <pc:spChg chg="mod">
          <ac:chgData name="Tony Rennier" userId="c9404d753a9a413b" providerId="LiveId" clId="{C18AB693-BF40-1D46-AAFD-F62796531A5B}" dt="2020-12-17T14:17:18.347" v="774" actId="20577"/>
          <ac:spMkLst>
            <pc:docMk/>
            <pc:sldMk cId="1343855003" sldId="465"/>
            <ac:spMk id="14339" creationId="{00000000-0000-0000-0000-000000000000}"/>
          </ac:spMkLst>
        </pc:spChg>
      </pc:sldChg>
      <pc:sldChg chg="modSp mod">
        <pc:chgData name="Tony Rennier" userId="c9404d753a9a413b" providerId="LiveId" clId="{C18AB693-BF40-1D46-AAFD-F62796531A5B}" dt="2020-12-15T14:44:26.665" v="586" actId="115"/>
        <pc:sldMkLst>
          <pc:docMk/>
          <pc:sldMk cId="2210284880" sldId="466"/>
        </pc:sldMkLst>
        <pc:spChg chg="mod">
          <ac:chgData name="Tony Rennier" userId="c9404d753a9a413b" providerId="LiveId" clId="{C18AB693-BF40-1D46-AAFD-F62796531A5B}" dt="2020-12-15T14:44:26.665" v="586" actId="115"/>
          <ac:spMkLst>
            <pc:docMk/>
            <pc:sldMk cId="2210284880" sldId="466"/>
            <ac:spMk id="1536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12/17/20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9260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11</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15</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835150BD-4C3E-8444-AAC0-0A16DE0BD4B1}" type="datetime1">
              <a:rPr lang="en-US" smtClean="0"/>
              <a:t>12/17/20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#:5-20-0034-00-agen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7AF8EDA-1D18-1E41-8518-A8B905A8D490}" type="datetime1">
              <a:rPr lang="en-US" smtClean="0"/>
              <a:t>12/17/20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#:5-20-0034-00-agen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AA2E41-B395-A140-84BA-570EC438C6EC}" type="datetime1">
              <a:rPr lang="en-US" smtClean="0"/>
              <a:t>12/17/20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#:5-20-0034-00-agen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F8BFB659-684D-4342-8B0C-B34808E5D851}" type="datetime1">
              <a:rPr lang="en-US" smtClean="0"/>
              <a:t>12/17/20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#:5-20-0034-00-agen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E8939741-B41A-874C-AEA9-E3C167861D8A}" type="datetime1">
              <a:rPr lang="en-US" smtClean="0"/>
              <a:t>12/17/20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#:5-20-0034-00-agen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57F19F60-B642-9545-ABF2-4FB734AF6D07}" type="datetime1">
              <a:rPr lang="en-US" smtClean="0"/>
              <a:t>12/17/20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#:5-20-0034-00-agen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90030137-49AB-A94E-B4B9-64969BF88283}" type="datetime1">
              <a:rPr lang="en-US" smtClean="0"/>
              <a:t>12/17/20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#:5-20-0034-00-agen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FF8C047C-A434-B14C-8937-7B3616F6F988}" type="datetime1">
              <a:rPr lang="en-US" smtClean="0"/>
              <a:t>12/17/20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#:5-20-0034-00-agen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4A0437A6-4976-D742-91A2-828FC570AD00}" type="datetime1">
              <a:rPr lang="en-US" smtClean="0"/>
              <a:t>12/17/20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#:5-20-0034-00-agen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1C070A28-7EB4-0143-BED2-844F4A21087E}" type="datetime1">
              <a:rPr lang="en-US" smtClean="0"/>
              <a:t>12/17/20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#:5-20-0034-00-agen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B4A61FA-6141-274F-A673-CAF679250EE9}" type="datetime1">
              <a:rPr lang="en-US" smtClean="0"/>
              <a:t>12/17/20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#:5-20-0034-00-agen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A9FA424F-47B7-2A47-B179-1548CA02624D}" type="datetime1">
              <a:rPr lang="en-US" smtClean="0"/>
              <a:t>12/17/20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#:5-20-0034-00-agen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548897BE-5233-B447-8F89-32A7ACD5DDD7}" type="datetime1">
              <a:rPr lang="en-US" smtClean="0"/>
              <a:t>12/17/20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#:5-20-0034-00-agen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487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21-23 July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21-23 July 2020</a:t>
            </a:r>
          </a:p>
          <a:p>
            <a:pPr eaLnBrk="0" hangingPunct="0"/>
            <a:r>
              <a:rPr lang="en-US" sz="1200" b="1" dirty="0">
                <a:latin typeface="Arial" pitchFamily="34" charset="0"/>
                <a:cs typeface="Times New Roman" pitchFamily="18" charset="0"/>
              </a:rPr>
              <a:t>Document No: 5-20-0034-00-agen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a:t>	</a:t>
            </a:r>
            <a:r>
              <a:rPr lang="en-US" altLang="en-US" sz="2000" b="1">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a:solidFill>
                  <a:schemeClr val="tx1"/>
                </a:solidFill>
                <a:latin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7174" name="Text Box 1030">
            <a:extLst>
              <a:ext uri="{FF2B5EF4-FFF2-40B4-BE49-F238E27FC236}">
                <a16:creationId xmlns:a16="http://schemas.microsoft.com/office/drawing/2014/main" id="{401C4B6C-F798-D748-9103-C1AE8A9E054D}"/>
              </a:ext>
            </a:extLst>
          </p:cNvPr>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79107533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a:extLst>
              <a:ext uri="{FF2B5EF4-FFF2-40B4-BE49-F238E27FC236}">
                <a16:creationId xmlns:a16="http://schemas.microsoft.com/office/drawing/2014/main" id="{1CF99D4C-C88A-5A4F-9B1B-5585B567C5C8}"/>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153971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a:extLst>
              <a:ext uri="{FF2B5EF4-FFF2-40B4-BE49-F238E27FC236}">
                <a16:creationId xmlns:a16="http://schemas.microsoft.com/office/drawing/2014/main" id="{D02906B8-A1FF-B246-83EC-FABD71834751}"/>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1110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a:extLst>
              <a:ext uri="{FF2B5EF4-FFF2-40B4-BE49-F238E27FC236}">
                <a16:creationId xmlns:a16="http://schemas.microsoft.com/office/drawing/2014/main" id="{2BCA3E45-A8B7-4E4E-946F-F93C693BEE73}"/>
              </a:ext>
            </a:extLst>
          </p:cNvPr>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2016382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a:extLst>
              <a:ext uri="{FF2B5EF4-FFF2-40B4-BE49-F238E27FC236}">
                <a16:creationId xmlns:a16="http://schemas.microsoft.com/office/drawing/2014/main" id="{D6E6EE58-3532-1C4B-A9A4-3266E73ECC96}"/>
              </a:ext>
            </a:extLst>
          </p:cNvPr>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5124550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10/2/20</a:t>
            </a:r>
            <a:r>
              <a:rPr lang="en-US" dirty="0"/>
              <a:t> </a:t>
            </a:r>
            <a:r>
              <a:rPr dirty="0"/>
              <a:t>WG minutes contained in </a:t>
            </a:r>
            <a:r>
              <a:rPr lang="en-US" dirty="0">
                <a:solidFill>
                  <a:schemeClr val="tx1"/>
                </a:solidFill>
              </a:rPr>
              <a:t>Doc #: 5-20-0035-00-mins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Dave</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57A2F1E-B2DF-8343-A9C0-3CFDE731A582}" type="datetime1">
              <a:rPr lang="en-US" smtClean="0"/>
              <a:t>12/17/20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11/6/20</a:t>
            </a:r>
            <a:r>
              <a:rPr lang="en-US" dirty="0"/>
              <a:t> </a:t>
            </a:r>
            <a:r>
              <a:rPr dirty="0"/>
              <a:t>WG minutes contained in </a:t>
            </a:r>
            <a:r>
              <a:rPr lang="en-US" dirty="0">
                <a:solidFill>
                  <a:schemeClr val="tx1"/>
                </a:solidFill>
              </a:rPr>
              <a:t>Doc #: 5-20-0036-00-mins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Dave </a:t>
            </a:r>
          </a:p>
          <a:p>
            <a:r>
              <a:rPr dirty="0"/>
              <a:t>Second:</a:t>
            </a:r>
            <a:r>
              <a:rPr lang="en-US" dirty="0"/>
              <a:t> Reinhard</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57A2F1E-B2DF-8343-A9C0-3CFDE731A582}" type="datetime1">
              <a:rPr lang="en-US" smtClean="0"/>
              <a:t>12/17/20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858482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dirty="0" err="1"/>
              <a:t>iMeet</a:t>
            </a:r>
            <a:endParaRPr dirty="0"/>
          </a:p>
        </p:txBody>
      </p:sp>
      <p:sp>
        <p:nvSpPr>
          <p:cNvPr id="14339" name="Content Placeholder 2"/>
          <p:cNvSpPr>
            <a:spLocks noGrp="1"/>
          </p:cNvSpPr>
          <p:nvPr>
            <p:ph idx="1"/>
          </p:nvPr>
        </p:nvSpPr>
        <p:spPr>
          <a:xfrm>
            <a:off x="363682" y="1143000"/>
            <a:ext cx="8416636" cy="4525963"/>
          </a:xfrm>
        </p:spPr>
        <p:txBody>
          <a:bodyPr/>
          <a:lstStyle/>
          <a:p>
            <a:pPr marL="0" indent="0">
              <a:buNone/>
            </a:pPr>
            <a:r>
              <a:rPr lang="en-US" sz="1800" dirty="0"/>
              <a:t>11/6/20</a:t>
            </a:r>
          </a:p>
          <a:p>
            <a:r>
              <a:rPr lang="en-US" sz="1800" dirty="0"/>
              <a:t>All have been invited and accepted</a:t>
            </a:r>
          </a:p>
          <a:p>
            <a:r>
              <a:rPr lang="en-US" sz="1800" dirty="0"/>
              <a:t>Discussion on how to leverage for WG items?</a:t>
            </a:r>
          </a:p>
          <a:p>
            <a:endParaRPr lang="en-US" sz="1800" dirty="0"/>
          </a:p>
          <a:p>
            <a:pPr marL="0" indent="0">
              <a:buNone/>
            </a:pPr>
            <a:r>
              <a:rPr lang="en-US" sz="1800" dirty="0"/>
              <a:t>12/15/20</a:t>
            </a:r>
          </a:p>
          <a:p>
            <a:r>
              <a:rPr lang="en-US" sz="1800" dirty="0"/>
              <a:t>Consider email notices Q for Alex</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12/17/20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330179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dirty="0"/>
              <a:t>Election Chair Report</a:t>
            </a:r>
            <a:endParaRPr dirty="0"/>
          </a:p>
        </p:txBody>
      </p:sp>
      <p:sp>
        <p:nvSpPr>
          <p:cNvPr id="14339" name="Content Placeholder 2"/>
          <p:cNvSpPr>
            <a:spLocks noGrp="1"/>
          </p:cNvSpPr>
          <p:nvPr>
            <p:ph idx="1"/>
          </p:nvPr>
        </p:nvSpPr>
        <p:spPr>
          <a:xfrm>
            <a:off x="363682" y="1143000"/>
            <a:ext cx="8416636" cy="4525963"/>
          </a:xfrm>
        </p:spPr>
        <p:txBody>
          <a:bodyPr/>
          <a:lstStyle/>
          <a:p>
            <a:r>
              <a:rPr lang="en-US" sz="2000" dirty="0"/>
              <a:t>11/6/20</a:t>
            </a:r>
          </a:p>
          <a:p>
            <a:pPr lvl="1"/>
            <a:r>
              <a:rPr lang="en-US" sz="1600" dirty="0"/>
              <a:t>Nominations closing today</a:t>
            </a:r>
          </a:p>
          <a:p>
            <a:pPr lvl="1"/>
            <a:r>
              <a:rPr lang="en-US" sz="1600" dirty="0"/>
              <a:t>Will send notices to nominees</a:t>
            </a:r>
          </a:p>
          <a:p>
            <a:pPr lvl="1"/>
            <a:r>
              <a:rPr lang="en-US" sz="1600" dirty="0"/>
              <a:t>Dave did not nominate anyone</a:t>
            </a:r>
          </a:p>
          <a:p>
            <a:pPr lvl="1"/>
            <a:r>
              <a:rPr lang="en-US" sz="1600" dirty="0"/>
              <a:t>Vice Chair and Secretary two nominations shared</a:t>
            </a:r>
          </a:p>
          <a:p>
            <a:pPr lvl="1"/>
            <a:r>
              <a:rPr lang="en-US" sz="1600" dirty="0"/>
              <a:t>Two weeks for nominees to respond 11/20/20</a:t>
            </a:r>
          </a:p>
          <a:p>
            <a:r>
              <a:rPr lang="en-US" sz="1800" dirty="0"/>
              <a:t>12/15/20</a:t>
            </a:r>
          </a:p>
          <a:p>
            <a:pPr lvl="1"/>
            <a:r>
              <a:rPr lang="en-US" sz="1600" dirty="0"/>
              <a:t>The P1900.5 Working Group officers for the calendar years 2021 and 2022 term are as follows:</a:t>
            </a:r>
          </a:p>
          <a:p>
            <a:pPr lvl="2"/>
            <a:r>
              <a:rPr lang="en-US" sz="1400" dirty="0"/>
              <a:t>Chair – Tony Rennier</a:t>
            </a:r>
          </a:p>
          <a:p>
            <a:pPr lvl="2"/>
            <a:r>
              <a:rPr lang="en-US" sz="1400" dirty="0"/>
              <a:t>Vice Chair – Alex </a:t>
            </a:r>
            <a:r>
              <a:rPr lang="en-US" sz="1400" dirty="0" err="1"/>
              <a:t>Lackpour</a:t>
            </a:r>
            <a:endParaRPr lang="en-US" sz="1400" dirty="0"/>
          </a:p>
          <a:p>
            <a:pPr lvl="2"/>
            <a:r>
              <a:rPr lang="en-US" sz="1400" dirty="0"/>
              <a:t>Secretary -- Carlos </a:t>
            </a:r>
            <a:r>
              <a:rPr lang="en-US" sz="1400" dirty="0" err="1"/>
              <a:t>Caicedo</a:t>
            </a:r>
            <a:endParaRPr lang="en-US" sz="1400" dirty="0"/>
          </a:p>
          <a:p>
            <a:endParaRPr lang="en-US" sz="20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12/17/20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049987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82A4FD72-C0A4-F042-900A-8728CC6E885B}" type="datetime1">
              <a:rPr lang="en-US" smtClean="0"/>
              <a:t>12/17/20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10/2/20</a:t>
            </a:r>
          </a:p>
          <a:p>
            <a:pPr lvl="1"/>
            <a:r>
              <a:rPr lang="en-US" sz="1400" dirty="0"/>
              <a:t>Held meeting 10/2/20 1pm EDT</a:t>
            </a:r>
          </a:p>
          <a:p>
            <a:pPr lvl="1"/>
            <a:r>
              <a:rPr lang="en-US" sz="1400" dirty="0"/>
              <a:t>Exploring the hierarchical nature of system, network, and device policies</a:t>
            </a:r>
          </a:p>
          <a:p>
            <a:pPr lvl="1"/>
            <a:r>
              <a:rPr lang="en-US" sz="1400" dirty="0"/>
              <a:t>Meeting planned with 1900.4 Chair 10/6/20 08:30 EDT</a:t>
            </a:r>
          </a:p>
          <a:p>
            <a:r>
              <a:rPr lang="en-US" sz="1800" dirty="0"/>
              <a:t>11/6/20</a:t>
            </a:r>
          </a:p>
          <a:p>
            <a:pPr lvl="1"/>
            <a:r>
              <a:rPr lang="en-US" sz="1400" dirty="0"/>
              <a:t>Ad-hoc schedule for Nov? Suggestion to move to the 11/20/20 10am EDT</a:t>
            </a:r>
          </a:p>
          <a:p>
            <a:pPr lvl="1"/>
            <a:r>
              <a:rPr lang="en-US" sz="1400" dirty="0"/>
              <a:t>Contribution Spectrum Highways reviewed in the last ad-hoc 10/30/20</a:t>
            </a:r>
          </a:p>
          <a:p>
            <a:r>
              <a:rPr lang="en-US" sz="1800" dirty="0"/>
              <a:t>12/15/20</a:t>
            </a:r>
          </a:p>
          <a:p>
            <a:pPr lvl="1"/>
            <a:r>
              <a:rPr lang="en-US" sz="1400" dirty="0"/>
              <a:t>Ad-hoc scheduled today 2pm EST</a:t>
            </a:r>
          </a:p>
          <a:p>
            <a:pPr lvl="1"/>
            <a:r>
              <a:rPr lang="en-US" sz="1400" dirty="0"/>
              <a:t>Looking at Use Cases</a:t>
            </a:r>
          </a:p>
          <a:p>
            <a:pPr lvl="2"/>
            <a:r>
              <a:rPr lang="en-US" sz="1000" dirty="0"/>
              <a:t>Addressing the hierarchical scheme Tim and Wes report the fit looks good</a:t>
            </a:r>
          </a:p>
          <a:p>
            <a:pPr lvl="1"/>
            <a:r>
              <a:rPr lang="en-US" sz="1400" dirty="0"/>
              <a:t>Returning to the question of document structure in Jan</a:t>
            </a:r>
          </a:p>
          <a:p>
            <a:pPr lvl="1"/>
            <a:r>
              <a:rPr lang="en-US" sz="1400" dirty="0"/>
              <a:t>Had ad-hoc</a:t>
            </a:r>
          </a:p>
          <a:p>
            <a:pPr lvl="2"/>
            <a:r>
              <a:rPr lang="en-US" sz="1000" dirty="0"/>
              <a:t>Will author capabilities statements</a:t>
            </a:r>
          </a:p>
          <a:p>
            <a:pPr lvl="2"/>
            <a:r>
              <a:rPr lang="en-US" sz="1000" dirty="0"/>
              <a:t>Continue to discuss Alex list of hard questions</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7ABCE1A-9886-A043-A538-F4C3A65BEFE8}" type="datetime1">
              <a:rPr lang="en-US" smtClean="0"/>
              <a:t>12/17/20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5416464" cy="5629214"/>
          </a:xfrm>
        </p:spPr>
        <p:txBody>
          <a:bodyPr/>
          <a:lstStyle/>
          <a:p>
            <a:r>
              <a:rPr lang="en-US" sz="1600" dirty="0"/>
              <a:t>11/6/20</a:t>
            </a:r>
          </a:p>
          <a:p>
            <a:pPr lvl="1"/>
            <a:r>
              <a:rPr lang="en-US" sz="1400" dirty="0"/>
              <a:t>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2"/>
            <a:r>
              <a:rPr lang="en-US" sz="1200" dirty="0"/>
              <a:t>10/2/20 great progress ad-hoc desired Dec plenary</a:t>
            </a:r>
          </a:p>
          <a:p>
            <a:pPr lvl="1"/>
            <a:r>
              <a:rPr lang="en-US" sz="1400" dirty="0"/>
              <a:t>Coming soon (year end) a more accessible interface</a:t>
            </a:r>
          </a:p>
          <a:p>
            <a:pPr lvl="1"/>
            <a:r>
              <a:rPr lang="en-US" sz="1400" dirty="0"/>
              <a:t>Reviewing a paper from Oxford CL that aligns well with the approach taken in 1900.5.1 on rules vs ontology reasoning</a:t>
            </a:r>
            <a:endParaRPr lang="en-US" sz="1600" dirty="0"/>
          </a:p>
          <a:p>
            <a:r>
              <a:rPr lang="en-US" sz="1600" dirty="0"/>
              <a:t>12/15/20</a:t>
            </a:r>
          </a:p>
          <a:p>
            <a:pPr lvl="1"/>
            <a:endParaRPr lang="en-US" sz="1400" dirty="0"/>
          </a:p>
          <a:p>
            <a:pPr lvl="1"/>
            <a:endParaRPr lang="en-US" sz="1400" dirty="0"/>
          </a:p>
          <a:p>
            <a:pPr marL="457200" lvl="1" indent="0">
              <a:buNone/>
            </a:pPr>
            <a:endParaRPr lang="en-US" sz="1400" dirty="0"/>
          </a:p>
          <a:p>
            <a:pPr lvl="1"/>
            <a:r>
              <a:rPr lang="en-US" sz="1400" dirty="0"/>
              <a:t>Working on a more comfortable interface</a:t>
            </a:r>
          </a:p>
          <a:p>
            <a:pPr lvl="1"/>
            <a:r>
              <a:rPr lang="en-US" sz="1400" dirty="0"/>
              <a:t>Reference implementation sometimes crashes computer</a:t>
            </a:r>
          </a:p>
          <a:p>
            <a:pPr lvl="1"/>
            <a:r>
              <a:rPr lang="en-US" sz="1400" dirty="0"/>
              <a:t>Will discuss next steps in ad-hoc</a:t>
            </a:r>
          </a:p>
          <a:p>
            <a:pPr lvl="1"/>
            <a:r>
              <a:rPr lang="en-US" sz="1400" dirty="0"/>
              <a:t>Will schedule ad-hoc to review reference implementation </a:t>
            </a:r>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531A7E5-3FA0-694A-9AF8-791F01CB8E52}" type="datetime1">
              <a:rPr lang="en-US" smtClean="0"/>
              <a:t>12/17/20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
        <p:nvSpPr>
          <p:cNvPr id="10" name="Rectangle 9">
            <a:extLst>
              <a:ext uri="{FF2B5EF4-FFF2-40B4-BE49-F238E27FC236}">
                <a16:creationId xmlns:a16="http://schemas.microsoft.com/office/drawing/2014/main" id="{4B810F9F-46BD-8C48-99AA-89B794263797}"/>
              </a:ext>
            </a:extLst>
          </p:cNvPr>
          <p:cNvSpPr/>
          <p:nvPr/>
        </p:nvSpPr>
        <p:spPr>
          <a:xfrm>
            <a:off x="762000" y="3657600"/>
            <a:ext cx="4572000" cy="830997"/>
          </a:xfrm>
          <a:prstGeom prst="rect">
            <a:avLst/>
          </a:prstGeom>
        </p:spPr>
        <p:txBody>
          <a:bodyPr>
            <a:spAutoFit/>
          </a:bodyPr>
          <a:lstStyle/>
          <a:p>
            <a:r>
              <a:rPr lang="en-US" sz="1200" dirty="0"/>
              <a:t>IEEE Communications Society/Dynamic Spectrum Access Networks Standards Committee </a:t>
            </a:r>
            <a:r>
              <a:rPr lang="en-US" sz="1200" dirty="0">
                <a:highlight>
                  <a:srgbClr val="FFFF00"/>
                </a:highlight>
              </a:rPr>
              <a:t>P1900.5.1/Draft 3 </a:t>
            </a:r>
            <a:r>
              <a:rPr lang="en-US" sz="1200" dirty="0"/>
              <a:t>IEEE Draft Standard Policy Language for Dynamic Spectrum Access Systems Recommendation: </a:t>
            </a:r>
            <a:r>
              <a:rPr lang="en-US" sz="1200" dirty="0">
                <a:highlight>
                  <a:srgbClr val="FFFF00"/>
                </a:highlight>
              </a:rPr>
              <a:t>APPROVE – 12/2/20</a:t>
            </a:r>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10/2/20</a:t>
            </a:r>
          </a:p>
          <a:p>
            <a:pPr lvl="1"/>
            <a:r>
              <a:rPr lang="en-US" sz="1300" dirty="0"/>
              <a:t>Schema expected Nov 6 meeting Ad-hoc</a:t>
            </a:r>
          </a:p>
          <a:p>
            <a:pPr lvl="1"/>
            <a:r>
              <a:rPr lang="en-US" sz="1300" dirty="0"/>
              <a:t>Looking at RADAR exemplar</a:t>
            </a:r>
          </a:p>
          <a:p>
            <a:r>
              <a:rPr lang="en-US" sz="1700" dirty="0"/>
              <a:t>11/6/20</a:t>
            </a:r>
          </a:p>
          <a:p>
            <a:pPr lvl="1"/>
            <a:r>
              <a:rPr lang="en-US" sz="1300" dirty="0"/>
              <a:t>Awaiting update XML schema</a:t>
            </a:r>
          </a:p>
          <a:p>
            <a:pPr lvl="1"/>
            <a:r>
              <a:rPr lang="en-US" sz="1300" dirty="0"/>
              <a:t>Tentative end of year to start process</a:t>
            </a:r>
          </a:p>
          <a:p>
            <a:r>
              <a:rPr lang="en-US" sz="1700" dirty="0"/>
              <a:t>12/15/20</a:t>
            </a:r>
          </a:p>
          <a:p>
            <a:pPr lvl="1"/>
            <a:r>
              <a:rPr lang="en-US" sz="1300" dirty="0"/>
              <a:t>Kael is continuing on the schema</a:t>
            </a:r>
          </a:p>
          <a:p>
            <a:pPr lvl="1"/>
            <a:r>
              <a:rPr lang="en-US" sz="1300" dirty="0"/>
              <a:t>Becca working on verification rules</a:t>
            </a:r>
          </a:p>
          <a:p>
            <a:pPr lvl="2"/>
            <a:r>
              <a:rPr lang="en-US" sz="1000" dirty="0"/>
              <a:t>Addressing options modeling</a:t>
            </a:r>
          </a:p>
          <a:p>
            <a:pPr lvl="1"/>
            <a:r>
              <a:rPr lang="en-US" sz="1400" dirty="0"/>
              <a:t>Few more changes to vote on the latest draft Feb</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C1899BB5-2245-7544-8213-9D03CB3F584D}" type="datetime1">
              <a:rPr lang="en-US" smtClean="0"/>
              <a:t>12/17/20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11/30/20 </a:t>
            </a:r>
            <a:r>
              <a:rPr lang="en-US" sz="2400" dirty="0"/>
              <a:t>Leadership meeting</a:t>
            </a:r>
          </a:p>
          <a:p>
            <a:pPr lvl="1"/>
            <a:r>
              <a:rPr lang="en-US" sz="1800" dirty="0"/>
              <a:t>1900.1 WG (Francesco reports)</a:t>
            </a:r>
          </a:p>
          <a:p>
            <a:pPr lvl="2"/>
            <a:r>
              <a:rPr lang="en-US" sz="1600" dirty="0"/>
              <a:t>Next SG meeting is scheduled for early December.</a:t>
            </a:r>
          </a:p>
          <a:p>
            <a:pPr lvl="2"/>
            <a:r>
              <a:rPr lang="en-US" sz="1600" dirty="0"/>
              <a:t>Goal is to create a draft PAR by end of 2020 and submit it in early January.</a:t>
            </a:r>
          </a:p>
          <a:p>
            <a:pPr lvl="1"/>
            <a:r>
              <a:rPr lang="en-US" sz="1800" dirty="0"/>
              <a:t>1900.2 WG (Stephen reports)</a:t>
            </a:r>
          </a:p>
          <a:p>
            <a:pPr lvl="2"/>
            <a:r>
              <a:rPr lang="en-US" sz="1600" dirty="0"/>
              <a:t>No response yet to request for comments on 1900.2 revision.</a:t>
            </a:r>
          </a:p>
          <a:p>
            <a:pPr lvl="2"/>
            <a:r>
              <a:rPr lang="en-US" sz="1600" dirty="0"/>
              <a:t>Stephen recommends a minimal revision and update to the standard.</a:t>
            </a:r>
          </a:p>
          <a:p>
            <a:pPr lvl="2"/>
            <a:r>
              <a:rPr lang="en-US" sz="1600" dirty="0"/>
              <a:t>Attendees to the first 1900.2 meeting in 2019 are automatically members of the WG. Other members can be added as requested.</a:t>
            </a:r>
          </a:p>
          <a:p>
            <a:pPr lvl="1"/>
            <a:r>
              <a:rPr lang="en-US" sz="1600" dirty="0"/>
              <a:t>1900.6 WG (Oliver reports)</a:t>
            </a:r>
          </a:p>
          <a:p>
            <a:pPr lvl="2"/>
            <a:r>
              <a:rPr lang="en-US" sz="1400" dirty="0"/>
              <a:t>1900.6b</a:t>
            </a:r>
          </a:p>
          <a:p>
            <a:pPr lvl="3"/>
            <a:r>
              <a:rPr lang="en-US" sz="1200" dirty="0"/>
              <a:t>Continuing to finalize comment resolutions – five comments remain</a:t>
            </a:r>
          </a:p>
          <a:p>
            <a:pPr lvl="3"/>
            <a:r>
              <a:rPr lang="en-US" sz="1200" dirty="0"/>
              <a:t>Hope to complete resolution before mid-December meeting</a:t>
            </a:r>
          </a:p>
          <a:p>
            <a:pPr lvl="2"/>
            <a:r>
              <a:rPr lang="en-US" sz="1400" dirty="0"/>
              <a:t>1900.6</a:t>
            </a:r>
          </a:p>
          <a:p>
            <a:pPr lvl="3"/>
            <a:r>
              <a:rPr lang="en-US" sz="1200" dirty="0" err="1"/>
              <a:t>NesCom</a:t>
            </a:r>
            <a:r>
              <a:rPr lang="en-US" sz="1200" dirty="0"/>
              <a:t> is likely to approve the PAR extension this week.</a:t>
            </a:r>
          </a:p>
          <a:p>
            <a:pPr lvl="1"/>
            <a:endParaRPr lang="en-US" sz="1600" dirty="0"/>
          </a:p>
        </p:txBody>
      </p:sp>
      <p:sp>
        <p:nvSpPr>
          <p:cNvPr id="4" name="Date Placeholder 3"/>
          <p:cNvSpPr>
            <a:spLocks noGrp="1"/>
          </p:cNvSpPr>
          <p:nvPr>
            <p:ph type="dt" sz="quarter" idx="10"/>
          </p:nvPr>
        </p:nvSpPr>
        <p:spPr/>
        <p:txBody>
          <a:bodyPr/>
          <a:lstStyle/>
          <a:p>
            <a:pPr>
              <a:defRPr/>
            </a:pPr>
            <a:fld id="{D6CA24C2-55D5-8A44-9EE1-BED9D7541E62}" type="datetime1">
              <a:rPr lang="en-US" smtClean="0"/>
              <a:t>12/17/20</a:t>
            </a:fld>
            <a:endParaRPr lang="en-US"/>
          </a:p>
        </p:txBody>
      </p:sp>
      <p:sp>
        <p:nvSpPr>
          <p:cNvPr id="5" name="Footer Placeholder 4"/>
          <p:cNvSpPr>
            <a:spLocks noGrp="1"/>
          </p:cNvSpPr>
          <p:nvPr>
            <p:ph type="ftr" sz="quarter" idx="11"/>
          </p:nvPr>
        </p:nvSpPr>
        <p:spPr/>
        <p:txBody>
          <a:bodyPr/>
          <a:lstStyle/>
          <a:p>
            <a:pPr>
              <a:defRPr/>
            </a:pPr>
            <a:r>
              <a:rPr lang="en-US"/>
              <a:t>Doc #:5-20-0034-00-agen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pPr lvl="0"/>
            <a:r>
              <a:rPr lang="en-US" sz="1800" b="1" dirty="0"/>
              <a:t>Discussion on new projects</a:t>
            </a:r>
            <a:endParaRPr lang="en-US" sz="1800" dirty="0"/>
          </a:p>
          <a:p>
            <a:pPr lvl="1"/>
            <a:r>
              <a:rPr lang="en-US" sz="1600" dirty="0"/>
              <a:t>DARPA SC2 Language standardization</a:t>
            </a:r>
          </a:p>
          <a:p>
            <a:pPr lvl="2"/>
            <a:r>
              <a:rPr lang="en-US" sz="1400" dirty="0"/>
              <a:t>No updates</a:t>
            </a:r>
          </a:p>
          <a:p>
            <a:pPr lvl="1"/>
            <a:r>
              <a:rPr lang="en-US" sz="1600" dirty="0" err="1"/>
              <a:t>DySPAN</a:t>
            </a:r>
            <a:r>
              <a:rPr lang="en-US" sz="1600" dirty="0"/>
              <a:t> Study Group on Machine Learning for DSA Radio Networks</a:t>
            </a:r>
          </a:p>
          <a:p>
            <a:pPr lvl="2"/>
            <a:r>
              <a:rPr lang="en-US" sz="1400" dirty="0"/>
              <a:t>Discussion of draft PAR on Machine Learned </a:t>
            </a:r>
            <a:r>
              <a:rPr lang="en-US" sz="1400" u="sng" dirty="0"/>
              <a:t>Spectrum Awareness</a:t>
            </a:r>
          </a:p>
          <a:p>
            <a:pPr lvl="3"/>
            <a:r>
              <a:rPr lang="en-US" sz="1200" dirty="0"/>
              <a:t>Oliver recommended that “member” be added to the list of participants. </a:t>
            </a:r>
          </a:p>
          <a:p>
            <a:pPr lvl="3"/>
            <a:r>
              <a:rPr lang="en-US" sz="1200" dirty="0"/>
              <a:t>Oliver recommended extending the duration to take the full four years granted for IEEE standards development. No penalty if the WG finishes earlier and avoids asking for an extension until the four year expires.</a:t>
            </a:r>
          </a:p>
          <a:p>
            <a:pPr lvl="1"/>
            <a:r>
              <a:rPr lang="en-US" sz="1600" dirty="0"/>
              <a:t>National Spectrum Consortium</a:t>
            </a:r>
          </a:p>
          <a:p>
            <a:r>
              <a:rPr lang="en-US" sz="1800" dirty="0"/>
              <a:t>No updates</a:t>
            </a:r>
          </a:p>
          <a:p>
            <a:endParaRPr lang="en-US" sz="2400" dirty="0"/>
          </a:p>
          <a:p>
            <a:r>
              <a:rPr lang="en-US" sz="1600" b="1" dirty="0"/>
              <a:t>Next Leadership meeting: </a:t>
            </a:r>
          </a:p>
          <a:p>
            <a:pPr lvl="1"/>
            <a:r>
              <a:rPr lang="en-US" sz="1600" dirty="0"/>
              <a:t>January 25</a:t>
            </a:r>
            <a:r>
              <a:rPr lang="en-US" sz="1600" baseline="30000" dirty="0"/>
              <a:t>th</a:t>
            </a:r>
            <a:r>
              <a:rPr lang="en-US" sz="1600" dirty="0"/>
              <a:t> at 14:00 UTC. Oliver will finalize via email.</a:t>
            </a:r>
          </a:p>
          <a:p>
            <a:endParaRPr lang="en-US" dirty="0"/>
          </a:p>
        </p:txBody>
      </p:sp>
      <p:sp>
        <p:nvSpPr>
          <p:cNvPr id="4" name="Date Placeholder 3"/>
          <p:cNvSpPr>
            <a:spLocks noGrp="1"/>
          </p:cNvSpPr>
          <p:nvPr>
            <p:ph type="dt" sz="quarter" idx="10"/>
          </p:nvPr>
        </p:nvSpPr>
        <p:spPr/>
        <p:txBody>
          <a:bodyPr/>
          <a:lstStyle/>
          <a:p>
            <a:pPr>
              <a:defRPr/>
            </a:pPr>
            <a:fld id="{D6CA24C2-55D5-8A44-9EE1-BED9D7541E62}" type="datetime1">
              <a:rPr lang="en-US" smtClean="0"/>
              <a:t>12/17/20</a:t>
            </a:fld>
            <a:endParaRPr lang="en-US"/>
          </a:p>
        </p:txBody>
      </p:sp>
      <p:sp>
        <p:nvSpPr>
          <p:cNvPr id="5" name="Footer Placeholder 4"/>
          <p:cNvSpPr>
            <a:spLocks noGrp="1"/>
          </p:cNvSpPr>
          <p:nvPr>
            <p:ph type="ftr" sz="quarter" idx="11"/>
          </p:nvPr>
        </p:nvSpPr>
        <p:spPr/>
        <p:txBody>
          <a:bodyPr/>
          <a:lstStyle/>
          <a:p>
            <a:pPr>
              <a:defRPr/>
            </a:pPr>
            <a:r>
              <a:rPr lang="en-US"/>
              <a:t>Doc #:5-20-0034-00-agen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24</a:t>
            </a:fld>
            <a:endParaRPr lang="en-US"/>
          </a:p>
        </p:txBody>
      </p:sp>
    </p:spTree>
    <p:extLst>
      <p:ext uri="{BB962C8B-B14F-4D97-AF65-F5344CB8AC3E}">
        <p14:creationId xmlns:p14="http://schemas.microsoft.com/office/powerpoint/2010/main" val="2210284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10/2/20</a:t>
            </a:r>
          </a:p>
          <a:p>
            <a:pPr lvl="1"/>
            <a:r>
              <a:rPr lang="en-US" sz="2000" dirty="0"/>
              <a:t>A recent RFI from DoD on Dynamic Spectrum Sharing was released a few days ago:</a:t>
            </a:r>
          </a:p>
          <a:p>
            <a:pPr lvl="1"/>
            <a:r>
              <a:rPr lang="en-US" sz="2000" dirty="0"/>
              <a:t>Spectrum Highways Repost is publicly released</a:t>
            </a:r>
          </a:p>
          <a:p>
            <a:r>
              <a:rPr lang="en-US" sz="2400" dirty="0"/>
              <a:t>11/6/20</a:t>
            </a:r>
          </a:p>
          <a:p>
            <a:pPr lvl="1"/>
            <a:r>
              <a:rPr lang="en-US" sz="2000" dirty="0"/>
              <a:t>SCMs proposed for DSA in a NSF Spectrum Innovation Initiative Program (</a:t>
            </a:r>
            <a:r>
              <a:rPr lang="en-US" sz="2000" dirty="0" err="1"/>
              <a:t>Protobuff</a:t>
            </a:r>
            <a:r>
              <a:rPr lang="en-US" sz="2000" dirty="0"/>
              <a:t> a Google thing)</a:t>
            </a:r>
          </a:p>
          <a:p>
            <a:r>
              <a:rPr lang="en-US" sz="2400" dirty="0"/>
              <a:t>12/15/20</a:t>
            </a:r>
          </a:p>
          <a:p>
            <a:pPr lvl="1"/>
            <a:r>
              <a:rPr lang="en-US" sz="2000" dirty="0"/>
              <a:t>Possible discussions in the NSC meeting </a:t>
            </a:r>
            <a:r>
              <a:rPr lang="en-US" sz="2000"/>
              <a:t>this week</a:t>
            </a:r>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2D4A8235-7864-6240-B577-7A7B8EA07823}" type="datetime1">
              <a:rPr lang="en-US" smtClean="0"/>
              <a:t>12/17/20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64832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9" y="242888"/>
            <a:ext cx="34783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76200" y="1600200"/>
            <a:ext cx="4038600" cy="4572000"/>
          </a:xfrm>
        </p:spPr>
        <p:txBody>
          <a:bodyPr/>
          <a:lstStyle/>
          <a:p>
            <a:r>
              <a:rPr lang="en-US" sz="2400" dirty="0"/>
              <a:t>WG meetings</a:t>
            </a:r>
          </a:p>
          <a:p>
            <a:pPr lvl="1"/>
            <a:r>
              <a:rPr lang="en-US" sz="2000" dirty="0"/>
              <a:t>This week</a:t>
            </a:r>
          </a:p>
          <a:p>
            <a:pPr lvl="1"/>
            <a:r>
              <a:rPr lang="en-US" sz="1800" dirty="0"/>
              <a:t>2/5/21 2pm EDT</a:t>
            </a:r>
          </a:p>
          <a:p>
            <a:pPr lvl="1"/>
            <a:r>
              <a:rPr lang="en-US" sz="1800" dirty="0"/>
              <a:t>3/5/21 8am EDT</a:t>
            </a:r>
          </a:p>
          <a:p>
            <a:r>
              <a:rPr lang="en-US" sz="2200" dirty="0"/>
              <a:t>1900.5a Ad-hoc</a:t>
            </a:r>
          </a:p>
          <a:p>
            <a:pPr lvl="1"/>
            <a:r>
              <a:rPr lang="en-US" sz="1800" dirty="0"/>
              <a:t>1/22/21 1pm EDT</a:t>
            </a:r>
          </a:p>
          <a:p>
            <a:pPr lvl="1"/>
            <a:r>
              <a:rPr lang="en-US" sz="1800" dirty="0"/>
              <a:t>2/19/21 1pm EDT</a:t>
            </a:r>
          </a:p>
          <a:p>
            <a:pPr lvl="1"/>
            <a:endParaRPr lang="en-US" sz="18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CB841EAE-FAB1-7C48-9A3E-FAEE94AF9724}" type="datetime1">
              <a:rPr lang="en-US" smtClean="0"/>
              <a:t>12/17/20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cxnSp>
        <p:nvCxnSpPr>
          <p:cNvPr id="8" name="Straight Arrow Connector 7">
            <a:extLst>
              <a:ext uri="{FF2B5EF4-FFF2-40B4-BE49-F238E27FC236}">
                <a16:creationId xmlns:a16="http://schemas.microsoft.com/office/drawing/2014/main" id="{2C86F59D-F03F-8E41-B28B-EAA422617211}"/>
              </a:ext>
            </a:extLst>
          </p:cNvPr>
          <p:cNvCxnSpPr/>
          <p:nvPr/>
        </p:nvCxnSpPr>
        <p:spPr>
          <a:xfrm>
            <a:off x="2148495" y="2209800"/>
            <a:ext cx="1676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C11FCDCC-281D-D744-9C57-9687A444E60C}"/>
              </a:ext>
            </a:extLst>
          </p:cNvPr>
          <p:cNvPicPr>
            <a:picLocks noChangeAspect="1"/>
          </p:cNvPicPr>
          <p:nvPr/>
        </p:nvPicPr>
        <p:blipFill>
          <a:blip r:embed="rId2"/>
          <a:stretch>
            <a:fillRect/>
          </a:stretch>
        </p:blipFill>
        <p:spPr>
          <a:xfrm>
            <a:off x="4025709" y="44450"/>
            <a:ext cx="4650581" cy="6143886"/>
          </a:xfrm>
          <a:prstGeom prst="rect">
            <a:avLst/>
          </a:prstGeom>
        </p:spPr>
      </p:pic>
    </p:spTree>
    <p:extLst>
      <p:ext uri="{BB962C8B-B14F-4D97-AF65-F5344CB8AC3E}">
        <p14:creationId xmlns:p14="http://schemas.microsoft.com/office/powerpoint/2010/main" val="55390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952FE10-5F1D-584F-9F92-A4278230E8FD}" type="datetime1">
              <a:rPr lang="en-US" smtClean="0"/>
              <a:t>12/17/20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94796B03-0423-AC44-88C4-99F923F023DD}" type="datetime1">
              <a:rPr lang="en-US" smtClean="0"/>
              <a:t>12/17/20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8575DB7-B7AD-224B-A119-FF210512B22A}" type="datetime1">
              <a:rPr lang="en-US" smtClean="0"/>
              <a:t>12/17/20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#:5-20-0034-00-agen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10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228600" y="990600"/>
            <a:ext cx="2667000" cy="923330"/>
          </a:xfrm>
          <a:prstGeom prst="rect">
            <a:avLst/>
          </a:prstGeom>
          <a:noFill/>
        </p:spPr>
        <p:txBody>
          <a:bodyPr wrap="square" rtlCol="0">
            <a:spAutoFit/>
          </a:bodyPr>
          <a:lstStyle/>
          <a:p>
            <a:r>
              <a:rPr lang="en-US" b="1" i="1" dirty="0">
                <a:solidFill>
                  <a:srgbClr val="FF0000"/>
                </a:solidFill>
              </a:rPr>
              <a:t>Quorum 12/15? - Yes    </a:t>
            </a:r>
          </a:p>
          <a:p>
            <a:endParaRPr lang="en-US" b="1" i="1" dirty="0">
              <a:solidFill>
                <a:srgbClr val="FF0000"/>
              </a:solidFill>
            </a:endParaRPr>
          </a:p>
          <a:p>
            <a:r>
              <a:rPr lang="en-US" b="1" i="1" dirty="0">
                <a:solidFill>
                  <a:srgbClr val="FF0000"/>
                </a:solidFill>
              </a:rPr>
              <a:t>Quorum 12/17? - No</a:t>
            </a:r>
          </a:p>
        </p:txBody>
      </p:sp>
      <p:graphicFrame>
        <p:nvGraphicFramePr>
          <p:cNvPr id="5" name="Table 4">
            <a:extLst>
              <a:ext uri="{FF2B5EF4-FFF2-40B4-BE49-F238E27FC236}">
                <a16:creationId xmlns:a16="http://schemas.microsoft.com/office/drawing/2014/main" id="{218936D6-6938-5F46-A921-9F718404D5D4}"/>
              </a:ext>
            </a:extLst>
          </p:cNvPr>
          <p:cNvGraphicFramePr>
            <a:graphicFrameLocks noGrp="1"/>
          </p:cNvGraphicFramePr>
          <p:nvPr>
            <p:extLst>
              <p:ext uri="{D42A27DB-BD31-4B8C-83A1-F6EECF244321}">
                <p14:modId xmlns:p14="http://schemas.microsoft.com/office/powerpoint/2010/main" val="2917258993"/>
              </p:ext>
            </p:extLst>
          </p:nvPr>
        </p:nvGraphicFramePr>
        <p:xfrm>
          <a:off x="2895600" y="916631"/>
          <a:ext cx="5961278" cy="4023073"/>
        </p:xfrm>
        <a:graphic>
          <a:graphicData uri="http://schemas.openxmlformats.org/drawingml/2006/table">
            <a:tbl>
              <a:tblPr>
                <a:tableStyleId>{5C22544A-7EE6-4342-B048-85BDC9FD1C3A}</a:tableStyleId>
              </a:tblPr>
              <a:tblGrid>
                <a:gridCol w="682409">
                  <a:extLst>
                    <a:ext uri="{9D8B030D-6E8A-4147-A177-3AD203B41FA5}">
                      <a16:colId xmlns:a16="http://schemas.microsoft.com/office/drawing/2014/main" val="3173040854"/>
                    </a:ext>
                  </a:extLst>
                </a:gridCol>
                <a:gridCol w="713784">
                  <a:extLst>
                    <a:ext uri="{9D8B030D-6E8A-4147-A177-3AD203B41FA5}">
                      <a16:colId xmlns:a16="http://schemas.microsoft.com/office/drawing/2014/main" val="1368938953"/>
                    </a:ext>
                  </a:extLst>
                </a:gridCol>
                <a:gridCol w="1184412">
                  <a:extLst>
                    <a:ext uri="{9D8B030D-6E8A-4147-A177-3AD203B41FA5}">
                      <a16:colId xmlns:a16="http://schemas.microsoft.com/office/drawing/2014/main" val="795070181"/>
                    </a:ext>
                  </a:extLst>
                </a:gridCol>
                <a:gridCol w="1035380">
                  <a:extLst>
                    <a:ext uri="{9D8B030D-6E8A-4147-A177-3AD203B41FA5}">
                      <a16:colId xmlns:a16="http://schemas.microsoft.com/office/drawing/2014/main" val="3632335778"/>
                    </a:ext>
                  </a:extLst>
                </a:gridCol>
                <a:gridCol w="2345293">
                  <a:extLst>
                    <a:ext uri="{9D8B030D-6E8A-4147-A177-3AD203B41FA5}">
                      <a16:colId xmlns:a16="http://schemas.microsoft.com/office/drawing/2014/main" val="3923095294"/>
                    </a:ext>
                  </a:extLst>
                </a:gridCol>
              </a:tblGrid>
              <a:tr h="670513">
                <a:tc>
                  <a:txBody>
                    <a:bodyPr/>
                    <a:lstStyle/>
                    <a:p>
                      <a:pPr algn="ctr" fontAlgn="b"/>
                      <a:r>
                        <a:rPr lang="en-US" sz="900" u="none" strike="noStrike">
                          <a:effectLst/>
                        </a:rPr>
                        <a:t>12/15-17/20</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WG Status</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237866738"/>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652435990"/>
                  </a:ext>
                </a:extLst>
              </a:tr>
              <a:tr h="167628">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585294097"/>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640907569"/>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668053406"/>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749098312"/>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491859991"/>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013156857"/>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512149840"/>
                  </a:ext>
                </a:extLst>
              </a:tr>
              <a:tr h="167628">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265783462"/>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913349935"/>
                  </a:ext>
                </a:extLst>
              </a:tr>
              <a:tr h="167628">
                <a:tc>
                  <a:txBody>
                    <a:bodyPr/>
                    <a:lstStyle/>
                    <a:p>
                      <a:pPr algn="l" fontAlgn="b"/>
                      <a:r>
                        <a:rPr lang="en-US" sz="900" b="0" i="0" u="none" strike="noStrike" dirty="0">
                          <a:solidFill>
                            <a:srgbClr val="000000"/>
                          </a:solidFill>
                          <a:effectLst/>
                          <a:latin typeface="Calibri" panose="020F0502020204030204" pitchFamily="34" charset="0"/>
                        </a:rPr>
                        <a:t>y</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353165508"/>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545570156"/>
                  </a:ext>
                </a:extLst>
              </a:tr>
              <a:tr h="167628">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232825957"/>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291076479"/>
                  </a:ext>
                </a:extLst>
              </a:tr>
              <a:tr h="167628">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711163833"/>
                  </a:ext>
                </a:extLst>
              </a:tr>
              <a:tr h="167628">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304178443"/>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169891355"/>
                  </a:ext>
                </a:extLst>
              </a:tr>
              <a:tr h="167628">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904518396"/>
                  </a:ext>
                </a:extLst>
              </a:tr>
              <a:tr h="167628">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147374175"/>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Kevin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Andryc</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L3Harris</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816196699"/>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12/15/20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lvl="1">
              <a:buFont typeface="+mj-lt"/>
              <a:buAutoNum type="alphaLcParenR"/>
            </a:pPr>
            <a:r>
              <a:rPr lang="en-US" sz="1600" dirty="0" err="1"/>
              <a:t>iMeet</a:t>
            </a:r>
            <a:r>
              <a:rPr lang="en-US" sz="1600" dirty="0"/>
              <a:t> discussion</a:t>
            </a:r>
          </a:p>
          <a:p>
            <a:pPr lvl="1">
              <a:buFont typeface="+mj-lt"/>
              <a:buAutoNum type="alphaLcParenR"/>
            </a:pPr>
            <a:r>
              <a:rPr lang="en-US" sz="1600" dirty="0"/>
              <a:t>Election Chair Report</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5D39E2F6-751E-D14F-B7EF-0EF498F93793}" type="datetime1">
              <a:rPr lang="en-US" smtClean="0"/>
              <a:t>12/17/20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12/17/20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lvl="1">
              <a:buFont typeface="+mj-lt"/>
              <a:buAutoNum type="alphaLcParenR"/>
            </a:pPr>
            <a:r>
              <a:rPr lang="en-US" sz="1600" dirty="0" err="1"/>
              <a:t>iMeet</a:t>
            </a:r>
            <a:r>
              <a:rPr lang="en-US" sz="1600" dirty="0"/>
              <a:t> discussion</a:t>
            </a:r>
          </a:p>
          <a:p>
            <a:pPr>
              <a:buFont typeface="+mj-lt"/>
              <a:buAutoNum type="arabicPeriod"/>
            </a:pPr>
            <a:r>
              <a:rPr lang="en-US" sz="1600" dirty="0"/>
              <a:t>Updated Status 1900.5a</a:t>
            </a:r>
          </a:p>
          <a:p>
            <a:pPr>
              <a:buFont typeface="+mj-lt"/>
              <a:buAutoNum type="arabicPeriod"/>
            </a:pPr>
            <a:r>
              <a:rPr lang="en-US" sz="1600" dirty="0"/>
              <a:t>Updated Status on 1900.5.1</a:t>
            </a:r>
          </a:p>
          <a:p>
            <a:pPr>
              <a:buFont typeface="+mj-lt"/>
              <a:buAutoNum type="arabicPeriod"/>
            </a:pPr>
            <a:r>
              <a:rPr lang="en-US" sz="1600" dirty="0"/>
              <a:t>Updated 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5D39E2F6-751E-D14F-B7EF-0EF498F93793}" type="datetime1">
              <a:rPr lang="en-US" smtClean="0"/>
              <a:t>12/17/20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#:5-20-0034-00-agen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Tree>
    <p:extLst>
      <p:ext uri="{BB962C8B-B14F-4D97-AF65-F5344CB8AC3E}">
        <p14:creationId xmlns:p14="http://schemas.microsoft.com/office/powerpoint/2010/main" val="2753960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5-20-0034-00-agen</a:t>
            </a:r>
          </a:p>
          <a:p>
            <a:endParaRPr dirty="0"/>
          </a:p>
          <a:p>
            <a:r>
              <a:rPr dirty="0"/>
              <a:t>Mover:</a:t>
            </a:r>
            <a:r>
              <a:rPr lang="en-US" dirty="0"/>
              <a:t> Dave	</a:t>
            </a:r>
            <a:endParaRPr dirty="0"/>
          </a:p>
          <a:p>
            <a:r>
              <a:rPr dirty="0"/>
              <a:t>Second:</a:t>
            </a:r>
            <a:r>
              <a:rPr lang="en-US" dirty="0"/>
              <a:t> Carlos</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330469B-C00C-614A-859F-98A308CC70BF}" type="datetime1">
              <a:rPr lang="en-US" smtClean="0"/>
              <a:t>12/17/20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#:5-20-0034-00-agen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23683</TotalTime>
  <Words>3048</Words>
  <Application>Microsoft Macintosh PowerPoint</Application>
  <PresentationFormat>On-screen Show (4:3)</PresentationFormat>
  <Paragraphs>473</Paragraphs>
  <Slides>27</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Minutes for approval</vt:lpstr>
      <vt:lpstr>Minutes for approval</vt:lpstr>
      <vt:lpstr>iMeet</vt:lpstr>
      <vt:lpstr>Election Chair Report</vt:lpstr>
      <vt:lpstr>Current Status for 1900.5a</vt:lpstr>
      <vt:lpstr>Current Status for 1900.5.1</vt:lpstr>
      <vt:lpstr>Current Status for 1900.5.2a</vt:lpstr>
      <vt:lpstr>Other DySPAN-SC Activities</vt:lpstr>
      <vt:lpstr>Other DySPAN-SC Activities</vt:lpstr>
      <vt:lpstr>1900.5 Marketing Inputs</vt:lpstr>
      <vt:lpstr>1900.5 Meeting Planning and Review</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526</cp:revision>
  <dcterms:created xsi:type="dcterms:W3CDTF">2013-08-13T02:52:21Z</dcterms:created>
  <dcterms:modified xsi:type="dcterms:W3CDTF">2020-12-17T15:23:48Z</dcterms:modified>
</cp:coreProperties>
</file>