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417" r:id="rId2"/>
    <p:sldId id="402" r:id="rId3"/>
    <p:sldId id="337" r:id="rId4"/>
    <p:sldId id="413" r:id="rId5"/>
    <p:sldId id="332" r:id="rId6"/>
    <p:sldId id="459" r:id="rId7"/>
    <p:sldId id="414" r:id="rId8"/>
    <p:sldId id="461" r:id="rId9"/>
    <p:sldId id="462" r:id="rId10"/>
    <p:sldId id="463" r:id="rId11"/>
    <p:sldId id="283" r:id="rId12"/>
    <p:sldId id="288" r:id="rId13"/>
    <p:sldId id="285" r:id="rId14"/>
    <p:sldId id="286" r:id="rId15"/>
    <p:sldId id="284" r:id="rId16"/>
    <p:sldId id="436" r:id="rId17"/>
    <p:sldId id="464" r:id="rId18"/>
    <p:sldId id="439" r:id="rId19"/>
    <p:sldId id="467" r:id="rId20"/>
    <p:sldId id="465" r:id="rId21"/>
    <p:sldId id="437" r:id="rId22"/>
    <p:sldId id="438" r:id="rId23"/>
    <p:sldId id="426" r:id="rId24"/>
    <p:sldId id="466" r:id="rId25"/>
    <p:sldId id="440" r:id="rId26"/>
    <p:sldId id="430" r:id="rId27"/>
    <p:sldId id="454"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8AB693-BF40-1D46-AAFD-F62796531A5B}" v="33" dt="2020-12-11T19:04:16.2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2" autoAdjust="0"/>
    <p:restoredTop sz="97557"/>
  </p:normalViewPr>
  <p:slideViewPr>
    <p:cSldViewPr>
      <p:cViewPr varScale="1">
        <p:scale>
          <a:sx n="202" d="100"/>
          <a:sy n="202" d="100"/>
        </p:scale>
        <p:origin x="736"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12/11/20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6</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92603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2E8D6D51-14A2-1F47-ADDB-4CEC8D18A1C0}"/>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C4872DB-56B3-C34F-B500-6968A7F9B63F}" type="slidenum">
              <a:rPr lang="en-US" altLang="en-US" sz="1300"/>
              <a:pPr>
                <a:spcBef>
                  <a:spcPct val="0"/>
                </a:spcBef>
              </a:pPr>
              <a:t>11</a:t>
            </a:fld>
            <a:endParaRPr lang="en-US" altLang="en-US" sz="1300"/>
          </a:p>
        </p:txBody>
      </p:sp>
      <p:sp>
        <p:nvSpPr>
          <p:cNvPr id="13315" name="Rectangle 1026">
            <a:extLst>
              <a:ext uri="{FF2B5EF4-FFF2-40B4-BE49-F238E27FC236}">
                <a16:creationId xmlns:a16="http://schemas.microsoft.com/office/drawing/2014/main" id="{4D80F9BB-F9C0-B348-BABF-BE610C1F221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a:extLst>
              <a:ext uri="{FF2B5EF4-FFF2-40B4-BE49-F238E27FC236}">
                <a16:creationId xmlns:a16="http://schemas.microsoft.com/office/drawing/2014/main" id="{9791238C-E5E2-0F40-B2AC-38FD2657E790}"/>
              </a:ext>
            </a:extLst>
          </p:cNvPr>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2881046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B6F2D52D-C223-5942-A5F6-2525F697018D}"/>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237A485-6B86-0E46-B104-4E411F92A161}" type="slidenum">
              <a:rPr lang="en-US" altLang="en-US" sz="1300"/>
              <a:pPr>
                <a:spcBef>
                  <a:spcPct val="0"/>
                </a:spcBef>
              </a:pPr>
              <a:t>15</a:t>
            </a:fld>
            <a:endParaRPr lang="en-US" altLang="en-US" sz="1300"/>
          </a:p>
        </p:txBody>
      </p:sp>
      <p:sp>
        <p:nvSpPr>
          <p:cNvPr id="14339" name="Rectangle 2">
            <a:extLst>
              <a:ext uri="{FF2B5EF4-FFF2-40B4-BE49-F238E27FC236}">
                <a16:creationId xmlns:a16="http://schemas.microsoft.com/office/drawing/2014/main" id="{B6D53724-AD9C-6743-8303-7AA266DC4342}"/>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4C0FF2BC-16A3-444F-9444-25D5950EDBB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9201599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21</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835150BD-4C3E-8444-AAC0-0A16DE0BD4B1}" type="datetime1">
              <a:rPr lang="en-US" smtClean="0"/>
              <a:t>12/11/20</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#:5-20-0034-00-agen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7AF8EDA-1D18-1E41-8518-A8B905A8D490}" type="datetime1">
              <a:rPr lang="en-US" smtClean="0"/>
              <a:t>12/11/20</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#:5-20-0034-00-agen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AA2E41-B395-A140-84BA-570EC438C6EC}" type="datetime1">
              <a:rPr lang="en-US" smtClean="0"/>
              <a:t>12/11/20</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#:5-20-0034-00-agen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F8BFB659-684D-4342-8B0C-B34808E5D851}" type="datetime1">
              <a:rPr lang="en-US" smtClean="0"/>
              <a:t>12/11/20</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#:5-20-0034-00-agen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E8939741-B41A-874C-AEA9-E3C167861D8A}" type="datetime1">
              <a:rPr lang="en-US" smtClean="0"/>
              <a:t>12/11/20</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#:5-20-0034-00-agen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57F19F60-B642-9545-ABF2-4FB734AF6D07}" type="datetime1">
              <a:rPr lang="en-US" smtClean="0"/>
              <a:t>12/11/20</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#:5-20-0034-00-agen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90030137-49AB-A94E-B4B9-64969BF88283}" type="datetime1">
              <a:rPr lang="en-US" smtClean="0"/>
              <a:t>12/11/20</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#:5-20-0034-00-agen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FF8C047C-A434-B14C-8937-7B3616F6F988}" type="datetime1">
              <a:rPr lang="en-US" smtClean="0"/>
              <a:t>12/11/20</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#:5-20-0034-00-agen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4A0437A6-4976-D742-91A2-828FC570AD00}" type="datetime1">
              <a:rPr lang="en-US" smtClean="0"/>
              <a:t>12/11/20</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#:5-20-0034-00-agen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1C070A28-7EB4-0143-BED2-844F4A21087E}" type="datetime1">
              <a:rPr lang="en-US" smtClean="0"/>
              <a:t>12/11/20</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#:5-20-0034-00-agen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B4A61FA-6141-274F-A673-CAF679250EE9}" type="datetime1">
              <a:rPr lang="en-US" smtClean="0"/>
              <a:t>12/11/20</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#:5-20-0034-00-agen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A9FA424F-47B7-2A47-B179-1548CA02624D}" type="datetime1">
              <a:rPr lang="en-US" smtClean="0"/>
              <a:t>12/11/20</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#:5-20-0034-00-agen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548897BE-5233-B447-8F89-32A7ACD5DDD7}" type="datetime1">
              <a:rPr lang="en-US" smtClean="0"/>
              <a:t>12/11/20</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#:5-20-0034-00-agen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34874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21-23 July 2020</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21-23 July 2020</a:t>
            </a:r>
          </a:p>
          <a:p>
            <a:pPr eaLnBrk="0" hangingPunct="0"/>
            <a:r>
              <a:rPr lang="en-US" sz="1200" b="1" dirty="0">
                <a:latin typeface="Arial" pitchFamily="34" charset="0"/>
                <a:cs typeface="Times New Roman" pitchFamily="18" charset="0"/>
              </a:rPr>
              <a:t>Document No: 5-20-0034-00-agen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10</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Tree>
    <p:extLst>
      <p:ext uri="{BB962C8B-B14F-4D97-AF65-F5344CB8AC3E}">
        <p14:creationId xmlns:p14="http://schemas.microsoft.com/office/powerpoint/2010/main" val="4040225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a:extLst>
              <a:ext uri="{FF2B5EF4-FFF2-40B4-BE49-F238E27FC236}">
                <a16:creationId xmlns:a16="http://schemas.microsoft.com/office/drawing/2014/main" id="{C8D6E6E8-F91C-BE48-AA7E-F922B4169626}"/>
              </a:ext>
            </a:extLst>
          </p:cNvPr>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pitchFamily="2" charset="2"/>
              <a:buNone/>
            </a:pPr>
            <a:r>
              <a:rPr lang="en-US" altLang="en-US" sz="1800" b="1"/>
              <a:t>	</a:t>
            </a:r>
            <a:r>
              <a:rPr lang="en-US" altLang="en-US" sz="2000" b="1">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a:solidFill>
                  <a:schemeClr val="tx1"/>
                </a:solidFill>
                <a:latin typeface="Calibri" panose="020F0502020204030204" pitchFamily="34" charset="0"/>
                <a:cs typeface="Calibri" panose="020F0502020204030204" pitchFamily="34" charset="0"/>
              </a:rPr>
              <a:t>Advise the WG attendees that:</a:t>
            </a:r>
            <a:r>
              <a:rPr lang="en-US" altLang="en-US" sz="160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a:solidFill>
                  <a:schemeClr val="tx1"/>
                </a:solidFill>
                <a:latin typeface="Calibri" panose="020F0502020204030204" pitchFamily="34" charset="0"/>
                <a:cs typeface="Calibri" panose="020F0502020204030204" pitchFamily="34" charset="0"/>
              </a:rPr>
              <a:t>IEEE-SA Standards Board Bylaws</a:t>
            </a:r>
            <a:r>
              <a:rPr lang="en-US" altLang="en-US" sz="140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a:solidFill>
                  <a:schemeClr val="tx1"/>
                </a:solidFill>
                <a:latin typeface="Calibri" panose="020F0502020204030204" pitchFamily="34" charset="0"/>
                <a:cs typeface="Calibri" panose="020F0502020204030204" pitchFamily="34" charset="0"/>
              </a:rPr>
            </a:br>
            <a:endParaRPr lang="en-US" altLang="en-US" sz="160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a:solidFill>
                  <a:schemeClr val="tx1"/>
                </a:solidFill>
                <a:latin typeface="Calibri" panose="020F0502020204030204" pitchFamily="34" charset="0"/>
                <a:cs typeface="Calibri" panose="020F0502020204030204" pitchFamily="34" charset="0"/>
              </a:rPr>
              <a:t>IEEE-SA Standards Board Operations Manual</a:t>
            </a:r>
            <a:r>
              <a:rPr lang="en-US" altLang="en-US" sz="140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endParaRPr lang="en-US" altLang="en-US" sz="140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pitchFamily="2" charset="2"/>
              <a:buNone/>
            </a:pPr>
            <a:r>
              <a:rPr lang="en-US" altLang="en-US" sz="1400">
                <a:solidFill>
                  <a:schemeClr val="tx1"/>
                </a:solidFill>
                <a:latin typeface="Calibri" panose="020F0502020204030204" pitchFamily="34" charset="0"/>
                <a:cs typeface="Calibri" panose="020F0502020204030204" pitchFamily="34" charset="0"/>
              </a:rPr>
              <a:t>	Note: </a:t>
            </a:r>
            <a:r>
              <a:rPr lang="en-US" altLang="en-US" sz="1400" b="1">
                <a:solidFill>
                  <a:schemeClr val="tx1"/>
                </a:solidFill>
                <a:latin typeface="Calibri" panose="020F0502020204030204" pitchFamily="34" charset="0"/>
                <a:cs typeface="Calibri" panose="020F0502020204030204" pitchFamily="34" charset="0"/>
              </a:rPr>
              <a:t>WG</a:t>
            </a:r>
            <a:r>
              <a:rPr lang="en-US" altLang="en-US" sz="140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a:extLst>
              <a:ext uri="{FF2B5EF4-FFF2-40B4-BE49-F238E27FC236}">
                <a16:creationId xmlns:a16="http://schemas.microsoft.com/office/drawing/2014/main" id="{B526548B-22B0-4449-9D1E-95DAF25B06D7}"/>
              </a:ext>
            </a:extLst>
          </p:cNvPr>
          <p:cNvSpPr>
            <a:spLocks noGrp="1" noChangeArrowheads="1"/>
          </p:cNvSpPr>
          <p:nvPr>
            <p:ph type="title"/>
          </p:nvPr>
        </p:nvSpPr>
        <p:spPr>
          <a:xfrm>
            <a:off x="685800" y="0"/>
            <a:ext cx="7772400" cy="609600"/>
          </a:xfrm>
        </p:spPr>
        <p:txBody>
          <a:bodyPr lIns="90487" tIns="44450" rIns="90487" bIns="44450"/>
          <a:lstStyle/>
          <a:p>
            <a:r>
              <a:rPr lang="en-US" altLang="en-US" sz="3200" u="sng" dirty="0">
                <a:solidFill>
                  <a:schemeClr val="tx1"/>
                </a:solidFill>
                <a:latin typeface="Calibri" panose="020F0502020204030204" pitchFamily="34" charset="0"/>
                <a:cs typeface="Calibri" panose="020F0502020204030204" pitchFamily="34" charset="0"/>
              </a:rPr>
              <a:t>Instructions for the WG Chair</a:t>
            </a:r>
            <a:endParaRPr lang="en-US" altLang="en-US" sz="3200" u="sng" dirty="0">
              <a:latin typeface="Calibri" panose="020F0502020204030204" pitchFamily="34" charset="0"/>
              <a:cs typeface="Calibri" panose="020F0502020204030204" pitchFamily="34" charset="0"/>
            </a:endParaRPr>
          </a:p>
        </p:txBody>
      </p:sp>
      <p:sp>
        <p:nvSpPr>
          <p:cNvPr id="7172" name="Rectangle 1028">
            <a:extLst>
              <a:ext uri="{FF2B5EF4-FFF2-40B4-BE49-F238E27FC236}">
                <a16:creationId xmlns:a16="http://schemas.microsoft.com/office/drawing/2014/main" id="{371B9465-E86F-B244-870B-9F0D5789D6D8}"/>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a:extLst>
              <a:ext uri="{FF2B5EF4-FFF2-40B4-BE49-F238E27FC236}">
                <a16:creationId xmlns:a16="http://schemas.microsoft.com/office/drawing/2014/main" id="{385202DE-7565-0C47-A28C-ECACB2A8337D}"/>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p>
        </p:txBody>
      </p:sp>
      <p:sp>
        <p:nvSpPr>
          <p:cNvPr id="7174" name="Text Box 1030">
            <a:extLst>
              <a:ext uri="{FF2B5EF4-FFF2-40B4-BE49-F238E27FC236}">
                <a16:creationId xmlns:a16="http://schemas.microsoft.com/office/drawing/2014/main" id="{401C4B6C-F798-D748-9103-C1AE8A9E054D}"/>
              </a:ext>
            </a:extLst>
          </p:cNvPr>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179107533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BC2D3009-00F4-134B-8C6A-7EF1A53F2F9C}"/>
              </a:ext>
            </a:extLst>
          </p:cNvPr>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a:extLst>
              <a:ext uri="{FF2B5EF4-FFF2-40B4-BE49-F238E27FC236}">
                <a16:creationId xmlns:a16="http://schemas.microsoft.com/office/drawing/2014/main" id="{0D810416-67C7-894A-B97B-4B8E5C53C15A}"/>
              </a:ext>
            </a:extLst>
          </p:cNvPr>
          <p:cNvSpPr>
            <a:spLocks noGrp="1" noChangeArrowheads="1"/>
          </p:cNvSpPr>
          <p:nvPr>
            <p:ph type="body" idx="1"/>
          </p:nvPr>
        </p:nvSpPr>
        <p:spPr>
          <a:xfrm>
            <a:off x="-17463" y="1066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a:extLst>
              <a:ext uri="{FF2B5EF4-FFF2-40B4-BE49-F238E27FC236}">
                <a16:creationId xmlns:a16="http://schemas.microsoft.com/office/drawing/2014/main" id="{1CF99D4C-C88A-5A4F-9B1B-5585B567C5C8}"/>
              </a:ext>
            </a:extLst>
          </p:cNvPr>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1539718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009BA41-EE3E-AF48-87DA-C00E74B6AFFB}"/>
              </a:ext>
            </a:extLst>
          </p:cNvPr>
          <p:cNvSpPr>
            <a:spLocks noGrp="1" noChangeArrowheads="1"/>
          </p:cNvSpPr>
          <p:nvPr>
            <p:ph type="title"/>
          </p:nvPr>
        </p:nvSpPr>
        <p:spPr>
          <a:xfrm>
            <a:off x="685800" y="152400"/>
            <a:ext cx="7772400" cy="990600"/>
          </a:xfrm>
        </p:spPr>
        <p:txBody>
          <a:bodyPr/>
          <a:lstStyle/>
          <a:p>
            <a:r>
              <a:rPr lang="en-US" altLang="en-US" sz="3200" u="sng">
                <a:solidFill>
                  <a:schemeClr val="tx1"/>
                </a:solidFill>
                <a:latin typeface="Calibri" panose="020F0502020204030204" pitchFamily="34" charset="0"/>
                <a:cs typeface="Calibri" panose="020F0502020204030204" pitchFamily="34" charset="0"/>
              </a:rPr>
              <a:t>Ways to inform IEEE</a:t>
            </a:r>
            <a:endParaRPr lang="en-US" altLang="en-US" sz="3200" u="sng"/>
          </a:p>
        </p:txBody>
      </p:sp>
      <p:sp>
        <p:nvSpPr>
          <p:cNvPr id="9219" name="Rectangle 3">
            <a:extLst>
              <a:ext uri="{FF2B5EF4-FFF2-40B4-BE49-F238E27FC236}">
                <a16:creationId xmlns:a16="http://schemas.microsoft.com/office/drawing/2014/main" id="{11219F0F-D1D2-EB4E-89EE-B1014A96C25F}"/>
              </a:ext>
            </a:extLst>
          </p:cNvPr>
          <p:cNvSpPr>
            <a:spLocks noGrp="1" noChangeArrowheads="1"/>
          </p:cNvSpPr>
          <p:nvPr>
            <p:ph type="body" idx="1"/>
          </p:nvPr>
        </p:nvSpPr>
        <p:spPr>
          <a:xfrm>
            <a:off x="228600" y="1295400"/>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a:extLst>
              <a:ext uri="{FF2B5EF4-FFF2-40B4-BE49-F238E27FC236}">
                <a16:creationId xmlns:a16="http://schemas.microsoft.com/office/drawing/2014/main" id="{D02906B8-A1FF-B246-83EC-FABD71834751}"/>
              </a:ext>
            </a:extLst>
          </p:cNvPr>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511109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AC2FF1F6-F075-314C-9288-637C82364FE1}"/>
              </a:ext>
            </a:extLst>
          </p:cNvPr>
          <p:cNvSpPr>
            <a:spLocks noGrp="1" noChangeArrowheads="1"/>
          </p:cNvSpPr>
          <p:nvPr>
            <p:ph type="title"/>
          </p:nvPr>
        </p:nvSpPr>
        <p:spPr>
          <a:xfrm>
            <a:off x="228600" y="26988"/>
            <a:ext cx="8686800" cy="1143000"/>
          </a:xfrm>
        </p:spPr>
        <p:txBody>
          <a:bodyPr/>
          <a:lstStyle/>
          <a:p>
            <a:r>
              <a:rPr lang="en-US" altLang="en-US" sz="3200" u="sng">
                <a:solidFill>
                  <a:schemeClr val="tx1"/>
                </a:solidFill>
                <a:latin typeface="Calibri" panose="020F0502020204030204" pitchFamily="34" charset="0"/>
                <a:cs typeface="Calibri" panose="020F0502020204030204" pitchFamily="34" charset="0"/>
              </a:rPr>
              <a:t>Other guidelines for IEEE WG meetings</a:t>
            </a:r>
            <a:endParaRPr lang="en-US" altLang="en-US" sz="3200"/>
          </a:p>
        </p:txBody>
      </p:sp>
      <p:sp>
        <p:nvSpPr>
          <p:cNvPr id="10243" name="Rectangle 1027">
            <a:extLst>
              <a:ext uri="{FF2B5EF4-FFF2-40B4-BE49-F238E27FC236}">
                <a16:creationId xmlns:a16="http://schemas.microsoft.com/office/drawing/2014/main" id="{77046243-DE4A-4B40-AD7C-A4A0FE105CC3}"/>
              </a:ext>
            </a:extLst>
          </p:cNvPr>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a:extLst>
              <a:ext uri="{FF2B5EF4-FFF2-40B4-BE49-F238E27FC236}">
                <a16:creationId xmlns:a16="http://schemas.microsoft.com/office/drawing/2014/main" id="{2BCA3E45-A8B7-4E4E-946F-F93C693BEE73}"/>
              </a:ext>
            </a:extLst>
          </p:cNvPr>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20163820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6B891396-C957-EE48-ADB3-C9F5BBE7B4D6}"/>
              </a:ext>
            </a:extLst>
          </p:cNvPr>
          <p:cNvSpPr>
            <a:spLocks noGrp="1" noChangeArrowheads="1"/>
          </p:cNvSpPr>
          <p:nvPr>
            <p:ph type="title"/>
          </p:nvPr>
        </p:nvSpPr>
        <p:spPr>
          <a:xfrm>
            <a:off x="381000" y="304800"/>
            <a:ext cx="8458200" cy="609600"/>
          </a:xfrm>
        </p:spPr>
        <p:txBody>
          <a:bodyPr/>
          <a:lstStyle/>
          <a:p>
            <a:r>
              <a:rPr lang="en-GB" altLang="en-US" sz="3200" u="sng">
                <a:solidFill>
                  <a:schemeClr val="tx1"/>
                </a:solidFill>
                <a:latin typeface="Calibri" panose="020F0502020204030204" pitchFamily="34" charset="0"/>
                <a:cs typeface="Calibri" panose="020F0502020204030204" pitchFamily="34" charset="0"/>
              </a:rPr>
              <a:t>Patent-related information</a:t>
            </a:r>
            <a:endParaRPr lang="en-US" altLang="en-US" sz="3200" u="sng"/>
          </a:p>
        </p:txBody>
      </p:sp>
      <p:sp>
        <p:nvSpPr>
          <p:cNvPr id="11267" name="Rectangle 3">
            <a:extLst>
              <a:ext uri="{FF2B5EF4-FFF2-40B4-BE49-F238E27FC236}">
                <a16:creationId xmlns:a16="http://schemas.microsoft.com/office/drawing/2014/main" id="{DE419511-A8EA-7140-ACEB-EC9D223AFF59}"/>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itchFamily="2" charset="0"/>
            </a:endParaRPr>
          </a:p>
        </p:txBody>
      </p:sp>
      <p:sp>
        <p:nvSpPr>
          <p:cNvPr id="11268" name="Rectangle 4">
            <a:extLst>
              <a:ext uri="{FF2B5EF4-FFF2-40B4-BE49-F238E27FC236}">
                <a16:creationId xmlns:a16="http://schemas.microsoft.com/office/drawing/2014/main" id="{1B898656-C6E1-9344-B444-C6DAC6862C24}"/>
              </a:ext>
            </a:extLst>
          </p:cNvPr>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pitchFamily="2" charset="2"/>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a:p>
          <a:p>
            <a:pPr lvl="1">
              <a:lnSpc>
                <a:spcPct val="90000"/>
              </a:lnSpc>
              <a:spcBef>
                <a:spcPct val="0"/>
              </a:spcBef>
              <a:buFont typeface="Monotype Sorts" pitchFamily="2" charset="2"/>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a:extLst>
              <a:ext uri="{FF2B5EF4-FFF2-40B4-BE49-F238E27FC236}">
                <a16:creationId xmlns:a16="http://schemas.microsoft.com/office/drawing/2014/main" id="{D6E6EE58-3532-1C4B-A9A4-3266E73ECC96}"/>
              </a:ext>
            </a:extLst>
          </p:cNvPr>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51245509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10/2/20</a:t>
            </a:r>
            <a:r>
              <a:rPr lang="en-US" dirty="0"/>
              <a:t> </a:t>
            </a:r>
            <a:r>
              <a:rPr dirty="0"/>
              <a:t>WG minutes contained in </a:t>
            </a:r>
            <a:r>
              <a:rPr lang="en-US" dirty="0">
                <a:solidFill>
                  <a:schemeClr val="tx1"/>
                </a:solidFill>
              </a:rPr>
              <a:t>Doc #: 5-20-00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557A2F1E-B2DF-8343-A9C0-3CFDE731A582}" type="datetime1">
              <a:rPr lang="en-US" smtClean="0"/>
              <a:t>12/11/20</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#:5-20-0034-00-agen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7181557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11/6/20</a:t>
            </a:r>
            <a:r>
              <a:rPr lang="en-US" dirty="0"/>
              <a:t> </a:t>
            </a:r>
            <a:r>
              <a:rPr dirty="0"/>
              <a:t>WG minutes contained in </a:t>
            </a:r>
            <a:r>
              <a:rPr lang="en-US" dirty="0">
                <a:solidFill>
                  <a:schemeClr val="tx1"/>
                </a:solidFill>
              </a:rPr>
              <a:t>Doc #: 5-20-00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557A2F1E-B2DF-8343-A9C0-3CFDE731A582}" type="datetime1">
              <a:rPr lang="en-US" smtClean="0"/>
              <a:t>12/11/20</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#:5-20-0034-00-agen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8584826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lang="en-US" dirty="0" err="1"/>
              <a:t>iMeet</a:t>
            </a:r>
            <a:endParaRPr dirty="0"/>
          </a:p>
        </p:txBody>
      </p:sp>
      <p:sp>
        <p:nvSpPr>
          <p:cNvPr id="14339" name="Content Placeholder 2"/>
          <p:cNvSpPr>
            <a:spLocks noGrp="1"/>
          </p:cNvSpPr>
          <p:nvPr>
            <p:ph idx="1"/>
          </p:nvPr>
        </p:nvSpPr>
        <p:spPr>
          <a:xfrm>
            <a:off x="363682" y="1143000"/>
            <a:ext cx="8416636" cy="4525963"/>
          </a:xfrm>
        </p:spPr>
        <p:txBody>
          <a:bodyPr/>
          <a:lstStyle/>
          <a:p>
            <a:pPr marL="0" indent="0">
              <a:buNone/>
            </a:pPr>
            <a:r>
              <a:rPr lang="en-US" sz="1800" dirty="0"/>
              <a:t>11/6/20</a:t>
            </a:r>
          </a:p>
          <a:p>
            <a:r>
              <a:rPr lang="en-US" sz="1800" dirty="0"/>
              <a:t>All have been invited and accepted</a:t>
            </a:r>
          </a:p>
          <a:p>
            <a:r>
              <a:rPr lang="en-US" sz="1800" dirty="0"/>
              <a:t>Discussion on how to leverage for WG items?</a:t>
            </a:r>
          </a:p>
          <a:p>
            <a:endParaRPr lang="en-US" sz="1800" dirty="0"/>
          </a:p>
          <a:p>
            <a:pPr marL="0" indent="0">
              <a:buNone/>
            </a:pPr>
            <a:r>
              <a:rPr lang="en-US" sz="1800" dirty="0"/>
              <a:t>12/15/20</a:t>
            </a:r>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C7ABCE1A-9886-A043-A538-F4C3A65BEFE8}" type="datetime1">
              <a:rPr lang="en-US" smtClean="0"/>
              <a:t>12/11/20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23301792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lang="en-US" dirty="0"/>
              <a:t>Election Chair Report</a:t>
            </a:r>
            <a:endParaRPr dirty="0"/>
          </a:p>
        </p:txBody>
      </p:sp>
      <p:sp>
        <p:nvSpPr>
          <p:cNvPr id="14339" name="Content Placeholder 2"/>
          <p:cNvSpPr>
            <a:spLocks noGrp="1"/>
          </p:cNvSpPr>
          <p:nvPr>
            <p:ph idx="1"/>
          </p:nvPr>
        </p:nvSpPr>
        <p:spPr>
          <a:xfrm>
            <a:off x="363682" y="1143000"/>
            <a:ext cx="8416636" cy="4525963"/>
          </a:xfrm>
        </p:spPr>
        <p:txBody>
          <a:bodyPr/>
          <a:lstStyle/>
          <a:p>
            <a:r>
              <a:rPr lang="en-US" sz="2000" dirty="0"/>
              <a:t>11/6/20</a:t>
            </a:r>
          </a:p>
          <a:p>
            <a:pPr lvl="1"/>
            <a:r>
              <a:rPr lang="en-US" sz="1600" dirty="0"/>
              <a:t>Nominations closing today</a:t>
            </a:r>
          </a:p>
          <a:p>
            <a:pPr lvl="1"/>
            <a:r>
              <a:rPr lang="en-US" sz="1600" dirty="0"/>
              <a:t>Will send notices to nominees</a:t>
            </a:r>
          </a:p>
          <a:p>
            <a:pPr lvl="1"/>
            <a:r>
              <a:rPr lang="en-US" sz="1600" dirty="0"/>
              <a:t>Dave did not nominate anyone</a:t>
            </a:r>
          </a:p>
          <a:p>
            <a:pPr lvl="1"/>
            <a:r>
              <a:rPr lang="en-US" sz="1600" dirty="0"/>
              <a:t>Vice Chair and Secretary two nominations shared</a:t>
            </a:r>
          </a:p>
          <a:p>
            <a:pPr lvl="1"/>
            <a:r>
              <a:rPr lang="en-US" sz="1600" dirty="0"/>
              <a:t>Two weeks for nominees to respond 11/20/20</a:t>
            </a:r>
          </a:p>
          <a:p>
            <a:r>
              <a:rPr lang="en-US" sz="1800" dirty="0"/>
              <a:t>12/15/20</a:t>
            </a:r>
          </a:p>
          <a:p>
            <a:pPr lvl="1"/>
            <a:r>
              <a:rPr lang="en-US" sz="1600" dirty="0"/>
              <a:t>The P1900.5 Working Group officers for the calendar years 2021 and 2022 term are as follows:</a:t>
            </a:r>
          </a:p>
          <a:p>
            <a:pPr lvl="2"/>
            <a:r>
              <a:rPr lang="en-US" sz="1400" dirty="0"/>
              <a:t>Chair – Tony Rennier</a:t>
            </a:r>
          </a:p>
          <a:p>
            <a:pPr lvl="2"/>
            <a:r>
              <a:rPr lang="en-US" sz="1400" dirty="0"/>
              <a:t>Vice Chair – Alex </a:t>
            </a:r>
            <a:r>
              <a:rPr lang="en-US" sz="1400" dirty="0" err="1"/>
              <a:t>Lackpour</a:t>
            </a:r>
            <a:endParaRPr lang="en-US" sz="1400" dirty="0"/>
          </a:p>
          <a:p>
            <a:pPr lvl="2"/>
            <a:r>
              <a:rPr lang="en-US" sz="1400" dirty="0"/>
              <a:t>Secretary -- Carlos </a:t>
            </a:r>
            <a:r>
              <a:rPr lang="en-US" sz="1400" dirty="0" err="1"/>
              <a:t>Caicedo</a:t>
            </a:r>
            <a:endParaRPr lang="en-US" sz="1400" dirty="0"/>
          </a:p>
          <a:p>
            <a:endParaRPr lang="en-US" sz="20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C7ABCE1A-9886-A043-A538-F4C3A65BEFE8}" type="datetime1">
              <a:rPr lang="en-US" smtClean="0"/>
              <a:t>12/11/20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2049987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82A4FD72-C0A4-F042-900A-8728CC6E885B}" type="datetime1">
              <a:rPr lang="en-US" smtClean="0"/>
              <a:t>12/11/20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#:5-20-0034-00-agen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1900.5a</a:t>
            </a:r>
            <a:endParaRPr dirty="0"/>
          </a:p>
        </p:txBody>
      </p:sp>
      <p:sp>
        <p:nvSpPr>
          <p:cNvPr id="14339" name="Content Placeholder 2"/>
          <p:cNvSpPr>
            <a:spLocks noGrp="1"/>
          </p:cNvSpPr>
          <p:nvPr>
            <p:ph idx="1"/>
          </p:nvPr>
        </p:nvSpPr>
        <p:spPr>
          <a:xfrm>
            <a:off x="363682" y="1143000"/>
            <a:ext cx="8416636" cy="4525963"/>
          </a:xfrm>
        </p:spPr>
        <p:txBody>
          <a:bodyPr/>
          <a:lstStyle/>
          <a:p>
            <a:r>
              <a:rPr lang="en-US" sz="1800" dirty="0"/>
              <a:t>10/2/20</a:t>
            </a:r>
          </a:p>
          <a:p>
            <a:pPr lvl="1"/>
            <a:r>
              <a:rPr lang="en-US" sz="1400" dirty="0"/>
              <a:t>Held meeting 10/2/20 1pm EDT</a:t>
            </a:r>
          </a:p>
          <a:p>
            <a:pPr lvl="1"/>
            <a:r>
              <a:rPr lang="en-US" sz="1400" dirty="0"/>
              <a:t>Exploring the hierarchical nature of system, network, and device policies</a:t>
            </a:r>
          </a:p>
          <a:p>
            <a:pPr lvl="1"/>
            <a:r>
              <a:rPr lang="en-US" sz="1400" dirty="0"/>
              <a:t>Meeting planned with 1900.4 Chair 10/6/20 08:30 EDT</a:t>
            </a:r>
          </a:p>
          <a:p>
            <a:r>
              <a:rPr lang="en-US" sz="1800" dirty="0"/>
              <a:t>11/6/20</a:t>
            </a:r>
          </a:p>
          <a:p>
            <a:pPr lvl="1"/>
            <a:r>
              <a:rPr lang="en-US" sz="1400" dirty="0"/>
              <a:t>Ad-hoc schedule for Nov? Suggestion to move to the 11/20/20 10am EDT</a:t>
            </a:r>
          </a:p>
          <a:p>
            <a:pPr lvl="1"/>
            <a:r>
              <a:rPr lang="en-US" sz="1400" dirty="0"/>
              <a:t>Contribution Spectrum Highways reviewed in the last ad-hoc 10/30/20</a:t>
            </a:r>
          </a:p>
          <a:p>
            <a:r>
              <a:rPr lang="en-US" sz="1800" dirty="0"/>
              <a:t>12/15/20</a:t>
            </a:r>
          </a:p>
          <a:p>
            <a:pPr lvl="1"/>
            <a:endParaRPr lang="en-US" sz="1400" dirty="0"/>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C7ABCE1A-9886-A043-A538-F4C3A65BEFE8}" type="datetime1">
              <a:rPr lang="en-US" smtClean="0"/>
              <a:t>12/11/20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13438550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241300" y="819211"/>
            <a:ext cx="5416464" cy="5629214"/>
          </a:xfrm>
        </p:spPr>
        <p:txBody>
          <a:bodyPr/>
          <a:lstStyle/>
          <a:p>
            <a:r>
              <a:rPr lang="en-US" sz="1600" dirty="0"/>
              <a:t>11/6/20</a:t>
            </a:r>
          </a:p>
          <a:p>
            <a:pPr lvl="1"/>
            <a:r>
              <a:rPr lang="en-US" sz="1400" dirty="0"/>
              <a:t>Reference implementation of 1900.5.1 </a:t>
            </a:r>
          </a:p>
          <a:p>
            <a:pPr lvl="2"/>
            <a:r>
              <a:rPr lang="en-US" sz="1200" dirty="0"/>
              <a:t>Shooting for an April F2F demonstration - postponed</a:t>
            </a:r>
          </a:p>
          <a:p>
            <a:pPr lvl="2"/>
            <a:r>
              <a:rPr lang="en-US" sz="1200" dirty="0"/>
              <a:t>Looking at Java but doesn’t support operator overload, C++ a better option</a:t>
            </a:r>
          </a:p>
          <a:p>
            <a:pPr lvl="2"/>
            <a:r>
              <a:rPr lang="en-US" sz="1200" dirty="0"/>
              <a:t>Has integrated JAVA and C++ into solution</a:t>
            </a:r>
          </a:p>
          <a:p>
            <a:pPr lvl="2"/>
            <a:r>
              <a:rPr lang="en-US" sz="1200" dirty="0"/>
              <a:t>New OWL API release integrated (thanks Jakub)</a:t>
            </a:r>
          </a:p>
          <a:p>
            <a:pPr lvl="2"/>
            <a:r>
              <a:rPr lang="en-US" sz="1200" dirty="0"/>
              <a:t>10/2/20 great progress ad-hoc desired Dec plenary</a:t>
            </a:r>
          </a:p>
          <a:p>
            <a:pPr lvl="1"/>
            <a:r>
              <a:rPr lang="en-US" sz="1400" dirty="0"/>
              <a:t>Coming soon (year end) a more accessible interface</a:t>
            </a:r>
          </a:p>
          <a:p>
            <a:pPr lvl="1"/>
            <a:r>
              <a:rPr lang="en-US" sz="1400" dirty="0"/>
              <a:t>Reviewing a paper from Oxford CL that aligns well with the approach taken in 1900.5.1 on rules vs ontology reasoning</a:t>
            </a:r>
            <a:endParaRPr lang="en-US" sz="1600" dirty="0"/>
          </a:p>
          <a:p>
            <a:r>
              <a:rPr lang="en-US" sz="1600" dirty="0"/>
              <a:t>12/15/20</a:t>
            </a:r>
          </a:p>
          <a:p>
            <a:pPr lvl="1"/>
            <a:endParaRPr lang="en-US" sz="1400" dirty="0"/>
          </a:p>
          <a:p>
            <a:pPr lvl="1"/>
            <a:endParaRPr lang="en-US" sz="1400" dirty="0"/>
          </a:p>
          <a:p>
            <a:pPr marL="457200" lvl="1" indent="0">
              <a:buNone/>
            </a:pPr>
            <a:endParaRPr lang="en-US" sz="1400" dirty="0"/>
          </a:p>
          <a:p>
            <a:pPr lvl="1"/>
            <a:endParaRPr lang="en-US" sz="1800" dirty="0"/>
          </a:p>
          <a:p>
            <a:pPr lvl="1"/>
            <a:endParaRPr lang="en-US" sz="300" dirty="0"/>
          </a:p>
          <a:p>
            <a:pPr lvl="1"/>
            <a:endParaRPr lang="en-US" sz="14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3531A7E5-3FA0-694A-9AF8-791F01CB8E52}" type="datetime1">
              <a:rPr lang="en-US" smtClean="0"/>
              <a:t>12/11/20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a:p>
        </p:txBody>
      </p:sp>
      <p:sp>
        <p:nvSpPr>
          <p:cNvPr id="10" name="Rectangle 9">
            <a:extLst>
              <a:ext uri="{FF2B5EF4-FFF2-40B4-BE49-F238E27FC236}">
                <a16:creationId xmlns:a16="http://schemas.microsoft.com/office/drawing/2014/main" id="{4B810F9F-46BD-8C48-99AA-89B794263797}"/>
              </a:ext>
            </a:extLst>
          </p:cNvPr>
          <p:cNvSpPr/>
          <p:nvPr/>
        </p:nvSpPr>
        <p:spPr>
          <a:xfrm>
            <a:off x="762000" y="3657600"/>
            <a:ext cx="4572000" cy="830997"/>
          </a:xfrm>
          <a:prstGeom prst="rect">
            <a:avLst/>
          </a:prstGeom>
        </p:spPr>
        <p:txBody>
          <a:bodyPr>
            <a:spAutoFit/>
          </a:bodyPr>
          <a:lstStyle/>
          <a:p>
            <a:r>
              <a:rPr lang="en-US" sz="1200" dirty="0"/>
              <a:t>IEEE Communications Society/Dynamic Spectrum Access Networks Standards Committee </a:t>
            </a:r>
            <a:r>
              <a:rPr lang="en-US" sz="1200" dirty="0">
                <a:highlight>
                  <a:srgbClr val="FFFF00"/>
                </a:highlight>
              </a:rPr>
              <a:t>P1900.5.1/Draft 3 </a:t>
            </a:r>
            <a:r>
              <a:rPr lang="en-US" sz="1200" dirty="0"/>
              <a:t>IEEE Draft Standard Policy Language for Dynamic Spectrum Access Systems Recommendation: </a:t>
            </a:r>
            <a:r>
              <a:rPr lang="en-US" sz="1200" dirty="0">
                <a:highlight>
                  <a:srgbClr val="FFFF00"/>
                </a:highlight>
              </a:rPr>
              <a:t>APPROVE – 12/2/20</a:t>
            </a:r>
          </a:p>
        </p:txBody>
      </p:sp>
    </p:spTree>
    <p:extLst>
      <p:ext uri="{BB962C8B-B14F-4D97-AF65-F5344CB8AC3E}">
        <p14:creationId xmlns:p14="http://schemas.microsoft.com/office/powerpoint/2010/main" val="2720461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700" dirty="0"/>
              <a:t>10/2/20</a:t>
            </a:r>
          </a:p>
          <a:p>
            <a:pPr lvl="1"/>
            <a:r>
              <a:rPr lang="en-US" sz="1300" dirty="0"/>
              <a:t>Schema expected Nov 6 meeting Ad-hoc</a:t>
            </a:r>
          </a:p>
          <a:p>
            <a:pPr lvl="1"/>
            <a:r>
              <a:rPr lang="en-US" sz="1300" dirty="0"/>
              <a:t>Looking at RADAR exemplar</a:t>
            </a:r>
          </a:p>
          <a:p>
            <a:r>
              <a:rPr lang="en-US" sz="1700" dirty="0"/>
              <a:t>11/6/20</a:t>
            </a:r>
          </a:p>
          <a:p>
            <a:pPr lvl="1"/>
            <a:r>
              <a:rPr lang="en-US" sz="1300" dirty="0"/>
              <a:t>Awaiting update XML schema</a:t>
            </a:r>
          </a:p>
          <a:p>
            <a:pPr lvl="1"/>
            <a:r>
              <a:rPr lang="en-US" sz="1300" dirty="0"/>
              <a:t>Tentative end of year to start process</a:t>
            </a:r>
          </a:p>
          <a:p>
            <a:r>
              <a:rPr lang="en-US" sz="1700" dirty="0"/>
              <a:t>12/15/20</a:t>
            </a:r>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C1899BB5-2245-7544-8213-9D03CB3F584D}" type="datetime1">
              <a:rPr lang="en-US" smtClean="0"/>
              <a:t>12/11/20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22</a:t>
            </a:fld>
            <a:endParaRPr lang="en-US"/>
          </a:p>
        </p:txBody>
      </p:sp>
    </p:spTree>
    <p:extLst>
      <p:ext uri="{BB962C8B-B14F-4D97-AF65-F5344CB8AC3E}">
        <p14:creationId xmlns:p14="http://schemas.microsoft.com/office/powerpoint/2010/main" val="39524795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200" dirty="0"/>
              <a:t>11/30/20 </a:t>
            </a:r>
            <a:r>
              <a:rPr lang="en-US" sz="2400" dirty="0"/>
              <a:t>Leadership meeting</a:t>
            </a:r>
          </a:p>
          <a:p>
            <a:pPr lvl="1"/>
            <a:r>
              <a:rPr lang="en-US" sz="1800" dirty="0"/>
              <a:t>1900.1 WG (Francesco reports)</a:t>
            </a:r>
          </a:p>
          <a:p>
            <a:pPr lvl="2"/>
            <a:r>
              <a:rPr lang="en-US" sz="1600" dirty="0"/>
              <a:t>Next SG meeting is scheduled for early December.</a:t>
            </a:r>
          </a:p>
          <a:p>
            <a:pPr lvl="2"/>
            <a:r>
              <a:rPr lang="en-US" sz="1600" dirty="0"/>
              <a:t>Goal is to create a draft PAR by end of 2020 and submit it in early January.</a:t>
            </a:r>
          </a:p>
          <a:p>
            <a:pPr lvl="1"/>
            <a:r>
              <a:rPr lang="en-US" sz="1800" dirty="0"/>
              <a:t>1900.2 WG (Stephen reports)</a:t>
            </a:r>
          </a:p>
          <a:p>
            <a:pPr lvl="2"/>
            <a:r>
              <a:rPr lang="en-US" sz="1600" dirty="0"/>
              <a:t>No response yet to request for comments on 1900.2 revision.</a:t>
            </a:r>
          </a:p>
          <a:p>
            <a:pPr lvl="2"/>
            <a:r>
              <a:rPr lang="en-US" sz="1600" dirty="0"/>
              <a:t>Stephen recommends a minimal revision and update to the standard.</a:t>
            </a:r>
          </a:p>
          <a:p>
            <a:pPr lvl="2"/>
            <a:r>
              <a:rPr lang="en-US" sz="1600" dirty="0"/>
              <a:t>Attendees to the first 1900.2 meeting in 2019 are automatically members of the WG. Other members can be added as requested.</a:t>
            </a:r>
          </a:p>
          <a:p>
            <a:pPr lvl="1"/>
            <a:r>
              <a:rPr lang="en-US" sz="1600" dirty="0"/>
              <a:t>1900.6 WG (Oliver reports)</a:t>
            </a:r>
          </a:p>
          <a:p>
            <a:pPr lvl="2"/>
            <a:r>
              <a:rPr lang="en-US" sz="1400" dirty="0"/>
              <a:t>1900.6b</a:t>
            </a:r>
          </a:p>
          <a:p>
            <a:pPr lvl="3"/>
            <a:r>
              <a:rPr lang="en-US" sz="1200" dirty="0"/>
              <a:t>Continuing to finalize comment resolutions – five comments remain</a:t>
            </a:r>
          </a:p>
          <a:p>
            <a:pPr lvl="3"/>
            <a:r>
              <a:rPr lang="en-US" sz="1200" dirty="0"/>
              <a:t>Hope to complete resolution before mid-December meeting</a:t>
            </a:r>
          </a:p>
          <a:p>
            <a:pPr lvl="2"/>
            <a:r>
              <a:rPr lang="en-US" sz="1400" dirty="0"/>
              <a:t>1900.6</a:t>
            </a:r>
          </a:p>
          <a:p>
            <a:pPr lvl="3"/>
            <a:r>
              <a:rPr lang="en-US" sz="1200" dirty="0" err="1"/>
              <a:t>NesCom</a:t>
            </a:r>
            <a:r>
              <a:rPr lang="en-US" sz="1200" dirty="0"/>
              <a:t> is likely to approve the PAR extension this week.</a:t>
            </a:r>
          </a:p>
          <a:p>
            <a:pPr lvl="1"/>
            <a:endParaRPr lang="en-US" sz="1600" dirty="0"/>
          </a:p>
        </p:txBody>
      </p:sp>
      <p:sp>
        <p:nvSpPr>
          <p:cNvPr id="4" name="Date Placeholder 3"/>
          <p:cNvSpPr>
            <a:spLocks noGrp="1"/>
          </p:cNvSpPr>
          <p:nvPr>
            <p:ph type="dt" sz="quarter" idx="10"/>
          </p:nvPr>
        </p:nvSpPr>
        <p:spPr/>
        <p:txBody>
          <a:bodyPr/>
          <a:lstStyle/>
          <a:p>
            <a:pPr>
              <a:defRPr/>
            </a:pPr>
            <a:fld id="{D6CA24C2-55D5-8A44-9EE1-BED9D7541E62}" type="datetime1">
              <a:rPr lang="en-US" smtClean="0"/>
              <a:t>12/11/20</a:t>
            </a:fld>
            <a:endParaRPr lang="en-US"/>
          </a:p>
        </p:txBody>
      </p:sp>
      <p:sp>
        <p:nvSpPr>
          <p:cNvPr id="5" name="Footer Placeholder 4"/>
          <p:cNvSpPr>
            <a:spLocks noGrp="1"/>
          </p:cNvSpPr>
          <p:nvPr>
            <p:ph type="ftr" sz="quarter" idx="11"/>
          </p:nvPr>
        </p:nvSpPr>
        <p:spPr/>
        <p:txBody>
          <a:bodyPr/>
          <a:lstStyle/>
          <a:p>
            <a:pPr>
              <a:defRPr/>
            </a:pPr>
            <a:r>
              <a:rPr lang="en-US"/>
              <a:t>Doc #:5-20-0034-00-agen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23</a:t>
            </a:fld>
            <a:endParaRPr lang="en-US"/>
          </a:p>
        </p:txBody>
      </p:sp>
    </p:spTree>
    <p:extLst>
      <p:ext uri="{BB962C8B-B14F-4D97-AF65-F5344CB8AC3E}">
        <p14:creationId xmlns:p14="http://schemas.microsoft.com/office/powerpoint/2010/main" val="603797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pPr lvl="0"/>
            <a:r>
              <a:rPr lang="en-US" sz="1800" b="1" dirty="0"/>
              <a:t>Discussion on new projects</a:t>
            </a:r>
            <a:endParaRPr lang="en-US" sz="1800" dirty="0"/>
          </a:p>
          <a:p>
            <a:pPr lvl="1"/>
            <a:r>
              <a:rPr lang="en-US" sz="1600" dirty="0"/>
              <a:t>DARPA SC2 Language standardization</a:t>
            </a:r>
          </a:p>
          <a:p>
            <a:pPr lvl="2"/>
            <a:r>
              <a:rPr lang="en-US" sz="1400" dirty="0"/>
              <a:t>No updates</a:t>
            </a:r>
          </a:p>
          <a:p>
            <a:pPr lvl="1"/>
            <a:r>
              <a:rPr lang="en-US" sz="1600" dirty="0" err="1"/>
              <a:t>DySPAN</a:t>
            </a:r>
            <a:r>
              <a:rPr lang="en-US" sz="1600" dirty="0"/>
              <a:t> Study Group on Machine Learning for DSA Radio Networks</a:t>
            </a:r>
          </a:p>
          <a:p>
            <a:pPr lvl="2"/>
            <a:r>
              <a:rPr lang="en-US" sz="1400" dirty="0"/>
              <a:t>Discussion of draft PAR on Machine Learned Spectrum Awareness</a:t>
            </a:r>
          </a:p>
          <a:p>
            <a:pPr lvl="3"/>
            <a:r>
              <a:rPr lang="en-US" sz="1200" dirty="0"/>
              <a:t>Oliver recommended that “member” be added to the list of participants. </a:t>
            </a:r>
          </a:p>
          <a:p>
            <a:pPr lvl="3"/>
            <a:r>
              <a:rPr lang="en-US" sz="1200" dirty="0"/>
              <a:t>Oliver recommended extending the duration to take the full four years granted for IEEE standards development. No penalty if the WG finishes earlier and avoids asking for an extension until the four year expires.</a:t>
            </a:r>
          </a:p>
          <a:p>
            <a:pPr lvl="1"/>
            <a:r>
              <a:rPr lang="en-US" sz="1600" dirty="0"/>
              <a:t>National Spectrum Consortium</a:t>
            </a:r>
          </a:p>
          <a:p>
            <a:r>
              <a:rPr lang="en-US" sz="1800" dirty="0"/>
              <a:t>No updates</a:t>
            </a:r>
          </a:p>
          <a:p>
            <a:endParaRPr lang="en-US" sz="2400" dirty="0"/>
          </a:p>
          <a:p>
            <a:r>
              <a:rPr lang="en-US" sz="1600" b="1" dirty="0"/>
              <a:t>Next Leadership meeting: </a:t>
            </a:r>
          </a:p>
          <a:p>
            <a:pPr lvl="1"/>
            <a:r>
              <a:rPr lang="en-US" sz="1600" dirty="0"/>
              <a:t>January 25</a:t>
            </a:r>
            <a:r>
              <a:rPr lang="en-US" sz="1600" baseline="30000" dirty="0"/>
              <a:t>th</a:t>
            </a:r>
            <a:r>
              <a:rPr lang="en-US" sz="1600" dirty="0"/>
              <a:t> at 14:00 UTC. Oliver will finalize via email.</a:t>
            </a:r>
          </a:p>
          <a:p>
            <a:endParaRPr lang="en-US" dirty="0"/>
          </a:p>
        </p:txBody>
      </p:sp>
      <p:sp>
        <p:nvSpPr>
          <p:cNvPr id="4" name="Date Placeholder 3"/>
          <p:cNvSpPr>
            <a:spLocks noGrp="1"/>
          </p:cNvSpPr>
          <p:nvPr>
            <p:ph type="dt" sz="quarter" idx="10"/>
          </p:nvPr>
        </p:nvSpPr>
        <p:spPr/>
        <p:txBody>
          <a:bodyPr/>
          <a:lstStyle/>
          <a:p>
            <a:pPr>
              <a:defRPr/>
            </a:pPr>
            <a:fld id="{D6CA24C2-55D5-8A44-9EE1-BED9D7541E62}" type="datetime1">
              <a:rPr lang="en-US" smtClean="0"/>
              <a:t>12/11/20</a:t>
            </a:fld>
            <a:endParaRPr lang="en-US"/>
          </a:p>
        </p:txBody>
      </p:sp>
      <p:sp>
        <p:nvSpPr>
          <p:cNvPr id="5" name="Footer Placeholder 4"/>
          <p:cNvSpPr>
            <a:spLocks noGrp="1"/>
          </p:cNvSpPr>
          <p:nvPr>
            <p:ph type="ftr" sz="quarter" idx="11"/>
          </p:nvPr>
        </p:nvSpPr>
        <p:spPr/>
        <p:txBody>
          <a:bodyPr/>
          <a:lstStyle/>
          <a:p>
            <a:pPr>
              <a:defRPr/>
            </a:pPr>
            <a:r>
              <a:rPr lang="en-US"/>
              <a:t>Doc #:5-20-0034-00-agen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24</a:t>
            </a:fld>
            <a:endParaRPr lang="en-US"/>
          </a:p>
        </p:txBody>
      </p:sp>
    </p:spTree>
    <p:extLst>
      <p:ext uri="{BB962C8B-B14F-4D97-AF65-F5344CB8AC3E}">
        <p14:creationId xmlns:p14="http://schemas.microsoft.com/office/powerpoint/2010/main" val="22102848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2400" dirty="0"/>
              <a:t>10/2/20</a:t>
            </a:r>
          </a:p>
          <a:p>
            <a:pPr lvl="1"/>
            <a:r>
              <a:rPr lang="en-US" sz="2000" dirty="0"/>
              <a:t>A recent RFI from DoD on Dynamic Spectrum Sharing was released a few days ago:</a:t>
            </a:r>
          </a:p>
          <a:p>
            <a:pPr lvl="1"/>
            <a:r>
              <a:rPr lang="en-US" sz="2000" dirty="0"/>
              <a:t>Spectrum Highways Repost is publicly released</a:t>
            </a:r>
          </a:p>
          <a:p>
            <a:r>
              <a:rPr lang="en-US" sz="2400" dirty="0"/>
              <a:t>11/6/20</a:t>
            </a:r>
          </a:p>
          <a:p>
            <a:pPr lvl="1"/>
            <a:r>
              <a:rPr lang="en-US" sz="2000" dirty="0"/>
              <a:t>SCMs proposed for DSA in a NSF Spectrum Innovation Initiative Program (</a:t>
            </a:r>
            <a:r>
              <a:rPr lang="en-US" sz="2000" dirty="0" err="1"/>
              <a:t>Protobuff</a:t>
            </a:r>
            <a:r>
              <a:rPr lang="en-US" sz="2000" dirty="0"/>
              <a:t> a Google thing)</a:t>
            </a:r>
          </a:p>
          <a:p>
            <a:pPr lvl="1"/>
            <a:endParaRPr lang="en-US" sz="2000" dirty="0"/>
          </a:p>
          <a:p>
            <a:endParaRPr lang="en-US" sz="2400" dirty="0"/>
          </a:p>
          <a:p>
            <a:pPr lvl="2"/>
            <a:endParaRPr lang="en-US" sz="1800" dirty="0"/>
          </a:p>
        </p:txBody>
      </p:sp>
      <p:sp>
        <p:nvSpPr>
          <p:cNvPr id="4" name="Date Placeholder 3"/>
          <p:cNvSpPr>
            <a:spLocks noGrp="1"/>
          </p:cNvSpPr>
          <p:nvPr>
            <p:ph type="dt" sz="half" idx="10"/>
          </p:nvPr>
        </p:nvSpPr>
        <p:spPr>
          <a:xfrm>
            <a:off x="457200" y="6448425"/>
            <a:ext cx="2133600" cy="365125"/>
          </a:xfrm>
        </p:spPr>
        <p:txBody>
          <a:bodyPr/>
          <a:lstStyle/>
          <a:p>
            <a:pPr>
              <a:defRPr/>
            </a:pPr>
            <a:fld id="{2D4A8235-7864-6240-B577-7A7B8EA07823}" type="datetime1">
              <a:rPr lang="en-US" smtClean="0"/>
              <a:t>12/11/20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25</a:t>
            </a:fld>
            <a:endParaRPr lang="en-US"/>
          </a:p>
        </p:txBody>
      </p:sp>
    </p:spTree>
    <p:extLst>
      <p:ext uri="{BB962C8B-B14F-4D97-AF65-F5344CB8AC3E}">
        <p14:creationId xmlns:p14="http://schemas.microsoft.com/office/powerpoint/2010/main" val="3648328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46589" y="242888"/>
            <a:ext cx="34783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76200" y="1600200"/>
            <a:ext cx="4038600" cy="4572000"/>
          </a:xfrm>
        </p:spPr>
        <p:txBody>
          <a:bodyPr/>
          <a:lstStyle/>
          <a:p>
            <a:r>
              <a:rPr lang="en-US" sz="2400" dirty="0"/>
              <a:t>WG meetings</a:t>
            </a:r>
          </a:p>
          <a:p>
            <a:pPr lvl="1"/>
            <a:r>
              <a:rPr lang="en-US" sz="2000" dirty="0"/>
              <a:t>This week</a:t>
            </a:r>
          </a:p>
          <a:p>
            <a:pPr lvl="1"/>
            <a:r>
              <a:rPr lang="en-US" sz="1800" dirty="0"/>
              <a:t>2/5/21 2pm EDT</a:t>
            </a:r>
          </a:p>
          <a:p>
            <a:pPr lvl="1"/>
            <a:r>
              <a:rPr lang="en-US" sz="1800" dirty="0"/>
              <a:t>3/5/21 8am EDT</a:t>
            </a:r>
          </a:p>
          <a:p>
            <a:r>
              <a:rPr lang="en-US" sz="2200" dirty="0"/>
              <a:t>1900.5a Ad-hoc</a:t>
            </a:r>
          </a:p>
          <a:p>
            <a:pPr lvl="1"/>
            <a:r>
              <a:rPr lang="en-US" sz="1800" dirty="0"/>
              <a:t>1/22/21 1pm EDT</a:t>
            </a:r>
          </a:p>
          <a:p>
            <a:pPr lvl="1"/>
            <a:r>
              <a:rPr lang="en-US" sz="1800" dirty="0"/>
              <a:t>2/19/21 1pm EDT</a:t>
            </a:r>
          </a:p>
          <a:p>
            <a:pPr lvl="1"/>
            <a:endParaRPr lang="en-US" sz="18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CB841EAE-FAB1-7C48-9A3E-FAEE94AF9724}" type="datetime1">
              <a:rPr lang="en-US" smtClean="0"/>
              <a:t>12/11/20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26</a:t>
            </a:fld>
            <a:endParaRPr lang="en-US"/>
          </a:p>
        </p:txBody>
      </p:sp>
      <p:cxnSp>
        <p:nvCxnSpPr>
          <p:cNvPr id="8" name="Straight Arrow Connector 7">
            <a:extLst>
              <a:ext uri="{FF2B5EF4-FFF2-40B4-BE49-F238E27FC236}">
                <a16:creationId xmlns:a16="http://schemas.microsoft.com/office/drawing/2014/main" id="{2C86F59D-F03F-8E41-B28B-EAA422617211}"/>
              </a:ext>
            </a:extLst>
          </p:cNvPr>
          <p:cNvCxnSpPr/>
          <p:nvPr/>
        </p:nvCxnSpPr>
        <p:spPr>
          <a:xfrm>
            <a:off x="2148495" y="2209800"/>
            <a:ext cx="16764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2" name="Picture 1">
            <a:extLst>
              <a:ext uri="{FF2B5EF4-FFF2-40B4-BE49-F238E27FC236}">
                <a16:creationId xmlns:a16="http://schemas.microsoft.com/office/drawing/2014/main" id="{C11FCDCC-281D-D744-9C57-9687A444E60C}"/>
              </a:ext>
            </a:extLst>
          </p:cNvPr>
          <p:cNvPicPr>
            <a:picLocks noChangeAspect="1"/>
          </p:cNvPicPr>
          <p:nvPr/>
        </p:nvPicPr>
        <p:blipFill>
          <a:blip r:embed="rId2"/>
          <a:stretch>
            <a:fillRect/>
          </a:stretch>
        </p:blipFill>
        <p:spPr>
          <a:xfrm>
            <a:off x="4025709" y="44450"/>
            <a:ext cx="4650581" cy="6143886"/>
          </a:xfrm>
          <a:prstGeom prst="rect">
            <a:avLst/>
          </a:prstGeom>
        </p:spPr>
      </p:pic>
    </p:spTree>
    <p:extLst>
      <p:ext uri="{BB962C8B-B14F-4D97-AF65-F5344CB8AC3E}">
        <p14:creationId xmlns:p14="http://schemas.microsoft.com/office/powerpoint/2010/main" val="553909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F952FE10-5F1D-584F-9F92-A4278230E8FD}" type="datetime1">
              <a:rPr lang="en-US" smtClean="0"/>
              <a:t>12/11/20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27</a:t>
            </a:fld>
            <a:endParaRPr lang="en-US"/>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94796B03-0423-AC44-88C4-99F923F023DD}" type="datetime1">
              <a:rPr lang="en-US" smtClean="0"/>
              <a:t>12/11/20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#:5-20-0034-00-agen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8575DB7-B7AD-224B-A119-FF210512B22A}" type="datetime1">
              <a:rPr lang="en-US" smtClean="0"/>
              <a:t>12/11/20</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#:5-20-0034-00-agen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10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228600" y="990600"/>
            <a:ext cx="2667000" cy="923330"/>
          </a:xfrm>
          <a:prstGeom prst="rect">
            <a:avLst/>
          </a:prstGeom>
          <a:noFill/>
        </p:spPr>
        <p:txBody>
          <a:bodyPr wrap="square" rtlCol="0">
            <a:spAutoFit/>
          </a:bodyPr>
          <a:lstStyle/>
          <a:p>
            <a:r>
              <a:rPr lang="en-US" b="1" i="1" dirty="0">
                <a:solidFill>
                  <a:srgbClr val="FF0000"/>
                </a:solidFill>
              </a:rPr>
              <a:t>Quorum 12/15? -    </a:t>
            </a:r>
          </a:p>
          <a:p>
            <a:endParaRPr lang="en-US" b="1" i="1" dirty="0">
              <a:solidFill>
                <a:srgbClr val="FF0000"/>
              </a:solidFill>
            </a:endParaRPr>
          </a:p>
          <a:p>
            <a:r>
              <a:rPr lang="en-US" b="1" i="1" dirty="0">
                <a:solidFill>
                  <a:srgbClr val="FF0000"/>
                </a:solidFill>
              </a:rPr>
              <a:t>Quorum 12/17? -</a:t>
            </a:r>
          </a:p>
        </p:txBody>
      </p:sp>
      <p:graphicFrame>
        <p:nvGraphicFramePr>
          <p:cNvPr id="5" name="Table 4">
            <a:extLst>
              <a:ext uri="{FF2B5EF4-FFF2-40B4-BE49-F238E27FC236}">
                <a16:creationId xmlns:a16="http://schemas.microsoft.com/office/drawing/2014/main" id="{218936D6-6938-5F46-A921-9F718404D5D4}"/>
              </a:ext>
            </a:extLst>
          </p:cNvPr>
          <p:cNvGraphicFramePr>
            <a:graphicFrameLocks noGrp="1"/>
          </p:cNvGraphicFramePr>
          <p:nvPr>
            <p:extLst>
              <p:ext uri="{D42A27DB-BD31-4B8C-83A1-F6EECF244321}">
                <p14:modId xmlns:p14="http://schemas.microsoft.com/office/powerpoint/2010/main" val="1010853203"/>
              </p:ext>
            </p:extLst>
          </p:nvPr>
        </p:nvGraphicFramePr>
        <p:xfrm>
          <a:off x="2895600" y="916631"/>
          <a:ext cx="5961278" cy="4023073"/>
        </p:xfrm>
        <a:graphic>
          <a:graphicData uri="http://schemas.openxmlformats.org/drawingml/2006/table">
            <a:tbl>
              <a:tblPr>
                <a:tableStyleId>{5C22544A-7EE6-4342-B048-85BDC9FD1C3A}</a:tableStyleId>
              </a:tblPr>
              <a:tblGrid>
                <a:gridCol w="682409">
                  <a:extLst>
                    <a:ext uri="{9D8B030D-6E8A-4147-A177-3AD203B41FA5}">
                      <a16:colId xmlns:a16="http://schemas.microsoft.com/office/drawing/2014/main" val="3173040854"/>
                    </a:ext>
                  </a:extLst>
                </a:gridCol>
                <a:gridCol w="713784">
                  <a:extLst>
                    <a:ext uri="{9D8B030D-6E8A-4147-A177-3AD203B41FA5}">
                      <a16:colId xmlns:a16="http://schemas.microsoft.com/office/drawing/2014/main" val="1368938953"/>
                    </a:ext>
                  </a:extLst>
                </a:gridCol>
                <a:gridCol w="1184412">
                  <a:extLst>
                    <a:ext uri="{9D8B030D-6E8A-4147-A177-3AD203B41FA5}">
                      <a16:colId xmlns:a16="http://schemas.microsoft.com/office/drawing/2014/main" val="795070181"/>
                    </a:ext>
                  </a:extLst>
                </a:gridCol>
                <a:gridCol w="1035380">
                  <a:extLst>
                    <a:ext uri="{9D8B030D-6E8A-4147-A177-3AD203B41FA5}">
                      <a16:colId xmlns:a16="http://schemas.microsoft.com/office/drawing/2014/main" val="3632335778"/>
                    </a:ext>
                  </a:extLst>
                </a:gridCol>
                <a:gridCol w="2345293">
                  <a:extLst>
                    <a:ext uri="{9D8B030D-6E8A-4147-A177-3AD203B41FA5}">
                      <a16:colId xmlns:a16="http://schemas.microsoft.com/office/drawing/2014/main" val="3923095294"/>
                    </a:ext>
                  </a:extLst>
                </a:gridCol>
              </a:tblGrid>
              <a:tr h="670513">
                <a:tc>
                  <a:txBody>
                    <a:bodyPr/>
                    <a:lstStyle/>
                    <a:p>
                      <a:pPr algn="ctr" fontAlgn="b"/>
                      <a:r>
                        <a:rPr lang="en-US" sz="900" u="none" strike="noStrike">
                          <a:effectLst/>
                        </a:rPr>
                        <a:t>12/15-17/20</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WG Status</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First Name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Last Name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Affiliation</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3237866738"/>
                  </a:ext>
                </a:extLst>
              </a:tr>
              <a:tr h="167628">
                <a:tc>
                  <a:txBody>
                    <a:bodyPr/>
                    <a:lstStyle/>
                    <a:p>
                      <a:pPr algn="l" fontAlgn="b"/>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Julia</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Andrusenko</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dirty="0">
                          <a:effectLst/>
                        </a:rPr>
                        <a:t>JHU/APL</a:t>
                      </a:r>
                      <a:endParaRPr lang="en-US" sz="900" b="0" i="0" u="none" strike="noStrike" dirty="0">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652435990"/>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Carlos</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Caicedo</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Syracuse University (Secretary)</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585294097"/>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David</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Chester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640907569"/>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Lynn</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Grande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Southern Cloud</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3668053406"/>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Mitch </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Kokar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VIStology &amp; Northeastern University</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749098312"/>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Alex</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Lackpour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Drexel University</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3491859991"/>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Jakub</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Moskal</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Vistology</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013156857"/>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V</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Prasad</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Wireless and Mobile Communication, TU Delft</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512149840"/>
                  </a:ext>
                </a:extLst>
              </a:tr>
              <a:tr h="167628">
                <a:tc>
                  <a:txBody>
                    <a:bodyPr/>
                    <a:lstStyle/>
                    <a:p>
                      <a:pPr algn="l" fontAlgn="b"/>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Reinhard</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Schrage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SchrageConsult</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265783462"/>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Kael</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Stilp</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913349935"/>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John </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Stine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353165508"/>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Darcy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Swain-Walsh</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MITRE (Vice Chair)</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545570156"/>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Tony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Rennier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Foundry Inc (Chair)</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232825957"/>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Jameson</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Dempsey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291076479"/>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Timothy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Woods</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3711163833"/>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Eric</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Lindahl</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CDS2</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304178443"/>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Corrigan</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Johnson</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Chesapeake Technology International</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169891355"/>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Becca</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Rousseau</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904518396"/>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Wesley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Eddy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4147374175"/>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Kevin</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Andryc</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dirty="0">
                          <a:effectLst/>
                        </a:rPr>
                        <a:t>L3Harris</a:t>
                      </a:r>
                      <a:endParaRPr lang="en-US" sz="900" b="0" i="0" u="none" strike="noStrike" dirty="0">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816196699"/>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77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12/15/20  9:00-10:30 all times EDT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lvl="1">
              <a:buFont typeface="+mj-lt"/>
              <a:buAutoNum type="alphaLcParenR"/>
            </a:pPr>
            <a:r>
              <a:rPr lang="en-US" sz="1600" dirty="0" err="1"/>
              <a:t>iMeet</a:t>
            </a:r>
            <a:r>
              <a:rPr lang="en-US" sz="1600" dirty="0"/>
              <a:t> discussion</a:t>
            </a:r>
          </a:p>
          <a:p>
            <a:pPr lvl="1">
              <a:buFont typeface="+mj-lt"/>
              <a:buAutoNum type="alphaLcParenR"/>
            </a:pPr>
            <a:r>
              <a:rPr lang="en-US" sz="1600" dirty="0"/>
              <a:t>Election Chair Report</a:t>
            </a:r>
          </a:p>
          <a:p>
            <a:pPr>
              <a:buFont typeface="+mj-lt"/>
              <a:buAutoNum type="arabicPeriod"/>
            </a:pPr>
            <a:r>
              <a:rPr lang="en-US" sz="1600" dirty="0"/>
              <a:t>Status 1900.5a</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a:buFont typeface="+mj-lt"/>
              <a:buAutoNum type="arabicPeriod"/>
            </a:pPr>
            <a:r>
              <a:rPr lang="en-US" sz="1600" dirty="0"/>
              <a:t>Break</a:t>
            </a:r>
          </a:p>
          <a:p>
            <a:pPr>
              <a:buFont typeface="+mj-lt"/>
              <a:buAutoNum type="arabicPeriod"/>
            </a:pPr>
            <a:r>
              <a:rPr lang="en-US" sz="1600" dirty="0"/>
              <a:t>Ad Hoc sessions (Review and planning for subgroup activities as needed)</a:t>
            </a:r>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a:t>
            </a:r>
          </a:p>
        </p:txBody>
      </p:sp>
      <p:sp>
        <p:nvSpPr>
          <p:cNvPr id="2" name="Date Placeholder 1"/>
          <p:cNvSpPr>
            <a:spLocks noGrp="1"/>
          </p:cNvSpPr>
          <p:nvPr>
            <p:ph type="dt" sz="quarter" idx="10"/>
          </p:nvPr>
        </p:nvSpPr>
        <p:spPr>
          <a:xfrm>
            <a:off x="457200" y="6448425"/>
            <a:ext cx="2133600" cy="365125"/>
          </a:xfrm>
        </p:spPr>
        <p:txBody>
          <a:bodyPr/>
          <a:lstStyle/>
          <a:p>
            <a:pPr>
              <a:defRPr/>
            </a:pPr>
            <a:fld id="{5D39E2F6-751E-D14F-B7EF-0EF498F93793}" type="datetime1">
              <a:rPr lang="en-US" smtClean="0"/>
              <a:t>12/11/20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#:5-20-0034-00-agen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12/17/20  9:00-10:30 all times EDT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lvl="1">
              <a:buFont typeface="+mj-lt"/>
              <a:buAutoNum type="alphaLcParenR"/>
            </a:pPr>
            <a:r>
              <a:rPr lang="en-US" sz="1600" dirty="0" err="1"/>
              <a:t>iMeet</a:t>
            </a:r>
            <a:r>
              <a:rPr lang="en-US" sz="1600" dirty="0"/>
              <a:t> discussion</a:t>
            </a:r>
          </a:p>
          <a:p>
            <a:pPr>
              <a:buFont typeface="+mj-lt"/>
              <a:buAutoNum type="arabicPeriod"/>
            </a:pPr>
            <a:r>
              <a:rPr lang="en-US" sz="1600" dirty="0"/>
              <a:t>Updated Status 1900.5a</a:t>
            </a:r>
          </a:p>
          <a:p>
            <a:pPr>
              <a:buFont typeface="+mj-lt"/>
              <a:buAutoNum type="arabicPeriod"/>
            </a:pPr>
            <a:r>
              <a:rPr lang="en-US" sz="1600" dirty="0"/>
              <a:t>Updated Status on 1900.5.1</a:t>
            </a:r>
          </a:p>
          <a:p>
            <a:pPr>
              <a:buFont typeface="+mj-lt"/>
              <a:buAutoNum type="arabicPeriod"/>
            </a:pPr>
            <a:r>
              <a:rPr lang="en-US" sz="1600" dirty="0"/>
              <a:t>Updated Status on 1900.5.2a</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a:buFont typeface="+mj-lt"/>
              <a:buAutoNum type="arabicPeriod"/>
            </a:pPr>
            <a:r>
              <a:rPr lang="en-US" sz="1600" dirty="0"/>
              <a:t>Break</a:t>
            </a:r>
          </a:p>
          <a:p>
            <a:pPr>
              <a:buFont typeface="+mj-lt"/>
              <a:buAutoNum type="arabicPeriod"/>
            </a:pPr>
            <a:r>
              <a:rPr lang="en-US" sz="1600" dirty="0"/>
              <a:t>Ad Hoc sessions (Review and planning for subgroup activities as needed)</a:t>
            </a:r>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a:t>
            </a:r>
          </a:p>
        </p:txBody>
      </p:sp>
      <p:sp>
        <p:nvSpPr>
          <p:cNvPr id="2" name="Date Placeholder 1"/>
          <p:cNvSpPr>
            <a:spLocks noGrp="1"/>
          </p:cNvSpPr>
          <p:nvPr>
            <p:ph type="dt" sz="quarter" idx="10"/>
          </p:nvPr>
        </p:nvSpPr>
        <p:spPr>
          <a:xfrm>
            <a:off x="457200" y="6448425"/>
            <a:ext cx="2133600" cy="365125"/>
          </a:xfrm>
        </p:spPr>
        <p:txBody>
          <a:bodyPr/>
          <a:lstStyle/>
          <a:p>
            <a:pPr>
              <a:defRPr/>
            </a:pPr>
            <a:fld id="{5D39E2F6-751E-D14F-B7EF-0EF498F93793}" type="datetime1">
              <a:rPr lang="en-US" smtClean="0"/>
              <a:t>12/11/20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#:5-20-0034-00-agen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6</a:t>
            </a:fld>
            <a:endParaRPr lang="en-US"/>
          </a:p>
        </p:txBody>
      </p:sp>
    </p:spTree>
    <p:extLst>
      <p:ext uri="{BB962C8B-B14F-4D97-AF65-F5344CB8AC3E}">
        <p14:creationId xmlns:p14="http://schemas.microsoft.com/office/powerpoint/2010/main" val="2753960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5-20-0034-00-agen</a:t>
            </a:r>
          </a:p>
          <a:p>
            <a:endParaRPr dirty="0"/>
          </a:p>
          <a:p>
            <a:r>
              <a:rPr dirty="0"/>
              <a:t>Mover:</a:t>
            </a:r>
            <a:r>
              <a:rPr lang="en-US" dirty="0"/>
              <a:t> 	</a:t>
            </a:r>
            <a:endParaRPr dirty="0"/>
          </a:p>
          <a:p>
            <a:r>
              <a:rPr dirty="0"/>
              <a:t>Second:</a:t>
            </a:r>
            <a:endParaRPr lang="en-US" dirty="0"/>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330469B-C00C-614A-859F-98A308CC70BF}" type="datetime1">
              <a:rPr lang="en-US" smtClean="0"/>
              <a:t>12/11/20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#:5-20-0034-00-agen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7</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Show the following slides (or provide them beforehand)</a:t>
            </a:r>
          </a:p>
          <a:p>
            <a:pPr lvl="2">
              <a:buSzPct val="150000"/>
            </a:pPr>
            <a:r>
              <a:rPr lang="en-US" altLang="en-US" sz="1867" dirty="0"/>
              <a:t>Advise the standards development group participants that: </a:t>
            </a:r>
          </a:p>
          <a:p>
            <a:pPr lvl="2">
              <a:buSzPct val="150000"/>
            </a:pPr>
            <a:r>
              <a:rPr lang="en-US" altLang="en-US" sz="1867" dirty="0"/>
              <a:t>IEEE SA’s copyright policy is described in Clause 7 of the IEEE SA Standards Board Bylaws and Clause 6.1 of the IEEE SA Standards Board Operations Manual;</a:t>
            </a:r>
          </a:p>
          <a:p>
            <a:pPr lvl="2">
              <a:buSzPct val="150000"/>
            </a:pPr>
            <a:r>
              <a:rPr lang="en-US" altLang="en-US" sz="1867" dirty="0"/>
              <a:t>Any material submitted during standards development, whether verbal, recorded, or in written form, is a Contribution and shall comply with the IEEE SA Copyright Policy; </a:t>
            </a:r>
          </a:p>
          <a:p>
            <a:pPr lvl="2">
              <a:buSzPct val="150000"/>
            </a:pPr>
            <a:r>
              <a:rPr lang="en-US" altLang="en-US" sz="1867" dirty="0"/>
              <a:t>Instruct the Secretary to record in the minutes of the relevant meeting: </a:t>
            </a:r>
          </a:p>
          <a:p>
            <a:pPr lvl="2">
              <a:buSzPct val="150000"/>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Tree>
    <p:extLst>
      <p:ext uri="{BB962C8B-B14F-4D97-AF65-F5344CB8AC3E}">
        <p14:creationId xmlns:p14="http://schemas.microsoft.com/office/powerpoint/2010/main" val="1701495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9</a:t>
            </a:fld>
            <a:endParaRPr lang="en-US" altLang="en-US"/>
          </a:p>
        </p:txBody>
      </p:sp>
    </p:spTree>
    <p:extLst>
      <p:ext uri="{BB962C8B-B14F-4D97-AF65-F5344CB8AC3E}">
        <p14:creationId xmlns:p14="http://schemas.microsoft.com/office/powerpoint/2010/main" val="1911122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23537</TotalTime>
  <Words>2916</Words>
  <Application>Microsoft Macintosh PowerPoint</Application>
  <PresentationFormat>On-screen Show (4:3)</PresentationFormat>
  <Paragraphs>443</Paragraphs>
  <Slides>27</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Calibri</vt:lpstr>
      <vt:lpstr>Helvetica</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WG meetings</vt:lpstr>
      <vt:lpstr>Patent-related information</vt:lpstr>
      <vt:lpstr>Minutes for approval</vt:lpstr>
      <vt:lpstr>Minutes for approval</vt:lpstr>
      <vt:lpstr>iMeet</vt:lpstr>
      <vt:lpstr>Election Chair Report</vt:lpstr>
      <vt:lpstr>Current Status for 1900.5a</vt:lpstr>
      <vt:lpstr>Current Status for 1900.5.1</vt:lpstr>
      <vt:lpstr>Current Status for 1900.5.2a</vt:lpstr>
      <vt:lpstr>Other DySPAN-SC Activities</vt:lpstr>
      <vt:lpstr>Other DySPAN-SC Activities</vt:lpstr>
      <vt:lpstr>1900.5 Marketing Inputs</vt:lpstr>
      <vt:lpstr>1900.5 Meeting Planning and Review</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526</cp:revision>
  <dcterms:created xsi:type="dcterms:W3CDTF">2013-08-13T02:52:21Z</dcterms:created>
  <dcterms:modified xsi:type="dcterms:W3CDTF">2020-12-11T19:07:03Z</dcterms:modified>
</cp:coreProperties>
</file>