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17" r:id="rId2"/>
    <p:sldId id="402" r:id="rId3"/>
    <p:sldId id="337" r:id="rId4"/>
    <p:sldId id="413" r:id="rId5"/>
    <p:sldId id="332" r:id="rId6"/>
    <p:sldId id="414" r:id="rId7"/>
    <p:sldId id="461" r:id="rId8"/>
    <p:sldId id="462" r:id="rId9"/>
    <p:sldId id="463" r:id="rId10"/>
    <p:sldId id="283" r:id="rId11"/>
    <p:sldId id="288" r:id="rId12"/>
    <p:sldId id="285" r:id="rId13"/>
    <p:sldId id="286" r:id="rId14"/>
    <p:sldId id="284" r:id="rId15"/>
    <p:sldId id="455" r:id="rId16"/>
    <p:sldId id="464" r:id="rId17"/>
    <p:sldId id="439" r:id="rId18"/>
    <p:sldId id="466" r:id="rId19"/>
    <p:sldId id="465" r:id="rId20"/>
    <p:sldId id="437" r:id="rId21"/>
    <p:sldId id="438" r:id="rId22"/>
    <p:sldId id="426" r:id="rId23"/>
    <p:sldId id="457" r:id="rId24"/>
    <p:sldId id="440" r:id="rId25"/>
    <p:sldId id="430" r:id="rId26"/>
    <p:sldId id="453" r:id="rId27"/>
    <p:sldId id="459"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35EA15-7B14-F14E-AEE3-FA679987190B}" v="16" dt="2020-11-05T14:36:23.9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44" autoAdjust="0"/>
    <p:restoredTop sz="97557"/>
  </p:normalViewPr>
  <p:slideViewPr>
    <p:cSldViewPr>
      <p:cViewPr varScale="1">
        <p:scale>
          <a:sx n="185" d="100"/>
          <a:sy n="185" d="100"/>
        </p:scale>
        <p:origin x="176" y="6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10</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4281721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14</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551440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2562CBBB-3617-1A4E-A4A9-55F894345708}" type="datetime1">
              <a:rPr lang="en-US" smtClean="0"/>
              <a:t>11/5/20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#:5-20-0033-00-agen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C34ABF-C622-0748-878C-1947376F569A}"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5310994-7090-4E43-8AFA-F75117743610}"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B356F9EB-CFCE-FA4D-8F65-D5A102801E8C}" type="datetime1">
              <a:rPr lang="en-US" smtClean="0"/>
              <a:t>11/5/20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#:5-20-0033-00-agen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656318E-263F-2841-B116-F6F39FEFBCC9}" type="datetime1">
              <a:rPr lang="en-US" smtClean="0"/>
              <a:t>11/5/20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7B83F4E9-A32E-7345-A474-EFD13F1F5FBD}" type="datetime1">
              <a:rPr lang="en-US" smtClean="0"/>
              <a:t>11/5/20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#:5-20-0033-00-agen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DBB9A921-17E8-5443-9460-75FD7DBB4A93}" type="datetime1">
              <a:rPr lang="en-US" smtClean="0"/>
              <a:t>11/5/20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#:5-20-0033-00-agen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D93013F9-C6AF-514D-BF02-C96741D78B1A}" type="datetime1">
              <a:rPr lang="en-US" smtClean="0"/>
              <a:t>11/5/20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A3C35B73-EA9C-384A-A0EC-D930529E1443}" type="datetime1">
              <a:rPr lang="en-US" smtClean="0"/>
              <a:t>11/5/20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#:5-20-0033-00-agen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892042DD-792C-A34A-8C33-B6C96E9824CF}" type="datetime1">
              <a:rPr lang="en-US" smtClean="0"/>
              <a:t>11/5/20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#:5-20-0033-00-agen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DA4A435-64CC-D94C-BD7B-B623A2CFE2C0}" type="datetime1">
              <a:rPr lang="en-US" smtClean="0"/>
              <a:t>11/5/20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E92F9E4-1C27-9441-A36A-52AC007BB39F}" type="datetime1">
              <a:rPr lang="en-US" smtClean="0"/>
              <a:t>11/5/20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#:5-20-0033-00-agen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40EF63F5-81B7-9B41-A57A-B2E8DD0D2C33}" type="datetime1">
              <a:rPr lang="en-US" smtClean="0"/>
              <a:t>11/5/20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#:5-20-0033-00-agen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5034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02 October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06 November 2020</a:t>
            </a:r>
          </a:p>
          <a:p>
            <a:pPr eaLnBrk="0" hangingPunct="0"/>
            <a:r>
              <a:rPr lang="en-US" sz="1200" b="1" dirty="0">
                <a:latin typeface="Arial" pitchFamily="34" charset="0"/>
                <a:cs typeface="Times New Roman" pitchFamily="18" charset="0"/>
              </a:rPr>
              <a:t>Document No: 5-20-0033-00-agen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a:t>	</a:t>
            </a:r>
            <a:r>
              <a:rPr lang="en-US" altLang="en-US" sz="2000" b="1">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a:solidFill>
                  <a:schemeClr val="tx1"/>
                </a:solidFill>
                <a:latin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7174" name="Text Box 1030">
            <a:extLst>
              <a:ext uri="{FF2B5EF4-FFF2-40B4-BE49-F238E27FC236}">
                <a16:creationId xmlns:a16="http://schemas.microsoft.com/office/drawing/2014/main" id="{401C4B6C-F798-D748-9103-C1AE8A9E054D}"/>
              </a:ext>
            </a:extLst>
          </p:cNvPr>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57786718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a:extLst>
              <a:ext uri="{FF2B5EF4-FFF2-40B4-BE49-F238E27FC236}">
                <a16:creationId xmlns:a16="http://schemas.microsoft.com/office/drawing/2014/main" id="{1CF99D4C-C88A-5A4F-9B1B-5585B567C5C8}"/>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33287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a:extLst>
              <a:ext uri="{FF2B5EF4-FFF2-40B4-BE49-F238E27FC236}">
                <a16:creationId xmlns:a16="http://schemas.microsoft.com/office/drawing/2014/main" id="{D02906B8-A1FF-B246-83EC-FABD71834751}"/>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055685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a:extLst>
              <a:ext uri="{FF2B5EF4-FFF2-40B4-BE49-F238E27FC236}">
                <a16:creationId xmlns:a16="http://schemas.microsoft.com/office/drawing/2014/main" id="{2BCA3E45-A8B7-4E4E-946F-F93C693BEE73}"/>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2232921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a:extLst>
              <a:ext uri="{FF2B5EF4-FFF2-40B4-BE49-F238E27FC236}">
                <a16:creationId xmlns:a16="http://schemas.microsoft.com/office/drawing/2014/main" id="{D6E6EE58-3532-1C4B-A9A4-3266E73ECC96}"/>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99748228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9/4/20</a:t>
            </a:r>
            <a:r>
              <a:rPr lang="en-US" dirty="0"/>
              <a:t> </a:t>
            </a:r>
            <a:r>
              <a:rPr dirty="0"/>
              <a:t>WG minutes contained in </a:t>
            </a:r>
            <a:r>
              <a:rPr lang="en-US" dirty="0">
                <a:solidFill>
                  <a:schemeClr val="tx1"/>
                </a:solidFill>
              </a:rPr>
              <a:t>Doc #: 5-20-0031-00-mins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B26B938-E017-784A-82FB-E429EB9E974B}" type="datetime1">
              <a:rPr lang="en-US" smtClean="0"/>
              <a:t>11/5/20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10/2/20</a:t>
            </a:r>
            <a:r>
              <a:rPr lang="en-US" dirty="0"/>
              <a:t> </a:t>
            </a:r>
            <a:r>
              <a:rPr dirty="0"/>
              <a:t>WG minutes contained in </a:t>
            </a:r>
            <a:r>
              <a:rPr lang="en-US" dirty="0">
                <a:solidFill>
                  <a:schemeClr val="tx1"/>
                </a:solidFill>
              </a:rPr>
              <a:t>Doc #: 5-20-00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B26B938-E017-784A-82FB-E429EB9E974B}" type="datetime1">
              <a:rPr lang="en-US" smtClean="0"/>
              <a:t>11/5/20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179174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dirty="0" err="1"/>
              <a:t>iMeet</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All have been invited and accepted</a:t>
            </a:r>
          </a:p>
          <a:p>
            <a:r>
              <a:rPr lang="en-US" sz="1800" dirty="0"/>
              <a:t>Discussion on how to leverage for WG items?</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099803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dirty="0"/>
              <a:t>Election Chair Report</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11/6/20</a:t>
            </a:r>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03495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10/2/20</a:t>
            </a:r>
          </a:p>
          <a:p>
            <a:pPr lvl="1"/>
            <a:r>
              <a:rPr lang="en-US" sz="1400" dirty="0"/>
              <a:t>Held meeting 10/2/20 1pm EDT</a:t>
            </a:r>
          </a:p>
          <a:p>
            <a:pPr lvl="1"/>
            <a:r>
              <a:rPr lang="en-US" sz="1400" dirty="0"/>
              <a:t>Exploring the hierarchical nature of system, network, and device policies</a:t>
            </a:r>
          </a:p>
          <a:p>
            <a:pPr lvl="1"/>
            <a:r>
              <a:rPr lang="en-US" sz="1400" dirty="0"/>
              <a:t>Meeting planned with 1900.4 Chair 10/6/20 08:30 EDT</a:t>
            </a:r>
          </a:p>
          <a:p>
            <a:r>
              <a:rPr lang="en-US" sz="1800" dirty="0"/>
              <a:t>11/6/20</a:t>
            </a:r>
          </a:p>
          <a:p>
            <a:pPr lvl="1"/>
            <a:r>
              <a:rPr lang="en-US" sz="1400" dirty="0"/>
              <a:t>Ad-hoc schedule for Nov?</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13340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A228875E-5E4D-7743-A741-9AADBB327D68}" type="datetime1">
              <a:rPr lang="en-US" smtClean="0"/>
              <a:t>11/5/20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908731"/>
            <a:ext cx="5492664" cy="5400613"/>
          </a:xfrm>
        </p:spPr>
        <p:txBody>
          <a:bodyPr/>
          <a:lstStyle/>
          <a:p>
            <a:r>
              <a:rPr lang="en-US" sz="1600" dirty="0"/>
              <a:t>11/6/20</a:t>
            </a:r>
          </a:p>
          <a:p>
            <a:pPr lvl="1"/>
            <a:r>
              <a:rPr lang="en-US" sz="1400" dirty="0"/>
              <a:t>Project IEEE P1900.5.1 Standard Policy Language for Dynamic Spectrum Access Systems has been assigned to a </a:t>
            </a:r>
            <a:r>
              <a:rPr lang="en-US" sz="1400" dirty="0" err="1"/>
              <a:t>RevCom</a:t>
            </a:r>
            <a:r>
              <a:rPr lang="en-US" sz="1400" dirty="0"/>
              <a:t> agenda 02 Dec 2020 - vote is 1-0 (yes-no) – 12 members</a:t>
            </a:r>
          </a:p>
          <a:p>
            <a:pPr lvl="1"/>
            <a:r>
              <a:rPr lang="en-US" sz="1400" dirty="0"/>
              <a:t>Request for PAR extension to be considered at the 2 Dec 2020 </a:t>
            </a:r>
            <a:r>
              <a:rPr lang="en-US" sz="1400" dirty="0" err="1"/>
              <a:t>NesCom</a:t>
            </a:r>
            <a:r>
              <a:rPr lang="en-US" sz="1400" dirty="0"/>
              <a:t> meeting – vote is 6-0 (yes-no) – 13 members</a:t>
            </a:r>
          </a:p>
          <a:p>
            <a:pPr lvl="1"/>
            <a:r>
              <a:rPr lang="en-US" sz="1400" dirty="0"/>
              <a:t>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2"/>
            <a:r>
              <a:rPr lang="en-US" sz="1200" dirty="0"/>
              <a:t>10/2/20 great progress ad-hoc desired Dec plenary</a:t>
            </a:r>
          </a:p>
          <a:p>
            <a:pPr lvl="1"/>
            <a:r>
              <a:rPr lang="en-US" sz="1400" dirty="0"/>
              <a:t>Coming soon (year end) a more accessible interface</a:t>
            </a:r>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3126AD0-EB5B-8E4B-9A2E-5656BF16ADD4}"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791200" y="990600"/>
            <a:ext cx="3124200" cy="707886"/>
          </a:xfrm>
          <a:prstGeom prst="rect">
            <a:avLst/>
          </a:prstGeom>
          <a:noFill/>
        </p:spPr>
        <p:txBody>
          <a:bodyPr wrap="square" rtlCol="0">
            <a:spAutoFit/>
          </a:bodyPr>
          <a:lstStyle/>
          <a:p>
            <a:r>
              <a:rPr lang="en-US" sz="800" dirty="0"/>
              <a:t>TOTAL COMMENTS: 1</a:t>
            </a:r>
          </a:p>
          <a:p>
            <a:endParaRPr lang="en-US" sz="800" dirty="0"/>
          </a:p>
          <a:p>
            <a:r>
              <a:rPr lang="en-US" sz="800" dirty="0"/>
              <a:t>Comment was Editorial and was rejected with a disposition status of "This will be for IEEE-SA Editorial to consider during publication"   </a:t>
            </a:r>
          </a:p>
          <a:p>
            <a:endParaRPr lang="en-US" sz="800" dirty="0"/>
          </a:p>
        </p:txBody>
      </p:sp>
      <p:pic>
        <p:nvPicPr>
          <p:cNvPr id="7" name="Picture 6">
            <a:extLst>
              <a:ext uri="{FF2B5EF4-FFF2-40B4-BE49-F238E27FC236}">
                <a16:creationId xmlns:a16="http://schemas.microsoft.com/office/drawing/2014/main" id="{3BC41935-2012-5B4E-BB77-F6D25FD45CC8}"/>
              </a:ext>
            </a:extLst>
          </p:cNvPr>
          <p:cNvPicPr>
            <a:picLocks noChangeAspect="1"/>
          </p:cNvPicPr>
          <p:nvPr/>
        </p:nvPicPr>
        <p:blipFill>
          <a:blip r:embed="rId3"/>
          <a:stretch>
            <a:fillRect/>
          </a:stretch>
        </p:blipFill>
        <p:spPr>
          <a:xfrm>
            <a:off x="5772000" y="1752008"/>
            <a:ext cx="3251046" cy="3733800"/>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10/2/20</a:t>
            </a:r>
          </a:p>
          <a:p>
            <a:pPr lvl="1"/>
            <a:r>
              <a:rPr lang="en-US" sz="1300" dirty="0"/>
              <a:t>Schema expected Nov 6 meeting Ad-hoc</a:t>
            </a:r>
          </a:p>
          <a:p>
            <a:pPr lvl="1"/>
            <a:r>
              <a:rPr lang="en-US" sz="1300" dirty="0"/>
              <a:t>Looking at RADAR exemplar</a:t>
            </a:r>
          </a:p>
          <a:p>
            <a:r>
              <a:rPr lang="en-US" sz="1700" dirty="0"/>
              <a:t>11/6/20</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C1899BB5-2245-7544-8213-9D03CB3F584D}"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4280698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Updates from 10/26/20 meeting</a:t>
            </a:r>
          </a:p>
          <a:p>
            <a:pPr lvl="1"/>
            <a:r>
              <a:rPr lang="en-US" sz="2000" dirty="0"/>
              <a:t>1900.6 WG (Oliver reports)</a:t>
            </a:r>
          </a:p>
          <a:p>
            <a:pPr lvl="2"/>
            <a:r>
              <a:rPr lang="en-US" sz="2000" dirty="0"/>
              <a:t>Continuing to address collected comments on 1900.6b draft.</a:t>
            </a:r>
          </a:p>
          <a:p>
            <a:pPr lvl="2"/>
            <a:r>
              <a:rPr lang="en-US" sz="2000" dirty="0"/>
              <a:t>Plan to resolve remaining comments by next meeting.</a:t>
            </a:r>
          </a:p>
          <a:p>
            <a:pPr lvl="1"/>
            <a:endParaRPr lang="en-US" sz="2000" dirty="0"/>
          </a:p>
          <a:p>
            <a:pPr lvl="1"/>
            <a:endParaRPr lang="en-US" sz="2000" dirty="0"/>
          </a:p>
          <a:p>
            <a:pPr lvl="1"/>
            <a:endParaRPr lang="en-US" sz="1800" dirty="0"/>
          </a:p>
        </p:txBody>
      </p:sp>
      <p:sp>
        <p:nvSpPr>
          <p:cNvPr id="4" name="Date Placeholder 3"/>
          <p:cNvSpPr>
            <a:spLocks noGrp="1"/>
          </p:cNvSpPr>
          <p:nvPr>
            <p:ph type="dt" sz="quarter" idx="10"/>
          </p:nvPr>
        </p:nvSpPr>
        <p:spPr/>
        <p:txBody>
          <a:bodyPr/>
          <a:lstStyle/>
          <a:p>
            <a:pPr>
              <a:defRPr/>
            </a:pPr>
            <a:fld id="{7FDDAA8B-DE2E-164C-8347-AABBA8C1144D}" type="datetime1">
              <a:rPr lang="en-US" smtClean="0"/>
              <a:t>11/5/20</a:t>
            </a:fld>
            <a:endParaRPr lang="en-US"/>
          </a:p>
        </p:txBody>
      </p:sp>
      <p:sp>
        <p:nvSpPr>
          <p:cNvPr id="5" name="Footer Placeholder 4"/>
          <p:cNvSpPr>
            <a:spLocks noGrp="1"/>
          </p:cNvSpPr>
          <p:nvPr>
            <p:ph type="ftr" sz="quarter" idx="11"/>
          </p:nvPr>
        </p:nvSpPr>
        <p:spPr/>
        <p:txBody>
          <a:bodyPr/>
          <a:lstStyle/>
          <a:p>
            <a:pPr>
              <a:defRPr/>
            </a:pPr>
            <a:r>
              <a:rPr lang="en-US"/>
              <a:t>Doc #:5-20-0033-00-agen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1600" b="1" dirty="0"/>
              <a:t>Discussion on new projects</a:t>
            </a:r>
            <a:endParaRPr lang="en-US" sz="1100" dirty="0"/>
          </a:p>
          <a:p>
            <a:pPr lvl="1"/>
            <a:r>
              <a:rPr lang="en-US" sz="1600" dirty="0"/>
              <a:t>DARPA SC2 Language standardization</a:t>
            </a:r>
          </a:p>
          <a:p>
            <a:pPr lvl="2"/>
            <a:r>
              <a:rPr lang="en-US" sz="1400" dirty="0"/>
              <a:t>No new information has been published about the NTIA’s Incumbent Informing capability. This capability could ultimately benefit from standardizing messages used for incumbent protection in the DARPA SC2 CIRN Interaction Language (CIL).</a:t>
            </a:r>
          </a:p>
          <a:p>
            <a:pPr lvl="1"/>
            <a:r>
              <a:rPr lang="en-US" sz="1600" dirty="0" err="1"/>
              <a:t>DySPAN</a:t>
            </a:r>
            <a:r>
              <a:rPr lang="en-US" sz="1600" dirty="0"/>
              <a:t> Study Group on Machine Learning for DSA Radio Networks</a:t>
            </a:r>
          </a:p>
          <a:p>
            <a:pPr lvl="2"/>
            <a:r>
              <a:rPr lang="en-US" sz="1400" dirty="0"/>
              <a:t>Continuing to discuss RF emission classification use cases and how to standardize the creation of appropriate ML model training data that generalizes to operational scenarios. </a:t>
            </a:r>
          </a:p>
          <a:p>
            <a:pPr lvl="2"/>
            <a:r>
              <a:rPr lang="en-US" sz="1400" dirty="0"/>
              <a:t>Oct 26</a:t>
            </a:r>
            <a:r>
              <a:rPr lang="en-US" sz="1400" baseline="30000" dirty="0"/>
              <a:t>th</a:t>
            </a:r>
            <a:r>
              <a:rPr lang="en-US" sz="1400" dirty="0"/>
              <a:t> meeting included contributions from NIST (</a:t>
            </a:r>
            <a:r>
              <a:rPr lang="en-US" sz="1400" dirty="0" err="1"/>
              <a:t>Raied</a:t>
            </a:r>
            <a:r>
              <a:rPr lang="en-US" sz="1400" dirty="0"/>
              <a:t> </a:t>
            </a:r>
            <a:r>
              <a:rPr lang="en-US" sz="1400" dirty="0" err="1"/>
              <a:t>Caromi</a:t>
            </a:r>
            <a:r>
              <a:rPr lang="en-US" sz="1400" dirty="0"/>
              <a:t>) on his radar waveform simulation and detector and </a:t>
            </a:r>
            <a:r>
              <a:rPr lang="en-US" sz="1400" dirty="0" err="1"/>
              <a:t>imec</a:t>
            </a:r>
            <a:r>
              <a:rPr lang="en-US" sz="1400" dirty="0"/>
              <a:t> (Belgian consortium) on their ML techniques for radio protocol classification. </a:t>
            </a:r>
          </a:p>
          <a:p>
            <a:pPr lvl="2"/>
            <a:r>
              <a:rPr lang="en-US" sz="1400" dirty="0"/>
              <a:t>Next meeting is Nov 9</a:t>
            </a:r>
            <a:r>
              <a:rPr lang="en-US" sz="1400" baseline="30000" dirty="0"/>
              <a:t>th</a:t>
            </a:r>
            <a:r>
              <a:rPr lang="en-US" sz="1400" dirty="0"/>
              <a:t> at 10am EST</a:t>
            </a:r>
          </a:p>
          <a:p>
            <a:pPr lvl="1"/>
            <a:r>
              <a:rPr lang="en-US" sz="1600" dirty="0"/>
              <a:t>National Spectrum Consortium</a:t>
            </a:r>
          </a:p>
          <a:p>
            <a:pPr lvl="2"/>
            <a:r>
              <a:rPr lang="en-US" sz="1400" dirty="0"/>
              <a:t>Discussion about the upcoming NSC internal meeting about creating working groups to standardize spectrum sharing technology on Nov 2</a:t>
            </a:r>
            <a:r>
              <a:rPr lang="en-US" sz="1400" baseline="30000" dirty="0"/>
              <a:t>nd</a:t>
            </a:r>
            <a:endParaRPr lang="en-US" sz="1400" dirty="0"/>
          </a:p>
          <a:p>
            <a:pPr lvl="2"/>
            <a:r>
              <a:rPr lang="en-US" sz="1400" dirty="0"/>
              <a:t>Tim Woods and Mitch </a:t>
            </a:r>
            <a:r>
              <a:rPr lang="en-US" sz="1400" dirty="0" err="1"/>
              <a:t>Kokar</a:t>
            </a:r>
            <a:r>
              <a:rPr lang="en-US" sz="1400" dirty="0"/>
              <a:t> might be current members of the NSC. Tony will ask if they need any support representing </a:t>
            </a:r>
            <a:r>
              <a:rPr lang="en-US" sz="1400" dirty="0" err="1"/>
              <a:t>DySPAN</a:t>
            </a:r>
            <a:r>
              <a:rPr lang="en-US" sz="1400" dirty="0"/>
              <a:t>-SC standards with the new NSC standardization WGs.</a:t>
            </a:r>
          </a:p>
          <a:p>
            <a:endParaRPr lang="en-US" sz="1600" b="1" dirty="0"/>
          </a:p>
          <a:p>
            <a:r>
              <a:rPr lang="en-US" sz="1600" b="1" dirty="0"/>
              <a:t>Next Leadership meeting: </a:t>
            </a:r>
          </a:p>
          <a:p>
            <a:pPr lvl="1"/>
            <a:r>
              <a:rPr lang="en-US" sz="1200" dirty="0"/>
              <a:t>Nov 23rd at 14:00 UTC (9am EST)</a:t>
            </a:r>
            <a:endParaRPr lang="en-US" sz="1600" dirty="0"/>
          </a:p>
          <a:p>
            <a:endParaRPr lang="en-US" sz="1600" dirty="0"/>
          </a:p>
        </p:txBody>
      </p:sp>
      <p:sp>
        <p:nvSpPr>
          <p:cNvPr id="4" name="Date Placeholder 3"/>
          <p:cNvSpPr>
            <a:spLocks noGrp="1"/>
          </p:cNvSpPr>
          <p:nvPr>
            <p:ph type="dt" sz="quarter" idx="10"/>
          </p:nvPr>
        </p:nvSpPr>
        <p:spPr/>
        <p:txBody>
          <a:bodyPr/>
          <a:lstStyle/>
          <a:p>
            <a:pPr>
              <a:defRPr/>
            </a:pPr>
            <a:fld id="{A6D8A3BE-A210-1243-A8C1-9FC6291B4E44}" type="datetime1">
              <a:rPr lang="en-US" smtClean="0"/>
              <a:t>11/5/20</a:t>
            </a:fld>
            <a:endParaRPr lang="en-US"/>
          </a:p>
        </p:txBody>
      </p:sp>
      <p:sp>
        <p:nvSpPr>
          <p:cNvPr id="5" name="Footer Placeholder 4"/>
          <p:cNvSpPr>
            <a:spLocks noGrp="1"/>
          </p:cNvSpPr>
          <p:nvPr>
            <p:ph type="ftr" sz="quarter" idx="11"/>
          </p:nvPr>
        </p:nvSpPr>
        <p:spPr/>
        <p:txBody>
          <a:bodyPr/>
          <a:lstStyle/>
          <a:p>
            <a:pPr>
              <a:defRPr/>
            </a:pPr>
            <a:r>
              <a:rPr lang="en-US"/>
              <a:t>Doc #:5-20-0033-00-agen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3213096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10/2/20</a:t>
            </a:r>
          </a:p>
          <a:p>
            <a:pPr lvl="1"/>
            <a:r>
              <a:rPr lang="en-US" sz="2000" dirty="0"/>
              <a:t>A recent RFI from DoD on Defense Spectrum Sharing was released a few days ago:</a:t>
            </a:r>
          </a:p>
          <a:p>
            <a:pPr lvl="1"/>
            <a:r>
              <a:rPr lang="en-US" sz="2000" dirty="0"/>
              <a:t>Spectrum Highways Repost is publicly released</a:t>
            </a:r>
          </a:p>
          <a:p>
            <a:r>
              <a:rPr lang="en-US" sz="2400" dirty="0"/>
              <a:t>11/6/20</a:t>
            </a:r>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F8FAF9F9-2542-E84B-B17B-ED9576165615}"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P1900.5</a:t>
            </a:r>
          </a:p>
          <a:p>
            <a:pPr lvl="1"/>
            <a:r>
              <a:rPr lang="en-US" sz="2000" dirty="0"/>
              <a:t>12/4/20 1900.5 WG 2:30-4:30 EDT</a:t>
            </a:r>
          </a:p>
          <a:p>
            <a:pPr lvl="1"/>
            <a:endParaRPr lang="en-US" sz="2000" dirty="0"/>
          </a:p>
          <a:p>
            <a:r>
              <a:rPr lang="en-US" sz="2400" dirty="0" err="1"/>
              <a:t>DySPAN</a:t>
            </a:r>
            <a:r>
              <a:rPr lang="en-US" sz="2400" dirty="0"/>
              <a:t> Plenary</a:t>
            </a:r>
          </a:p>
          <a:p>
            <a:pPr lvl="1"/>
            <a:r>
              <a:rPr lang="en-US" sz="2400" dirty="0"/>
              <a:t>December 2020 Plenary session</a:t>
            </a:r>
          </a:p>
          <a:p>
            <a:pPr lvl="2"/>
            <a:r>
              <a:rPr lang="en-US" sz="1800" dirty="0"/>
              <a:t>Location: </a:t>
            </a:r>
            <a:r>
              <a:rPr lang="en-US" sz="1800" dirty="0" err="1"/>
              <a:t>Larnaca</a:t>
            </a:r>
            <a:r>
              <a:rPr lang="en-US" sz="1800" dirty="0"/>
              <a:t>/Nicosia, Cyprus (Likely to be moved online due to the pandemic)</a:t>
            </a:r>
            <a:endParaRPr lang="en-US" dirty="0"/>
          </a:p>
          <a:p>
            <a:pPr lvl="2"/>
            <a:r>
              <a:rPr lang="en-US" sz="1800" dirty="0"/>
              <a:t>Dates: Dec 15th - 17</a:t>
            </a:r>
            <a:r>
              <a:rPr lang="en-US" sz="1800" baseline="30000" dirty="0"/>
              <a:t>th</a:t>
            </a:r>
            <a:r>
              <a:rPr lang="en-US" sz="1800" dirty="0"/>
              <a:t> – 1900.5.1 Ad-hoc </a:t>
            </a:r>
            <a:endParaRPr lang="en-US" dirty="0"/>
          </a:p>
          <a:p>
            <a:pPr lvl="1"/>
            <a:r>
              <a:rPr lang="en-US" sz="2400" dirty="0"/>
              <a:t>Late-March/early-April 2021 Plenary session</a:t>
            </a:r>
          </a:p>
          <a:p>
            <a:pPr lvl="2"/>
            <a:r>
              <a:rPr lang="en-US" sz="1800" dirty="0" err="1"/>
              <a:t>Larnaca</a:t>
            </a:r>
            <a:r>
              <a:rPr lang="en-US" sz="1800" dirty="0"/>
              <a:t>/Nicosia, Cyprus, if the December meeting is held online</a:t>
            </a:r>
          </a:p>
          <a:p>
            <a:pPr lvl="1"/>
            <a:endParaRPr lang="en-US" sz="1800" dirty="0"/>
          </a:p>
          <a:p>
            <a:pPr lvl="1"/>
            <a:endParaRPr lang="en-US" sz="18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4AA98F3C-22F3-D041-850E-F13E2858584D}"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55390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48041"/>
            <a:ext cx="8229600" cy="1143000"/>
          </a:xfrm>
        </p:spPr>
        <p:txBody>
          <a:bodyPr/>
          <a:lstStyle/>
          <a:p>
            <a:r>
              <a:rPr lang="en-US" dirty="0" err="1"/>
              <a:t>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DF9A0301-0FE6-B04A-9410-F303B0F30A94}"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12138146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8872950-FA20-F547-B899-B3E36CC3ED55}"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
        <p:nvSpPr>
          <p:cNvPr id="7" name="Title 1">
            <a:extLst>
              <a:ext uri="{FF2B5EF4-FFF2-40B4-BE49-F238E27FC236}">
                <a16:creationId xmlns:a16="http://schemas.microsoft.com/office/drawing/2014/main" id="{559F9BC0-4CE2-7F42-96F7-77976561CECE}"/>
              </a:ext>
            </a:extLst>
          </p:cNvPr>
          <p:cNvSpPr txBox="1">
            <a:spLocks/>
          </p:cNvSpPr>
          <p:nvPr/>
        </p:nvSpPr>
        <p:spPr>
          <a:xfrm>
            <a:off x="494696" y="2971800"/>
            <a:ext cx="82296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a:lstStyle>
          <a:p>
            <a:r>
              <a:rPr lang="en-US" dirty="0"/>
              <a:t>Ad-hoc??</a:t>
            </a:r>
          </a:p>
        </p:txBody>
      </p:sp>
    </p:spTree>
    <p:extLst>
      <p:ext uri="{BB962C8B-B14F-4D97-AF65-F5344CB8AC3E}">
        <p14:creationId xmlns:p14="http://schemas.microsoft.com/office/powerpoint/2010/main" val="1669889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8DB5F977-4F60-BF40-A869-BE80CBF3653C}" type="datetime1">
              <a:rPr lang="en-US" smtClean="0"/>
              <a:t>11/5/20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8632F84-B63E-634A-ABF3-913DF2EB89FE}" type="datetime1">
              <a:rPr lang="en-US" smtClean="0"/>
              <a:t>11/5/20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10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  </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ECCBD801-F74C-6044-834E-8D43095361AF}"/>
              </a:ext>
            </a:extLst>
          </p:cNvPr>
          <p:cNvGraphicFramePr>
            <a:graphicFrameLocks noGrp="1"/>
          </p:cNvGraphicFramePr>
          <p:nvPr>
            <p:extLst>
              <p:ext uri="{D42A27DB-BD31-4B8C-83A1-F6EECF244321}">
                <p14:modId xmlns:p14="http://schemas.microsoft.com/office/powerpoint/2010/main" val="3108573250"/>
              </p:ext>
            </p:extLst>
          </p:nvPr>
        </p:nvGraphicFramePr>
        <p:xfrm>
          <a:off x="2743200" y="842664"/>
          <a:ext cx="5627146" cy="4226503"/>
        </p:xfrm>
        <a:graphic>
          <a:graphicData uri="http://schemas.openxmlformats.org/drawingml/2006/table">
            <a:tbl>
              <a:tblPr>
                <a:tableStyleId>{5C22544A-7EE6-4342-B048-85BDC9FD1C3A}</a:tableStyleId>
              </a:tblPr>
              <a:tblGrid>
                <a:gridCol w="536999">
                  <a:extLst>
                    <a:ext uri="{9D8B030D-6E8A-4147-A177-3AD203B41FA5}">
                      <a16:colId xmlns:a16="http://schemas.microsoft.com/office/drawing/2014/main" val="2182932791"/>
                    </a:ext>
                  </a:extLst>
                </a:gridCol>
                <a:gridCol w="688267">
                  <a:extLst>
                    <a:ext uri="{9D8B030D-6E8A-4147-A177-3AD203B41FA5}">
                      <a16:colId xmlns:a16="http://schemas.microsoft.com/office/drawing/2014/main" val="1017067130"/>
                    </a:ext>
                  </a:extLst>
                </a:gridCol>
                <a:gridCol w="1142068">
                  <a:extLst>
                    <a:ext uri="{9D8B030D-6E8A-4147-A177-3AD203B41FA5}">
                      <a16:colId xmlns:a16="http://schemas.microsoft.com/office/drawing/2014/main" val="71898121"/>
                    </a:ext>
                  </a:extLst>
                </a:gridCol>
                <a:gridCol w="998365">
                  <a:extLst>
                    <a:ext uri="{9D8B030D-6E8A-4147-A177-3AD203B41FA5}">
                      <a16:colId xmlns:a16="http://schemas.microsoft.com/office/drawing/2014/main" val="323384774"/>
                    </a:ext>
                  </a:extLst>
                </a:gridCol>
                <a:gridCol w="2261447">
                  <a:extLst>
                    <a:ext uri="{9D8B030D-6E8A-4147-A177-3AD203B41FA5}">
                      <a16:colId xmlns:a16="http://schemas.microsoft.com/office/drawing/2014/main" val="3028458640"/>
                    </a:ext>
                  </a:extLst>
                </a:gridCol>
              </a:tblGrid>
              <a:tr h="670379">
                <a:tc>
                  <a:txBody>
                    <a:bodyPr/>
                    <a:lstStyle/>
                    <a:p>
                      <a:pPr algn="ctr" fontAlgn="b"/>
                      <a:r>
                        <a:rPr lang="en-US" sz="900" u="none" strike="noStrike">
                          <a:effectLst/>
                        </a:rPr>
                        <a:t>11/6/20</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First Name</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1953779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19</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598295550"/>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97174217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112163577"/>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24373231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48320099"/>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216720444"/>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11184904"/>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80534154"/>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51238545"/>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314705070"/>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408333844"/>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8772317"/>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85473058"/>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04403484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704015725"/>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0559259"/>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408957724"/>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51578818"/>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02474778"/>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6957713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Kevin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Andryc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046573583"/>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Mark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McHenry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Shared Spectrum Company</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33070582"/>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11/6/20  8:00-10:00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lvl="1">
              <a:buFont typeface="+mj-lt"/>
              <a:buAutoNum type="alphaLcParenR"/>
            </a:pPr>
            <a:r>
              <a:rPr lang="en-US" sz="1600" dirty="0" err="1"/>
              <a:t>iMeet</a:t>
            </a:r>
            <a:r>
              <a:rPr lang="en-US" sz="1600" dirty="0"/>
              <a:t> discussion</a:t>
            </a:r>
          </a:p>
          <a:p>
            <a:pPr lvl="1">
              <a:buFont typeface="+mj-lt"/>
              <a:buAutoNum type="alphaLcParenR"/>
            </a:pPr>
            <a:r>
              <a:rPr lang="en-US" sz="1600" dirty="0"/>
              <a:t>Election Chair Report</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181600" y="9144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a:t>
            </a:r>
          </a:p>
        </p:txBody>
      </p:sp>
      <p:sp>
        <p:nvSpPr>
          <p:cNvPr id="2" name="Date Placeholder 1"/>
          <p:cNvSpPr>
            <a:spLocks noGrp="1"/>
          </p:cNvSpPr>
          <p:nvPr>
            <p:ph type="dt" sz="quarter" idx="10"/>
          </p:nvPr>
        </p:nvSpPr>
        <p:spPr>
          <a:xfrm>
            <a:off x="457200" y="6448425"/>
            <a:ext cx="2133600" cy="365125"/>
          </a:xfrm>
        </p:spPr>
        <p:txBody>
          <a:bodyPr/>
          <a:lstStyle/>
          <a:p>
            <a:pPr>
              <a:defRPr/>
            </a:pPr>
            <a:fld id="{D7B84E1A-0475-4A4E-8617-891172CC0D86}" type="datetime1">
              <a:rPr lang="en-US" smtClean="0"/>
              <a:t>11/5/20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5-20-0033-00-agen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ED40F9E8-714A-D342-B680-F9D6F3D9D832}" type="datetime1">
              <a:rPr lang="en-US" smtClean="0"/>
              <a:t>11/5/20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835582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Tree>
    <p:extLst>
      <p:ext uri="{BB962C8B-B14F-4D97-AF65-F5344CB8AC3E}">
        <p14:creationId xmlns:p14="http://schemas.microsoft.com/office/powerpoint/2010/main" val="3688172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Tree>
    <p:extLst>
      <p:ext uri="{BB962C8B-B14F-4D97-AF65-F5344CB8AC3E}">
        <p14:creationId xmlns:p14="http://schemas.microsoft.com/office/powerpoint/2010/main" val="2086384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26710</TotalTime>
  <Words>2829</Words>
  <Application>Microsoft Macintosh PowerPoint</Application>
  <PresentationFormat>On-screen Show (4:3)</PresentationFormat>
  <Paragraphs>411</Paragraphs>
  <Slides>27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Minutes for approval</vt:lpstr>
      <vt:lpstr>Minutes for approval</vt:lpstr>
      <vt:lpstr>iMeet</vt:lpstr>
      <vt:lpstr>Election Chair Report</vt:lpstr>
      <vt:lpstr>Current Status for 1900.5a</vt:lpstr>
      <vt:lpstr>Current Status for 1900.5.1</vt:lpstr>
      <vt:lpstr>Current Status for 1900.5.2a</vt:lpstr>
      <vt:lpstr>Other DySPAN-SC Activities</vt:lpstr>
      <vt:lpstr>Other DySPAN-SC Activities</vt:lpstr>
      <vt:lpstr>1900.5 Marketing Inputs</vt:lpstr>
      <vt:lpstr>1900.5 Meeting Planning and Review</vt:lpstr>
      <vt:lpstr>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529</cp:revision>
  <dcterms:created xsi:type="dcterms:W3CDTF">2013-08-13T02:52:21Z</dcterms:created>
  <dcterms:modified xsi:type="dcterms:W3CDTF">2020-11-05T14:40:01Z</dcterms:modified>
</cp:coreProperties>
</file>