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17" r:id="rId2"/>
    <p:sldId id="402" r:id="rId3"/>
    <p:sldId id="337" r:id="rId4"/>
    <p:sldId id="413" r:id="rId5"/>
    <p:sldId id="332" r:id="rId6"/>
    <p:sldId id="414" r:id="rId7"/>
    <p:sldId id="361" r:id="rId8"/>
    <p:sldId id="401" r:id="rId9"/>
    <p:sldId id="419" r:id="rId10"/>
    <p:sldId id="388" r:id="rId11"/>
    <p:sldId id="389" r:id="rId12"/>
    <p:sldId id="390" r:id="rId13"/>
    <p:sldId id="391" r:id="rId14"/>
    <p:sldId id="455" r:id="rId15"/>
    <p:sldId id="439" r:id="rId16"/>
    <p:sldId id="437" r:id="rId17"/>
    <p:sldId id="460" r:id="rId18"/>
    <p:sldId id="438" r:id="rId19"/>
    <p:sldId id="426" r:id="rId20"/>
    <p:sldId id="457" r:id="rId21"/>
    <p:sldId id="440" r:id="rId22"/>
    <p:sldId id="430" r:id="rId23"/>
    <p:sldId id="453" r:id="rId24"/>
    <p:sldId id="459"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9E767D-4C76-004A-8681-B0478B9F03B5}" v="24" dt="2020-10-01T21:02:22.5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04" autoAdjust="0"/>
    <p:restoredTop sz="97557"/>
  </p:normalViewPr>
  <p:slideViewPr>
    <p:cSldViewPr>
      <p:cViewPr varScale="1">
        <p:scale>
          <a:sx n="198" d="100"/>
          <a:sy n="198" d="100"/>
        </p:scale>
        <p:origin x="800"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10/1/20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13</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134699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16</a:t>
            </a:fld>
            <a:endParaRPr lang="en-US"/>
          </a:p>
        </p:txBody>
      </p:sp>
    </p:spTree>
    <p:extLst>
      <p:ext uri="{BB962C8B-B14F-4D97-AF65-F5344CB8AC3E}">
        <p14:creationId xmlns:p14="http://schemas.microsoft.com/office/powerpoint/2010/main" val="4131232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1206738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8DE94DEC-1226-C141-835D-34D06695D764}" type="datetime1">
              <a:rPr lang="en-US" smtClean="0"/>
              <a:t>10/1/20</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#:5-20-0030-00-agen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9213806-9757-DA42-B18A-335874685A32}" type="datetime1">
              <a:rPr lang="en-US" smtClean="0"/>
              <a:t>10/1/20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#:5-20-0030-00-agen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50B1950-7F87-B44E-8D9C-1845E9A91612}" type="datetime1">
              <a:rPr lang="en-US" smtClean="0"/>
              <a:t>10/1/20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#:5-20-0030-00-agen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DB4A1874-C775-9046-BFE0-40CCE74BA752}" type="datetime1">
              <a:rPr lang="en-US" smtClean="0"/>
              <a:t>10/1/20</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#:5-20-0030-00-agen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A9B3A566-38E5-3D4F-88BC-D65598173318}" type="datetime1">
              <a:rPr lang="en-US" smtClean="0"/>
              <a:t>10/1/20</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#:5-20-0030-00-agen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121142A0-53F8-184E-A30E-188A5C50E450}" type="datetime1">
              <a:rPr lang="en-US" smtClean="0"/>
              <a:t>10/1/20</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#:5-20-0030-00-agen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3E24475D-A9BF-D942-AB17-CE665BBD8721}" type="datetime1">
              <a:rPr lang="en-US" smtClean="0"/>
              <a:t>10/1/20</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#:5-20-0030-00-agen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6715BEEF-EB1F-AC49-84FE-CB4317938084}" type="datetime1">
              <a:rPr lang="en-US" smtClean="0"/>
              <a:t>10/1/20</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#:5-20-0030-00-agen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1E986692-7D4D-FC48-BF03-731F26CC0EFA}" type="datetime1">
              <a:rPr lang="en-US" smtClean="0"/>
              <a:t>10/1/20</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#:5-20-0030-00-agen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0CF04C52-4D0C-5C46-B0E1-36B317E804A9}" type="datetime1">
              <a:rPr lang="en-US" smtClean="0"/>
              <a:t>10/1/20</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#:5-20-0030-00-agen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3193FC7-768D-5549-8453-F671497369CA}" type="datetime1">
              <a:rPr lang="en-US" smtClean="0"/>
              <a:t>10/1/20</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#:5-20-0030-00-agen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77682BE8-64E0-C04B-89E1-C6630ED19C2B}" type="datetime1">
              <a:rPr lang="en-US" smtClean="0"/>
              <a:t>10/1/20</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#:5-20-0030-00-agen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1A3C334-983B-0E46-A490-F2312B3AB8D5}" type="datetime1">
              <a:rPr lang="en-US" smtClean="0"/>
              <a:t>10/1/20</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#:5-20-0030-00-agen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5034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02 October 2020</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02 October 2020</a:t>
            </a:r>
          </a:p>
          <a:p>
            <a:pPr eaLnBrk="0" hangingPunct="0"/>
            <a:r>
              <a:rPr lang="en-US" sz="1200" b="1" dirty="0">
                <a:latin typeface="Arial" pitchFamily="34" charset="0"/>
                <a:cs typeface="Times New Roman" pitchFamily="18" charset="0"/>
              </a:rPr>
              <a:t>Document No: 5-20-0030-00-agen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001EC1BB-F2C8-8544-B7C1-64898A52766F}" type="datetime1">
              <a:rPr lang="en-US" smtClean="0"/>
              <a:t>10/1/20</a:t>
            </a:fld>
            <a:endParaRPr lang="en-US"/>
          </a:p>
        </p:txBody>
      </p:sp>
      <p:sp>
        <p:nvSpPr>
          <p:cNvPr id="3" name="Footer Placeholder 2"/>
          <p:cNvSpPr>
            <a:spLocks noGrp="1"/>
          </p:cNvSpPr>
          <p:nvPr>
            <p:ph type="ftr" sz="quarter" idx="11"/>
          </p:nvPr>
        </p:nvSpPr>
        <p:spPr/>
        <p:txBody>
          <a:bodyPr/>
          <a:lstStyle/>
          <a:p>
            <a:pPr>
              <a:defRPr/>
            </a:pPr>
            <a:r>
              <a:rPr lang="en-US"/>
              <a:t>Doc #:5-20-0030-00-agen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613216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838200" y="1603375"/>
            <a:ext cx="80010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Letter of Assurance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A220EFCD-AD79-C14A-9C81-14A530E53242}" type="datetime1">
              <a:rPr lang="en-US" smtClean="0"/>
              <a:t>10/1/20</a:t>
            </a:fld>
            <a:endParaRPr lang="en-US" dirty="0"/>
          </a:p>
        </p:txBody>
      </p:sp>
      <p:sp>
        <p:nvSpPr>
          <p:cNvPr id="3" name="Footer Placeholder 2"/>
          <p:cNvSpPr>
            <a:spLocks noGrp="1"/>
          </p:cNvSpPr>
          <p:nvPr>
            <p:ph type="ftr" sz="quarter" idx="11"/>
          </p:nvPr>
        </p:nvSpPr>
        <p:spPr/>
        <p:txBody>
          <a:bodyPr/>
          <a:lstStyle/>
          <a:p>
            <a:pPr>
              <a:defRPr/>
            </a:pPr>
            <a:r>
              <a:rPr lang="en-US"/>
              <a:t>Doc #:5-20-0030-00-agen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2193722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74AA52E6-27CC-3A4D-A0A4-13181BA76613}" type="datetime1">
              <a:rPr lang="en-US" smtClean="0"/>
              <a:t>10/1/20</a:t>
            </a:fld>
            <a:endParaRPr lang="en-US" dirty="0"/>
          </a:p>
        </p:txBody>
      </p:sp>
      <p:sp>
        <p:nvSpPr>
          <p:cNvPr id="3" name="Footer Placeholder 2"/>
          <p:cNvSpPr>
            <a:spLocks noGrp="1"/>
          </p:cNvSpPr>
          <p:nvPr>
            <p:ph type="ftr" sz="quarter" idx="11"/>
          </p:nvPr>
        </p:nvSpPr>
        <p:spPr/>
        <p:txBody>
          <a:bodyPr/>
          <a:lstStyle/>
          <a:p>
            <a:pPr>
              <a:defRPr/>
            </a:pPr>
            <a:r>
              <a:rPr lang="en-US"/>
              <a:t>Doc #:5-20-0030-00-agen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dirty="0"/>
          </a:p>
        </p:txBody>
      </p:sp>
    </p:spTree>
    <p:extLst>
      <p:ext uri="{BB962C8B-B14F-4D97-AF65-F5344CB8AC3E}">
        <p14:creationId xmlns:p14="http://schemas.microsoft.com/office/powerpoint/2010/main" val="1387095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E2C8E3AB-7383-CD41-8E15-E92C783EECDD}" type="datetime1">
              <a:rPr lang="en-US" smtClean="0"/>
              <a:t>10/1/20</a:t>
            </a:fld>
            <a:endParaRPr lang="en-US" dirty="0"/>
          </a:p>
        </p:txBody>
      </p:sp>
      <p:sp>
        <p:nvSpPr>
          <p:cNvPr id="3" name="Footer Placeholder 2"/>
          <p:cNvSpPr>
            <a:spLocks noGrp="1"/>
          </p:cNvSpPr>
          <p:nvPr>
            <p:ph type="ftr" sz="quarter" idx="11"/>
          </p:nvPr>
        </p:nvSpPr>
        <p:spPr/>
        <p:txBody>
          <a:bodyPr/>
          <a:lstStyle/>
          <a:p>
            <a:pPr>
              <a:defRPr/>
            </a:pPr>
            <a:r>
              <a:rPr lang="en-US"/>
              <a:t>Doc #:5-20-0030-00-agen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dirty="0"/>
          </a:p>
        </p:txBody>
      </p:sp>
    </p:spTree>
    <p:extLst>
      <p:ext uri="{BB962C8B-B14F-4D97-AF65-F5344CB8AC3E}">
        <p14:creationId xmlns:p14="http://schemas.microsoft.com/office/powerpoint/2010/main" val="197510137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9/4/20</a:t>
            </a:r>
            <a:r>
              <a:rPr lang="en-US" dirty="0"/>
              <a:t> </a:t>
            </a:r>
            <a:r>
              <a:rPr dirty="0"/>
              <a:t>WG minutes contained in </a:t>
            </a:r>
            <a:r>
              <a:rPr lang="en-US" dirty="0">
                <a:solidFill>
                  <a:schemeClr val="tx1"/>
                </a:solidFill>
              </a:rPr>
              <a:t>Doc #: 5-20-00??-00-mins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EB5BF39-017B-9145-8495-939B611B70D8}" type="datetime1">
              <a:rPr lang="en-US" smtClean="0"/>
              <a:t>10/1/20</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#:5-20-0030-00-agen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14</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534349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7/21/20</a:t>
            </a:r>
          </a:p>
          <a:p>
            <a:pPr lvl="1"/>
            <a:r>
              <a:rPr lang="en-US" sz="1400" dirty="0"/>
              <a:t>Continuing to address scope around the move to CWN</a:t>
            </a:r>
          </a:p>
          <a:p>
            <a:pPr lvl="1"/>
            <a:r>
              <a:rPr lang="en-US" sz="1400" dirty="0"/>
              <a:t>Need to allow innovation as high priority</a:t>
            </a:r>
          </a:p>
          <a:p>
            <a:r>
              <a:rPr lang="en-US" sz="1800" dirty="0"/>
              <a:t>9/4/20</a:t>
            </a:r>
          </a:p>
          <a:p>
            <a:pPr lvl="1"/>
            <a:r>
              <a:rPr lang="en-US" sz="1400" dirty="0"/>
              <a:t>Looking at overlap with 1900.4</a:t>
            </a:r>
          </a:p>
          <a:p>
            <a:pPr lvl="2"/>
            <a:r>
              <a:rPr lang="en-US" sz="1000" dirty="0"/>
              <a:t>Investigate moving .4 into .5</a:t>
            </a:r>
          </a:p>
          <a:p>
            <a:pPr lvl="1"/>
            <a:r>
              <a:rPr lang="en-US" sz="1400" dirty="0"/>
              <a:t>Very productive ad-</a:t>
            </a:r>
            <a:r>
              <a:rPr lang="en-US" sz="1400" dirty="0" err="1"/>
              <a:t>hocs</a:t>
            </a:r>
            <a:endParaRPr lang="en-US" sz="1400" dirty="0"/>
          </a:p>
          <a:p>
            <a:pPr lvl="2"/>
            <a:r>
              <a:rPr lang="en-US" sz="1000" dirty="0"/>
              <a:t>Several contributions (Loon and </a:t>
            </a:r>
            <a:r>
              <a:rPr lang="en-US" sz="1000" dirty="0" err="1"/>
              <a:t>Andro</a:t>
            </a:r>
            <a:r>
              <a:rPr lang="en-US" sz="1000" dirty="0"/>
              <a:t>)</a:t>
            </a:r>
          </a:p>
          <a:p>
            <a:pPr lvl="2"/>
            <a:r>
              <a:rPr lang="en-US" sz="1000" dirty="0"/>
              <a:t>Explore hierarchical policy structure (radio/node, network levels, regulatory)</a:t>
            </a:r>
          </a:p>
          <a:p>
            <a:pPr lvl="2"/>
            <a:r>
              <a:rPr lang="en-US" sz="1000" dirty="0"/>
              <a:t>Use Cases under study - CBRS, Tactical, Loon global mobile network</a:t>
            </a:r>
          </a:p>
          <a:p>
            <a:pPr lvl="1"/>
            <a:r>
              <a:rPr lang="en-US" sz="1400" dirty="0"/>
              <a:t>Need to clear up meeting schedule</a:t>
            </a:r>
          </a:p>
          <a:p>
            <a:r>
              <a:rPr lang="en-US" sz="1800" dirty="0"/>
              <a:t>10/2/20</a:t>
            </a:r>
          </a:p>
          <a:p>
            <a:pPr lvl="1"/>
            <a:r>
              <a:rPr lang="en-US" sz="1400" dirty="0"/>
              <a:t>Meeting planned with 1900.4 Chair 10/6/20 08:30 EDT</a:t>
            </a:r>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19560371-2AD5-3E46-B6D4-461A29B3F538}" type="datetime1">
              <a:rPr lang="en-US" smtClean="0"/>
              <a:t>10/1/20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15</a:t>
            </a:fld>
            <a:endParaRPr lang="en-US"/>
          </a:p>
        </p:txBody>
      </p:sp>
    </p:spTree>
    <p:extLst>
      <p:ext uri="{BB962C8B-B14F-4D97-AF65-F5344CB8AC3E}">
        <p14:creationId xmlns:p14="http://schemas.microsoft.com/office/powerpoint/2010/main" val="4099803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98536" y="908731"/>
            <a:ext cx="5492664" cy="5400613"/>
          </a:xfrm>
        </p:spPr>
        <p:txBody>
          <a:bodyPr/>
          <a:lstStyle/>
          <a:p>
            <a:r>
              <a:rPr lang="en-US" sz="1600" dirty="0"/>
              <a:t>10/2/20</a:t>
            </a:r>
          </a:p>
          <a:p>
            <a:pPr lvl="1"/>
            <a:r>
              <a:rPr lang="en-US" sz="1400" dirty="0"/>
              <a:t>Schedule</a:t>
            </a:r>
          </a:p>
          <a:p>
            <a:pPr lvl="2"/>
            <a:r>
              <a:rPr lang="en-US" sz="1200" dirty="0"/>
              <a:t>Full review of drafting - 3/17 √</a:t>
            </a:r>
          </a:p>
          <a:p>
            <a:pPr lvl="2"/>
            <a:r>
              <a:rPr lang="en-US" sz="1200" dirty="0"/>
              <a:t>First WG Ballot - 2/19 √ 	</a:t>
            </a:r>
          </a:p>
          <a:p>
            <a:pPr lvl="2"/>
            <a:r>
              <a:rPr lang="en-US" sz="1200" dirty="0"/>
              <a:t>WG Recirc - 10/19 √</a:t>
            </a:r>
          </a:p>
          <a:p>
            <a:pPr lvl="2"/>
            <a:r>
              <a:rPr lang="en-US" sz="1200" dirty="0"/>
              <a:t>Sponsor Ballot - 11/19 √ 	</a:t>
            </a:r>
          </a:p>
          <a:p>
            <a:pPr lvl="2"/>
            <a:r>
              <a:rPr lang="en-US" sz="1200" dirty="0"/>
              <a:t>Sponsor Recirc - </a:t>
            </a:r>
            <a:r>
              <a:rPr lang="en-US" sz="1200" dirty="0">
                <a:solidFill>
                  <a:schemeClr val="tx2"/>
                </a:solidFill>
              </a:rPr>
              <a:t>8/20 </a:t>
            </a:r>
            <a:r>
              <a:rPr lang="en-US" sz="1200" dirty="0"/>
              <a:t>√ </a:t>
            </a:r>
            <a:endParaRPr lang="en-US" sz="1200" dirty="0">
              <a:solidFill>
                <a:schemeClr val="tx2"/>
              </a:solidFill>
            </a:endParaRPr>
          </a:p>
          <a:p>
            <a:pPr lvl="2"/>
            <a:r>
              <a:rPr lang="en-US" sz="1200" dirty="0"/>
              <a:t>Sponsor Recirc 2 - </a:t>
            </a:r>
            <a:r>
              <a:rPr lang="en-US" sz="1200" dirty="0">
                <a:solidFill>
                  <a:srgbClr val="FF0000"/>
                </a:solidFill>
              </a:rPr>
              <a:t>NA</a:t>
            </a:r>
          </a:p>
          <a:p>
            <a:pPr lvl="2"/>
            <a:r>
              <a:rPr lang="en-US" sz="1200" dirty="0"/>
              <a:t>Submit to REVCOM – </a:t>
            </a:r>
            <a:r>
              <a:rPr lang="en-US" sz="1200" dirty="0">
                <a:solidFill>
                  <a:srgbClr val="FF0000"/>
                </a:solidFill>
              </a:rPr>
              <a:t>√</a:t>
            </a:r>
          </a:p>
          <a:p>
            <a:pPr lvl="3"/>
            <a:r>
              <a:rPr lang="en-US" sz="1200" dirty="0"/>
              <a:t>Project IEEE P1900.5.1 Standard Policy Language for Dynamic Spectrum Access Systems has been assigned to a </a:t>
            </a:r>
            <a:r>
              <a:rPr lang="en-US" sz="1200" dirty="0" err="1"/>
              <a:t>RevCom</a:t>
            </a:r>
            <a:r>
              <a:rPr lang="en-US" sz="1200" dirty="0"/>
              <a:t> agenda 02 Dec 2020</a:t>
            </a:r>
          </a:p>
          <a:p>
            <a:pPr lvl="1"/>
            <a:r>
              <a:rPr lang="en-US" sz="1400" dirty="0"/>
              <a:t>Suggestion from </a:t>
            </a:r>
            <a:r>
              <a:rPr lang="en-US" sz="1400" dirty="0" err="1"/>
              <a:t>DySPAN</a:t>
            </a:r>
            <a:r>
              <a:rPr lang="en-US" sz="1400" dirty="0"/>
              <a:t> to put in for a PAR extension</a:t>
            </a:r>
          </a:p>
          <a:p>
            <a:pPr lvl="2"/>
            <a:r>
              <a:rPr lang="en-US" sz="1200" dirty="0"/>
              <a:t>Checking with IEEE…</a:t>
            </a:r>
          </a:p>
          <a:p>
            <a:pPr lvl="1"/>
            <a:r>
              <a:rPr lang="en-US" sz="1400" dirty="0"/>
              <a:t>Reference implementation of 1900.5.1 </a:t>
            </a:r>
          </a:p>
          <a:p>
            <a:pPr lvl="2"/>
            <a:r>
              <a:rPr lang="en-US" sz="1200" dirty="0"/>
              <a:t>Shooting for an April F2F demonstration - postponed</a:t>
            </a:r>
          </a:p>
          <a:p>
            <a:pPr lvl="2"/>
            <a:r>
              <a:rPr lang="en-US" sz="1200" dirty="0"/>
              <a:t>Looking at Java but doesn’t support operator overload, C++ a better option</a:t>
            </a:r>
          </a:p>
          <a:p>
            <a:pPr lvl="2"/>
            <a:r>
              <a:rPr lang="en-US" sz="1200" dirty="0"/>
              <a:t>Has integrated JAVA and C++ into solution</a:t>
            </a:r>
          </a:p>
          <a:p>
            <a:pPr lvl="2"/>
            <a:r>
              <a:rPr lang="en-US" sz="1200" dirty="0"/>
              <a:t>New OWL API release integrated (thanks Jakub)</a:t>
            </a:r>
          </a:p>
          <a:p>
            <a:pPr lvl="1"/>
            <a:r>
              <a:rPr lang="en-US" sz="1400" dirty="0"/>
              <a:t>Coming soon (year end) a more accessible interface</a:t>
            </a:r>
          </a:p>
          <a:p>
            <a:pPr lvl="1"/>
            <a:endParaRPr lang="en-US" sz="1800" dirty="0"/>
          </a:p>
          <a:p>
            <a:pPr lvl="1"/>
            <a:endParaRPr lang="en-US" sz="300" dirty="0"/>
          </a:p>
          <a:p>
            <a:pPr lvl="1"/>
            <a:endParaRPr lang="en-US" sz="14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B1C12F4D-2852-BB4F-8F59-0A02B59C7B85}" type="datetime1">
              <a:rPr lang="en-US" smtClean="0"/>
              <a:t>10/1/20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
        <p:nvSpPr>
          <p:cNvPr id="3" name="TextBox 2">
            <a:extLst>
              <a:ext uri="{FF2B5EF4-FFF2-40B4-BE49-F238E27FC236}">
                <a16:creationId xmlns:a16="http://schemas.microsoft.com/office/drawing/2014/main" id="{2F8E4F24-DE71-3C42-A75A-B99CD46BD16D}"/>
              </a:ext>
            </a:extLst>
          </p:cNvPr>
          <p:cNvSpPr txBox="1"/>
          <p:nvPr/>
        </p:nvSpPr>
        <p:spPr>
          <a:xfrm>
            <a:off x="5791200" y="990600"/>
            <a:ext cx="3124200" cy="707886"/>
          </a:xfrm>
          <a:prstGeom prst="rect">
            <a:avLst/>
          </a:prstGeom>
          <a:noFill/>
        </p:spPr>
        <p:txBody>
          <a:bodyPr wrap="square" rtlCol="0">
            <a:spAutoFit/>
          </a:bodyPr>
          <a:lstStyle/>
          <a:p>
            <a:r>
              <a:rPr lang="en-US" sz="800" dirty="0"/>
              <a:t>TOTAL COMMENTS: 1</a:t>
            </a:r>
          </a:p>
          <a:p>
            <a:endParaRPr lang="en-US" sz="800" dirty="0"/>
          </a:p>
          <a:p>
            <a:r>
              <a:rPr lang="en-US" sz="800" dirty="0"/>
              <a:t>Comment was Editorial and was rejected with a disposition status of "This will be for IEEE-SA Editorial to consider during publication"   </a:t>
            </a:r>
          </a:p>
          <a:p>
            <a:endParaRPr lang="en-US" sz="800" dirty="0"/>
          </a:p>
        </p:txBody>
      </p:sp>
      <p:pic>
        <p:nvPicPr>
          <p:cNvPr id="7" name="Picture 6">
            <a:extLst>
              <a:ext uri="{FF2B5EF4-FFF2-40B4-BE49-F238E27FC236}">
                <a16:creationId xmlns:a16="http://schemas.microsoft.com/office/drawing/2014/main" id="{3BC41935-2012-5B4E-BB77-F6D25FD45CC8}"/>
              </a:ext>
            </a:extLst>
          </p:cNvPr>
          <p:cNvPicPr>
            <a:picLocks noChangeAspect="1"/>
          </p:cNvPicPr>
          <p:nvPr/>
        </p:nvPicPr>
        <p:blipFill>
          <a:blip r:embed="rId3"/>
          <a:stretch>
            <a:fillRect/>
          </a:stretch>
        </p:blipFill>
        <p:spPr>
          <a:xfrm>
            <a:off x="5772000" y="1752008"/>
            <a:ext cx="3251046" cy="3733800"/>
          </a:xfrm>
          <a:prstGeom prst="rect">
            <a:avLst/>
          </a:prstGeom>
        </p:spPr>
      </p:pic>
    </p:spTree>
    <p:extLst>
      <p:ext uri="{BB962C8B-B14F-4D97-AF65-F5344CB8AC3E}">
        <p14:creationId xmlns:p14="http://schemas.microsoft.com/office/powerpoint/2010/main" val="2720461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normAutofit fontScale="90000"/>
          </a:bodyPr>
          <a:lstStyle/>
          <a:p>
            <a:r>
              <a:rPr dirty="0"/>
              <a:t>Current Status for 1900.5.</a:t>
            </a:r>
            <a:r>
              <a:rPr lang="en-US" dirty="0"/>
              <a:t>1</a:t>
            </a:r>
            <a:br>
              <a:rPr lang="en-US" dirty="0"/>
            </a:br>
            <a:r>
              <a:rPr lang="en-US" dirty="0" err="1"/>
              <a:t>Recirulation</a:t>
            </a:r>
            <a:r>
              <a:rPr lang="en-US" dirty="0"/>
              <a:t> Comment</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B1C12F4D-2852-BB4F-8F59-0A02B59C7B85}" type="datetime1">
              <a:rPr lang="en-US" smtClean="0"/>
              <a:t>10/1/20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graphicFrame>
        <p:nvGraphicFramePr>
          <p:cNvPr id="9" name="Table 8">
            <a:extLst>
              <a:ext uri="{FF2B5EF4-FFF2-40B4-BE49-F238E27FC236}">
                <a16:creationId xmlns:a16="http://schemas.microsoft.com/office/drawing/2014/main" id="{BAABB3A0-B0E8-FE46-8333-BFC79E882C8C}"/>
              </a:ext>
            </a:extLst>
          </p:cNvPr>
          <p:cNvGraphicFramePr>
            <a:graphicFrameLocks noGrp="1"/>
          </p:cNvGraphicFramePr>
          <p:nvPr/>
        </p:nvGraphicFramePr>
        <p:xfrm>
          <a:off x="482600" y="1917700"/>
          <a:ext cx="8178799" cy="3022600"/>
        </p:xfrm>
        <a:graphic>
          <a:graphicData uri="http://schemas.openxmlformats.org/drawingml/2006/table">
            <a:tbl>
              <a:tblPr>
                <a:tableStyleId>{5C22544A-7EE6-4342-B048-85BDC9FD1C3A}</a:tableStyleId>
              </a:tblPr>
              <a:tblGrid>
                <a:gridCol w="561539">
                  <a:extLst>
                    <a:ext uri="{9D8B030D-6E8A-4147-A177-3AD203B41FA5}">
                      <a16:colId xmlns:a16="http://schemas.microsoft.com/office/drawing/2014/main" val="2759571003"/>
                    </a:ext>
                  </a:extLst>
                </a:gridCol>
                <a:gridCol w="1154803">
                  <a:extLst>
                    <a:ext uri="{9D8B030D-6E8A-4147-A177-3AD203B41FA5}">
                      <a16:colId xmlns:a16="http://schemas.microsoft.com/office/drawing/2014/main" val="1280713886"/>
                    </a:ext>
                  </a:extLst>
                </a:gridCol>
                <a:gridCol w="647198">
                  <a:extLst>
                    <a:ext uri="{9D8B030D-6E8A-4147-A177-3AD203B41FA5}">
                      <a16:colId xmlns:a16="http://schemas.microsoft.com/office/drawing/2014/main" val="1302759049"/>
                    </a:ext>
                  </a:extLst>
                </a:gridCol>
                <a:gridCol w="1408606">
                  <a:extLst>
                    <a:ext uri="{9D8B030D-6E8A-4147-A177-3AD203B41FA5}">
                      <a16:colId xmlns:a16="http://schemas.microsoft.com/office/drawing/2014/main" val="3615964756"/>
                    </a:ext>
                  </a:extLst>
                </a:gridCol>
                <a:gridCol w="875620">
                  <a:extLst>
                    <a:ext uri="{9D8B030D-6E8A-4147-A177-3AD203B41FA5}">
                      <a16:colId xmlns:a16="http://schemas.microsoft.com/office/drawing/2014/main" val="3652158516"/>
                    </a:ext>
                  </a:extLst>
                </a:gridCol>
                <a:gridCol w="875620">
                  <a:extLst>
                    <a:ext uri="{9D8B030D-6E8A-4147-A177-3AD203B41FA5}">
                      <a16:colId xmlns:a16="http://schemas.microsoft.com/office/drawing/2014/main" val="2286613441"/>
                    </a:ext>
                  </a:extLst>
                </a:gridCol>
                <a:gridCol w="2655413">
                  <a:extLst>
                    <a:ext uri="{9D8B030D-6E8A-4147-A177-3AD203B41FA5}">
                      <a16:colId xmlns:a16="http://schemas.microsoft.com/office/drawing/2014/main" val="501450309"/>
                    </a:ext>
                  </a:extLst>
                </a:gridCol>
              </a:tblGrid>
              <a:tr h="355600">
                <a:tc>
                  <a:txBody>
                    <a:bodyPr/>
                    <a:lstStyle/>
                    <a:p>
                      <a:pPr algn="l" fontAlgn="b"/>
                      <a:r>
                        <a:rPr lang="en-US" sz="1000" u="none" strike="noStrike">
                          <a:effectLst/>
                        </a:rPr>
                        <a:t>Page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Subclause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Line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Comment</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File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Must be Satisfied</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Proposed Change</a:t>
                      </a:r>
                      <a:endParaRPr lang="en-US" sz="1000" b="1" i="0" u="none" strike="noStrike">
                        <a:solidFill>
                          <a:srgbClr val="FFFFFF"/>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497142908"/>
                  </a:ext>
                </a:extLst>
              </a:tr>
              <a:tr h="2667000">
                <a:tc>
                  <a:txBody>
                    <a:bodyPr/>
                    <a:lstStyle/>
                    <a:p>
                      <a:pPr algn="l" fontAlgn="b"/>
                      <a:r>
                        <a:rPr lang="en-US" sz="1000" u="none" strike="noStrike">
                          <a:effectLst/>
                        </a:rPr>
                        <a:t>28</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a:effectLst/>
                        </a:rPr>
                        <a:t>1.5.3.2</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a:effectLst/>
                        </a:rPr>
                        <a:t>5</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a:effectLst/>
                        </a:rPr>
                        <a:t>Looks like a typo in this sentence and should remove either 'if and only if' or 'iff'  I recommend removing 'iff':</a:t>
                      </a:r>
                      <a:br>
                        <a:rPr lang="en-US" sz="1000" u="none" strike="noStrike">
                          <a:effectLst/>
                        </a:rPr>
                      </a:br>
                      <a:br>
                        <a:rPr lang="en-US" sz="1000" u="none" strike="noStrike">
                          <a:effectLst/>
                        </a:rPr>
                      </a:br>
                      <a:r>
                        <a:rPr lang="en-US" sz="1000" u="none" strike="noStrike">
                          <a:effectLst/>
                        </a:rPr>
                        <a:t>Hence an individual ‘underlayMask</a:t>
                      </a:r>
                      <a:br>
                        <a:rPr lang="en-US" sz="1000" u="none" strike="noStrike">
                          <a:effectLst/>
                        </a:rPr>
                      </a:br>
                      <a:r>
                        <a:rPr lang="en-US" sz="1000" u="none" strike="noStrike">
                          <a:effectLst/>
                        </a:rPr>
                        <a:t>d1e48’ belongs to to class scmClsTypeUnderlayMask if and only iff it is linked via ObjectProperty</a:t>
                      </a:r>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a:effectLst/>
                        </a:rPr>
                        <a:t>No</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dirty="0">
                          <a:effectLst/>
                        </a:rPr>
                        <a:t>change sentence to:  "Hence an individual ‘</a:t>
                      </a:r>
                      <a:r>
                        <a:rPr lang="en-US" sz="1000" u="none" strike="noStrike" dirty="0" err="1">
                          <a:effectLst/>
                        </a:rPr>
                        <a:t>underlayMask</a:t>
                      </a:r>
                      <a:br>
                        <a:rPr lang="en-US" sz="1000" u="none" strike="noStrike" dirty="0">
                          <a:effectLst/>
                        </a:rPr>
                      </a:br>
                      <a:r>
                        <a:rPr lang="en-US" sz="1000" u="none" strike="noStrike" dirty="0">
                          <a:effectLst/>
                        </a:rPr>
                        <a:t>d1e48’ belongs to to class </a:t>
                      </a:r>
                      <a:r>
                        <a:rPr lang="en-US" sz="1000" u="none" strike="noStrike" dirty="0" err="1">
                          <a:effectLst/>
                        </a:rPr>
                        <a:t>scmClsTypeUnderlayMask</a:t>
                      </a:r>
                      <a:r>
                        <a:rPr lang="en-US" sz="1000" u="none" strike="noStrike" dirty="0">
                          <a:effectLst/>
                        </a:rPr>
                        <a:t> if and only it is linked via </a:t>
                      </a:r>
                      <a:r>
                        <a:rPr lang="en-US" sz="1000" u="none" strike="noStrike" dirty="0" err="1">
                          <a:effectLst/>
                        </a:rPr>
                        <a:t>ObjectProperty</a:t>
                      </a:r>
                      <a:endParaRPr lang="en-US"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310723151"/>
                  </a:ext>
                </a:extLst>
              </a:tr>
            </a:tbl>
          </a:graphicData>
        </a:graphic>
      </p:graphicFrame>
    </p:spTree>
    <p:extLst>
      <p:ext uri="{BB962C8B-B14F-4D97-AF65-F5344CB8AC3E}">
        <p14:creationId xmlns:p14="http://schemas.microsoft.com/office/powerpoint/2010/main" val="40442442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700" dirty="0"/>
              <a:t>7/21/20</a:t>
            </a:r>
          </a:p>
          <a:p>
            <a:pPr lvl="1"/>
            <a:r>
              <a:rPr lang="en-US" sz="1600" dirty="0"/>
              <a:t>Still few more details getting worked smallish</a:t>
            </a:r>
          </a:p>
          <a:p>
            <a:pPr lvl="2"/>
            <a:r>
              <a:rPr lang="en-US" sz="1100" dirty="0"/>
              <a:t>Polarization</a:t>
            </a:r>
          </a:p>
          <a:p>
            <a:pPr lvl="2"/>
            <a:r>
              <a:rPr lang="en-US" sz="1100" dirty="0"/>
              <a:t>Power turnability</a:t>
            </a:r>
          </a:p>
          <a:p>
            <a:pPr lvl="2"/>
            <a:r>
              <a:rPr lang="en-US" sz="1100" dirty="0"/>
              <a:t>Harmonics</a:t>
            </a:r>
          </a:p>
          <a:p>
            <a:pPr lvl="2"/>
            <a:r>
              <a:rPr lang="en-US" sz="1100" dirty="0"/>
              <a:t>Antenna Pointing</a:t>
            </a:r>
          </a:p>
          <a:p>
            <a:pPr lvl="2"/>
            <a:r>
              <a:rPr lang="en-US" sz="1100" dirty="0"/>
              <a:t>Planar approximations</a:t>
            </a:r>
            <a:endParaRPr lang="en-US" sz="1050" dirty="0"/>
          </a:p>
          <a:p>
            <a:r>
              <a:rPr lang="en-US" sz="1700" dirty="0"/>
              <a:t>9/4/20</a:t>
            </a:r>
          </a:p>
          <a:p>
            <a:pPr lvl="1"/>
            <a:r>
              <a:rPr lang="en-US" sz="1300" dirty="0"/>
              <a:t>Will have ad-hoc today</a:t>
            </a:r>
          </a:p>
          <a:p>
            <a:pPr lvl="1"/>
            <a:r>
              <a:rPr lang="en-US" sz="1300" dirty="0"/>
              <a:t>Will discuss changes</a:t>
            </a:r>
          </a:p>
          <a:p>
            <a:pPr lvl="1"/>
            <a:endParaRPr lang="en-US" sz="1300" dirty="0"/>
          </a:p>
          <a:p>
            <a:r>
              <a:rPr lang="en-US" sz="1700" dirty="0"/>
              <a:t>10/2/20</a:t>
            </a:r>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025F4E0E-319D-084E-898D-D43E6071326D}" type="datetime1">
              <a:rPr lang="en-US" smtClean="0"/>
              <a:t>10/1/20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4280698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dirty="0"/>
              <a:t>Updates from 9/28/20 meeting</a:t>
            </a:r>
          </a:p>
          <a:p>
            <a:pPr lvl="1"/>
            <a:r>
              <a:rPr lang="en-US" sz="2400" dirty="0"/>
              <a:t>1900.1 WG (Francesco reports)</a:t>
            </a:r>
          </a:p>
          <a:p>
            <a:pPr lvl="2"/>
            <a:r>
              <a:rPr lang="en-US" sz="2000" dirty="0"/>
              <a:t>Meeting on Sept 29</a:t>
            </a:r>
            <a:r>
              <a:rPr lang="en-US" sz="2000" baseline="30000" dirty="0"/>
              <a:t>th</a:t>
            </a:r>
            <a:r>
              <a:rPr lang="en-US" sz="2000" dirty="0"/>
              <a:t> to discuss feasibility of refining cognitive and machine learning terms in the context of DSA radio networking in a 1900.1 revision. </a:t>
            </a:r>
          </a:p>
          <a:p>
            <a:pPr lvl="2"/>
            <a:r>
              <a:rPr lang="en-US" sz="2000" dirty="0"/>
              <a:t>We will discuss Dave Chester’s (1900.5) contribution on cognitive radio networks and its impact to the 1900.1 PAR.</a:t>
            </a:r>
          </a:p>
          <a:p>
            <a:pPr lvl="1"/>
            <a:r>
              <a:rPr lang="en-US" sz="2400" dirty="0"/>
              <a:t>1900.2 WG (Stephen reports)</a:t>
            </a:r>
          </a:p>
          <a:p>
            <a:pPr lvl="2"/>
            <a:r>
              <a:rPr lang="en-US" sz="2000" dirty="0"/>
              <a:t>A minimal revision is possible – focus would be on revising its references.</a:t>
            </a:r>
          </a:p>
          <a:p>
            <a:pPr lvl="2"/>
            <a:r>
              <a:rPr lang="en-US" sz="2000" dirty="0"/>
              <a:t>1900.2 is actively being used and it is serving its purpose – there is no known request for a revision.</a:t>
            </a:r>
          </a:p>
          <a:p>
            <a:pPr lvl="1"/>
            <a:r>
              <a:rPr lang="en-US" sz="2400" dirty="0"/>
              <a:t>1900.6 WG (Oliver reports)</a:t>
            </a:r>
          </a:p>
          <a:p>
            <a:pPr lvl="2"/>
            <a:r>
              <a:rPr lang="en-US" sz="2000" dirty="0"/>
              <a:t>Addressing comments - final ten comments remain</a:t>
            </a:r>
          </a:p>
          <a:p>
            <a:pPr lvl="2"/>
            <a:r>
              <a:rPr lang="en-US" sz="2000" dirty="0"/>
              <a:t>Plan to recirculate draft by mid-December Plenary meeting</a:t>
            </a:r>
          </a:p>
          <a:p>
            <a:pPr lvl="1"/>
            <a:endParaRPr lang="en-US" sz="1050" dirty="0"/>
          </a:p>
          <a:p>
            <a:pPr lvl="1"/>
            <a:endParaRPr lang="en-US" sz="1050" dirty="0"/>
          </a:p>
          <a:p>
            <a:pPr lvl="1"/>
            <a:endParaRPr lang="en-US" sz="1800" dirty="0"/>
          </a:p>
        </p:txBody>
      </p:sp>
      <p:sp>
        <p:nvSpPr>
          <p:cNvPr id="4" name="Date Placeholder 3"/>
          <p:cNvSpPr>
            <a:spLocks noGrp="1"/>
          </p:cNvSpPr>
          <p:nvPr>
            <p:ph type="dt" sz="quarter" idx="10"/>
          </p:nvPr>
        </p:nvSpPr>
        <p:spPr/>
        <p:txBody>
          <a:bodyPr/>
          <a:lstStyle/>
          <a:p>
            <a:pPr>
              <a:defRPr/>
            </a:pPr>
            <a:fld id="{7F1A040B-3025-1B40-B288-EFD143FA0E9A}" type="datetime1">
              <a:rPr lang="en-US" smtClean="0"/>
              <a:t>10/1/20</a:t>
            </a:fld>
            <a:endParaRPr lang="en-US"/>
          </a:p>
        </p:txBody>
      </p:sp>
      <p:sp>
        <p:nvSpPr>
          <p:cNvPr id="5" name="Footer Placeholder 4"/>
          <p:cNvSpPr>
            <a:spLocks noGrp="1"/>
          </p:cNvSpPr>
          <p:nvPr>
            <p:ph type="ftr" sz="quarter" idx="11"/>
          </p:nvPr>
        </p:nvSpPr>
        <p:spPr/>
        <p:txBody>
          <a:bodyPr/>
          <a:lstStyle/>
          <a:p>
            <a:pPr>
              <a:defRPr/>
            </a:pPr>
            <a:r>
              <a:rPr lang="en-US"/>
              <a:t>Doc #:5-20-0030-00-agen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037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A3A98CB0-5492-CC4E-A3AD-349B97EE2441}" type="datetime1">
              <a:rPr lang="en-US" smtClean="0"/>
              <a:t>10/1/20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#:5-20-0030-00-agen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108543"/>
          </a:xfrm>
          <a:prstGeom prst="rect">
            <a:avLst/>
          </a:prstGeom>
        </p:spPr>
        <p:txBody>
          <a:bodyPr wrap="square">
            <a:spAutoFit/>
          </a:bodyPr>
          <a:lstStyle/>
          <a:p>
            <a:pPr marL="0" marR="0">
              <a:spcBef>
                <a:spcPts val="0"/>
              </a:spcBef>
              <a:spcAft>
                <a:spcPts val="0"/>
              </a:spcAft>
            </a:pPr>
            <a:r>
              <a:rPr lang="en-US" sz="1400" dirty="0"/>
              <a:t>IEEE 1900.5 Meetings</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endParaRPr lang="en-US" sz="1400" dirty="0"/>
          </a:p>
          <a:p>
            <a:pPr marL="0" marR="0">
              <a:spcBef>
                <a:spcPts val="0"/>
              </a:spcBef>
              <a:spcAft>
                <a:spcPts val="0"/>
              </a:spcAft>
            </a:pPr>
            <a:r>
              <a:rPr lang="en-US" sz="1400" dirty="0"/>
              <a:t>Meeting number: 624 724 824</a:t>
            </a:r>
          </a:p>
          <a:p>
            <a:pPr marL="0" marR="0">
              <a:spcBef>
                <a:spcPts val="0"/>
              </a:spcBef>
              <a:spcAft>
                <a:spcPts val="0"/>
              </a:spcAft>
            </a:pPr>
            <a:r>
              <a:rPr lang="en-US" sz="1400" dirty="0"/>
              <a:t>Password: nfKJw7Jg</a:t>
            </a:r>
          </a:p>
          <a:p>
            <a:pPr marL="0" marR="0">
              <a:spcBef>
                <a:spcPts val="0"/>
              </a:spcBef>
              <a:spcAft>
                <a:spcPts val="0"/>
              </a:spcAft>
            </a:pPr>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pPr marL="0" marR="0">
              <a:spcBef>
                <a:spcPts val="0"/>
              </a:spcBef>
              <a:spcAft>
                <a:spcPts val="0"/>
              </a:spcAft>
            </a:pPr>
            <a:endParaRPr lang="en-US" sz="1400" dirty="0"/>
          </a:p>
          <a:p>
            <a:pPr marL="0" marR="0">
              <a:spcBef>
                <a:spcPts val="0"/>
              </a:spcBef>
              <a:spcAft>
                <a:spcPts val="0"/>
              </a:spcAft>
            </a:pPr>
            <a:r>
              <a:rPr lang="en-US" sz="1400" dirty="0"/>
              <a:t>Join by video system</a:t>
            </a:r>
          </a:p>
          <a:p>
            <a:pPr marL="0" marR="0">
              <a:spcBef>
                <a:spcPts val="0"/>
              </a:spcBef>
              <a:spcAft>
                <a:spcPts val="0"/>
              </a:spcAft>
            </a:pPr>
            <a:r>
              <a:rPr lang="en-US" sz="1400" dirty="0"/>
              <a:t>Dial 624724824@foundryinc.my.webex.com</a:t>
            </a:r>
          </a:p>
          <a:p>
            <a:pPr marL="0" marR="0">
              <a:spcBef>
                <a:spcPts val="0"/>
              </a:spcBef>
              <a:spcAft>
                <a:spcPts val="0"/>
              </a:spcAft>
            </a:pPr>
            <a:r>
              <a:rPr lang="en-US" sz="1400" dirty="0"/>
              <a:t>You can also dial 173.243.2.68 and enter your meeting number.</a:t>
            </a:r>
          </a:p>
          <a:p>
            <a:pPr marL="0" marR="0">
              <a:spcBef>
                <a:spcPts val="0"/>
              </a:spcBef>
              <a:spcAft>
                <a:spcPts val="0"/>
              </a:spcAft>
            </a:pPr>
            <a:endParaRPr lang="en-US" sz="1400" dirty="0"/>
          </a:p>
          <a:p>
            <a:pPr marL="0" marR="0">
              <a:spcBef>
                <a:spcPts val="0"/>
              </a:spcBef>
              <a:spcAft>
                <a:spcPts val="0"/>
              </a:spcAft>
            </a:pPr>
            <a:r>
              <a:rPr lang="en-US" sz="1400" dirty="0"/>
              <a:t>Join by phone</a:t>
            </a:r>
          </a:p>
          <a:p>
            <a:pPr marL="0" marR="0">
              <a:spcBef>
                <a:spcPts val="0"/>
              </a:spcBef>
              <a:spcAft>
                <a:spcPts val="0"/>
              </a:spcAft>
            </a:pPr>
            <a:r>
              <a:rPr lang="en-US" sz="1400" dirty="0"/>
              <a:t>+1-510-338-9438 USA Toll</a:t>
            </a:r>
          </a:p>
          <a:p>
            <a:pPr marL="0" marR="0">
              <a:spcBef>
                <a:spcPts val="0"/>
              </a:spcBef>
              <a:spcAft>
                <a:spcPts val="0"/>
              </a:spcAft>
            </a:pPr>
            <a:r>
              <a:rPr lang="en-US" sz="1400" dirty="0"/>
              <a:t>Access code: 624 724 824   </a:t>
            </a: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b="1" dirty="0"/>
              <a:t>Discussion on new projects</a:t>
            </a:r>
            <a:endParaRPr lang="en-US" sz="1400" dirty="0"/>
          </a:p>
          <a:p>
            <a:pPr lvl="1"/>
            <a:r>
              <a:rPr lang="en-US" sz="2000" dirty="0"/>
              <a:t>DARPA SC2 Language standardization</a:t>
            </a:r>
          </a:p>
          <a:p>
            <a:pPr lvl="2"/>
            <a:r>
              <a:rPr lang="en-US" sz="1800" dirty="0"/>
              <a:t>NTIA recently announced their plan to study the feasibility of an Incumbent Informing capability for Federal systems. This capability is intended to complement, or replace, spectrum sensing and monitoring capabilities for secondary DSA radio networks. </a:t>
            </a:r>
          </a:p>
          <a:p>
            <a:pPr lvl="1"/>
            <a:r>
              <a:rPr lang="en-US" sz="2000" dirty="0" err="1"/>
              <a:t>DySPAN</a:t>
            </a:r>
            <a:r>
              <a:rPr lang="en-US" sz="2000" dirty="0"/>
              <a:t> Study Group on Machine Learning for DSA Radio Networks</a:t>
            </a:r>
          </a:p>
          <a:p>
            <a:pPr lvl="2"/>
            <a:r>
              <a:rPr lang="en-US" sz="1800" dirty="0"/>
              <a:t>Currently evaluating a variety of use cases for applying ML to DSA radio networks.</a:t>
            </a:r>
          </a:p>
          <a:p>
            <a:pPr lvl="2"/>
            <a:r>
              <a:rPr lang="en-US" sz="1800" dirty="0"/>
              <a:t>Planning to discuss the value of RF Scene Analysis at the next meeting on Oct 12th</a:t>
            </a:r>
          </a:p>
          <a:p>
            <a:pPr lvl="2"/>
            <a:r>
              <a:rPr lang="en-US" sz="1800" dirty="0"/>
              <a:t>Invited participation from L3Harris, Lockheed Martin, and Microsoft.</a:t>
            </a:r>
          </a:p>
          <a:p>
            <a:pPr lvl="1"/>
            <a:r>
              <a:rPr lang="en-US" sz="2000" dirty="0"/>
              <a:t>National Spectrum Consortium</a:t>
            </a:r>
          </a:p>
          <a:p>
            <a:pPr lvl="2"/>
            <a:r>
              <a:rPr lang="en-US" sz="1800" dirty="0"/>
              <a:t>No updates</a:t>
            </a:r>
          </a:p>
          <a:p>
            <a:r>
              <a:rPr lang="en-US" sz="2400" dirty="0"/>
              <a:t>Next Leadership meeting: </a:t>
            </a:r>
          </a:p>
          <a:p>
            <a:pPr lvl="1"/>
            <a:r>
              <a:rPr lang="en-US" sz="2000" dirty="0"/>
              <a:t>Oct 26th at 14:00 UTC</a:t>
            </a:r>
          </a:p>
          <a:p>
            <a:endParaRPr lang="en-US" sz="2600" dirty="0"/>
          </a:p>
          <a:p>
            <a:endParaRPr lang="en-US" sz="2600" dirty="0"/>
          </a:p>
        </p:txBody>
      </p:sp>
      <p:sp>
        <p:nvSpPr>
          <p:cNvPr id="4" name="Date Placeholder 3"/>
          <p:cNvSpPr>
            <a:spLocks noGrp="1"/>
          </p:cNvSpPr>
          <p:nvPr>
            <p:ph type="dt" sz="quarter" idx="10"/>
          </p:nvPr>
        </p:nvSpPr>
        <p:spPr/>
        <p:txBody>
          <a:bodyPr/>
          <a:lstStyle/>
          <a:p>
            <a:pPr>
              <a:defRPr/>
            </a:pPr>
            <a:fld id="{48B3F84D-2F53-1548-8C79-3914FA8B4195}" type="datetime1">
              <a:rPr lang="en-US" smtClean="0"/>
              <a:t>10/1/20</a:t>
            </a:fld>
            <a:endParaRPr lang="en-US"/>
          </a:p>
        </p:txBody>
      </p:sp>
      <p:sp>
        <p:nvSpPr>
          <p:cNvPr id="5" name="Footer Placeholder 4"/>
          <p:cNvSpPr>
            <a:spLocks noGrp="1"/>
          </p:cNvSpPr>
          <p:nvPr>
            <p:ph type="ftr" sz="quarter" idx="11"/>
          </p:nvPr>
        </p:nvSpPr>
        <p:spPr/>
        <p:txBody>
          <a:bodyPr/>
          <a:lstStyle/>
          <a:p>
            <a:pPr>
              <a:defRPr/>
            </a:pPr>
            <a:r>
              <a:rPr lang="en-US"/>
              <a:t>Doc #:5-20-0030-00-agen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32130967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400" dirty="0"/>
              <a:t>10/2/20</a:t>
            </a:r>
          </a:p>
          <a:p>
            <a:pPr lvl="1"/>
            <a:r>
              <a:rPr lang="en-US" sz="2000" dirty="0"/>
              <a:t>A recent RFI from DoD on Defense Spectrum Sharing was released a few days ago:</a:t>
            </a:r>
          </a:p>
          <a:p>
            <a:pPr lvl="2"/>
            <a:r>
              <a:rPr lang="en-US" sz="1600" dirty="0"/>
              <a:t>https://</a:t>
            </a:r>
            <a:r>
              <a:rPr lang="en-US" sz="1600" dirty="0" err="1"/>
              <a:t>beta.sam.gov</a:t>
            </a:r>
            <a:r>
              <a:rPr lang="en-US" sz="1600" dirty="0"/>
              <a:t>/</a:t>
            </a:r>
            <a:r>
              <a:rPr lang="en-US" sz="1600" dirty="0" err="1"/>
              <a:t>opp</a:t>
            </a:r>
            <a:r>
              <a:rPr lang="en-US" sz="1600" dirty="0"/>
              <a:t>/4851a65e2b2d4d73865a0e9865b0c28a/</a:t>
            </a:r>
            <a:r>
              <a:rPr lang="en-US" sz="1600" dirty="0" err="1"/>
              <a:t>view?keywords</a:t>
            </a:r>
            <a:r>
              <a:rPr lang="en-US" sz="1600" dirty="0"/>
              <a:t>=</a:t>
            </a:r>
            <a:r>
              <a:rPr lang="en-US" sz="1600" dirty="0" err="1"/>
              <a:t>spectrum&amp;sort</a:t>
            </a:r>
            <a:r>
              <a:rPr lang="en-US" sz="1600" dirty="0"/>
              <a:t>=-</a:t>
            </a:r>
            <a:r>
              <a:rPr lang="en-US" sz="1600" dirty="0" err="1"/>
              <a:t>modifiedDate&amp;index</a:t>
            </a:r>
            <a:r>
              <a:rPr lang="en-US" sz="1600" dirty="0"/>
              <a:t>=&amp;</a:t>
            </a:r>
            <a:r>
              <a:rPr lang="en-US" sz="1600" dirty="0" err="1"/>
              <a:t>is_active</a:t>
            </a:r>
            <a:r>
              <a:rPr lang="en-US" sz="1600" dirty="0"/>
              <a:t>=</a:t>
            </a:r>
            <a:r>
              <a:rPr lang="en-US" sz="1600" dirty="0" err="1"/>
              <a:t>true&amp;page</a:t>
            </a:r>
            <a:r>
              <a:rPr lang="en-US" sz="1600" dirty="0"/>
              <a:t>=1</a:t>
            </a:r>
          </a:p>
          <a:p>
            <a:pPr lvl="2"/>
            <a:r>
              <a:rPr lang="en-US" sz="1600" dirty="0"/>
              <a:t>Should 1900.5 respond? I think this is a nice opportunity to promote SCMs, specially when addressing questions 3.C and 3.L and maybe 3.E and 3.I</a:t>
            </a:r>
          </a:p>
          <a:p>
            <a:pPr lvl="2"/>
            <a:r>
              <a:rPr lang="en-US" sz="1600" dirty="0"/>
              <a:t>Or maybe MITRE and others are already set to respond and include SCMs in their responses?</a:t>
            </a:r>
          </a:p>
          <a:p>
            <a:pPr lvl="1"/>
            <a:r>
              <a:rPr lang="en-US" sz="2000" dirty="0"/>
              <a:t>Spectrum Highways Repost is publicly released</a:t>
            </a:r>
          </a:p>
          <a:p>
            <a:pPr lvl="2"/>
            <a:r>
              <a:rPr lang="en-US" sz="1600" dirty="0"/>
              <a:t>Spectrum highways are fully defined using the IEEE Standard 1900.5.2a.  The architecture is different than most of what has been described in 1900.5a but I believe upon a closer look you will see it provides an approach that will deliver on all of what you want to accomplish in that new standard.  It would be a great piece of work to point to in a response to the DoD RFI and could be a future 1900.5 standard.</a:t>
            </a:r>
          </a:p>
          <a:p>
            <a:pPr lvl="1"/>
            <a:endParaRPr lang="en-US" sz="2000" dirty="0"/>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AB597CFB-D254-4040-AE03-C91DB2621137}" type="datetime1">
              <a:rPr lang="en-US" smtClean="0"/>
              <a:t>10/1/20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#:5-20-0030-00-agen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364832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400" dirty="0"/>
              <a:t>P1900.5</a:t>
            </a:r>
          </a:p>
          <a:p>
            <a:pPr lvl="1"/>
            <a:r>
              <a:rPr lang="en-US" sz="2000" dirty="0"/>
              <a:t>11/6/20 1900.5 WG 8:00 -10:00 EDT</a:t>
            </a:r>
          </a:p>
          <a:p>
            <a:pPr lvl="1"/>
            <a:endParaRPr lang="en-US" sz="2000" dirty="0"/>
          </a:p>
          <a:p>
            <a:r>
              <a:rPr lang="en-US" sz="2400" dirty="0" err="1"/>
              <a:t>DySPAN</a:t>
            </a:r>
            <a:r>
              <a:rPr lang="en-US" sz="2400" dirty="0"/>
              <a:t> Plenary</a:t>
            </a:r>
          </a:p>
          <a:p>
            <a:pPr lvl="1"/>
            <a:r>
              <a:rPr lang="en-US" sz="2400" dirty="0"/>
              <a:t>December 2020 Plenary session</a:t>
            </a:r>
          </a:p>
          <a:p>
            <a:pPr lvl="2"/>
            <a:r>
              <a:rPr lang="en-US" sz="1800" dirty="0"/>
              <a:t>Location: </a:t>
            </a:r>
            <a:r>
              <a:rPr lang="en-US" sz="1800" dirty="0" err="1"/>
              <a:t>Larnaca</a:t>
            </a:r>
            <a:r>
              <a:rPr lang="en-US" sz="1800" dirty="0"/>
              <a:t>/Nicosia, Cyprus (Likely to be moved online due to the pandemic)</a:t>
            </a:r>
            <a:endParaRPr lang="en-US" dirty="0"/>
          </a:p>
          <a:p>
            <a:pPr lvl="2"/>
            <a:r>
              <a:rPr lang="en-US" sz="1800" dirty="0"/>
              <a:t>Dates: Dec 15th - 17th </a:t>
            </a:r>
            <a:endParaRPr lang="en-US" dirty="0"/>
          </a:p>
          <a:p>
            <a:pPr lvl="1"/>
            <a:r>
              <a:rPr lang="en-US" sz="2400" dirty="0"/>
              <a:t>Late-March/early-April 2021 Plenary session</a:t>
            </a:r>
          </a:p>
          <a:p>
            <a:pPr lvl="2"/>
            <a:r>
              <a:rPr lang="en-US" sz="1800" dirty="0" err="1"/>
              <a:t>Larnaca</a:t>
            </a:r>
            <a:r>
              <a:rPr lang="en-US" sz="1800" dirty="0"/>
              <a:t>/Nicosia, Cyprus, if the December meeting is held online</a:t>
            </a:r>
          </a:p>
          <a:p>
            <a:pPr lvl="1"/>
            <a:endParaRPr lang="en-US" sz="1800" dirty="0"/>
          </a:p>
          <a:p>
            <a:pPr lvl="1"/>
            <a:endParaRPr lang="en-US" sz="18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023FE724-9A2C-8948-A038-23F0CC10EDF8}" type="datetime1">
              <a:rPr lang="en-US" smtClean="0"/>
              <a:t>10/1/20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553909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err="1"/>
              <a:t>AoB</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F1F9B45F-06BA-8145-B38E-401668E2887F}" type="datetime1">
              <a:rPr lang="en-US" smtClean="0"/>
              <a:t>10/1/20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12138146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B8771DCD-8107-2448-A180-F803760CB3BB}" type="datetime1">
              <a:rPr lang="en-US" smtClean="0"/>
              <a:t>10/1/20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
        <p:nvSpPr>
          <p:cNvPr id="7" name="Title 1">
            <a:extLst>
              <a:ext uri="{FF2B5EF4-FFF2-40B4-BE49-F238E27FC236}">
                <a16:creationId xmlns:a16="http://schemas.microsoft.com/office/drawing/2014/main" id="{559F9BC0-4CE2-7F42-96F7-77976561CECE}"/>
              </a:ext>
            </a:extLst>
          </p:cNvPr>
          <p:cNvSpPr txBox="1">
            <a:spLocks/>
          </p:cNvSpPr>
          <p:nvPr/>
        </p:nvSpPr>
        <p:spPr>
          <a:xfrm>
            <a:off x="494696" y="2971800"/>
            <a:ext cx="8229600" cy="1143000"/>
          </a:xfrm>
          <a:prstGeom prst="rect">
            <a:avLst/>
          </a:prstGeom>
        </p:spPr>
        <p:txBody>
          <a:bodyPr vert="horz" lIns="91440" tIns="45720" rIns="91440" bIns="45720" rtlCol="0" anchor="ctr">
            <a:normAutofit/>
          </a:bodyPr>
          <a:lst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a:lstStyle>
          <a:p>
            <a:r>
              <a:rPr lang="en-US" dirty="0"/>
              <a:t>Ad-hoc??</a:t>
            </a:r>
          </a:p>
        </p:txBody>
      </p:sp>
    </p:spTree>
    <p:extLst>
      <p:ext uri="{BB962C8B-B14F-4D97-AF65-F5344CB8AC3E}">
        <p14:creationId xmlns:p14="http://schemas.microsoft.com/office/powerpoint/2010/main" val="1669889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72B22E8E-BB72-714C-97AC-80C7D1DA97E2}" type="datetime1">
              <a:rPr lang="en-US" smtClean="0"/>
              <a:t>10/1/20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#:5-20-0030-00-agen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C172CD2-9CB7-9A4F-AB63-2BE1813AC5D5}" type="datetime1">
              <a:rPr lang="en-US" smtClean="0"/>
              <a:t>10/1/20</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#:5-20-0030-00-agen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457200" y="1053806"/>
            <a:ext cx="2743200" cy="646331"/>
          </a:xfrm>
          <a:prstGeom prst="rect">
            <a:avLst/>
          </a:prstGeom>
          <a:noFill/>
        </p:spPr>
        <p:txBody>
          <a:bodyPr wrap="square" rtlCol="0">
            <a:spAutoFit/>
          </a:bodyPr>
          <a:lstStyle/>
          <a:p>
            <a:r>
              <a:rPr lang="en-US" b="1" i="1" dirty="0">
                <a:solidFill>
                  <a:srgbClr val="FF0000"/>
                </a:solidFill>
              </a:rPr>
              <a:t>Quorum?  -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5C7AEC47-6409-0E49-84F5-26A02CC16A8E}"/>
              </a:ext>
            </a:extLst>
          </p:cNvPr>
          <p:cNvGraphicFramePr>
            <a:graphicFrameLocks noGrp="1"/>
          </p:cNvGraphicFramePr>
          <p:nvPr>
            <p:extLst>
              <p:ext uri="{D42A27DB-BD31-4B8C-83A1-F6EECF244321}">
                <p14:modId xmlns:p14="http://schemas.microsoft.com/office/powerpoint/2010/main" val="434627538"/>
              </p:ext>
            </p:extLst>
          </p:nvPr>
        </p:nvGraphicFramePr>
        <p:xfrm>
          <a:off x="2590800" y="921758"/>
          <a:ext cx="5835558" cy="4023073"/>
        </p:xfrm>
        <a:graphic>
          <a:graphicData uri="http://schemas.openxmlformats.org/drawingml/2006/table">
            <a:tbl>
              <a:tblPr>
                <a:tableStyleId>{5C22544A-7EE6-4342-B048-85BDC9FD1C3A}</a:tableStyleId>
              </a:tblPr>
              <a:tblGrid>
                <a:gridCol w="556888">
                  <a:extLst>
                    <a:ext uri="{9D8B030D-6E8A-4147-A177-3AD203B41FA5}">
                      <a16:colId xmlns:a16="http://schemas.microsoft.com/office/drawing/2014/main" val="2757225809"/>
                    </a:ext>
                  </a:extLst>
                </a:gridCol>
                <a:gridCol w="713758">
                  <a:extLst>
                    <a:ext uri="{9D8B030D-6E8A-4147-A177-3AD203B41FA5}">
                      <a16:colId xmlns:a16="http://schemas.microsoft.com/office/drawing/2014/main" val="3654670352"/>
                    </a:ext>
                  </a:extLst>
                </a:gridCol>
                <a:gridCol w="1184367">
                  <a:extLst>
                    <a:ext uri="{9D8B030D-6E8A-4147-A177-3AD203B41FA5}">
                      <a16:colId xmlns:a16="http://schemas.microsoft.com/office/drawing/2014/main" val="1056430325"/>
                    </a:ext>
                  </a:extLst>
                </a:gridCol>
                <a:gridCol w="1035341">
                  <a:extLst>
                    <a:ext uri="{9D8B030D-6E8A-4147-A177-3AD203B41FA5}">
                      <a16:colId xmlns:a16="http://schemas.microsoft.com/office/drawing/2014/main" val="743565857"/>
                    </a:ext>
                  </a:extLst>
                </a:gridCol>
                <a:gridCol w="2345204">
                  <a:extLst>
                    <a:ext uri="{9D8B030D-6E8A-4147-A177-3AD203B41FA5}">
                      <a16:colId xmlns:a16="http://schemas.microsoft.com/office/drawing/2014/main" val="3256243194"/>
                    </a:ext>
                  </a:extLst>
                </a:gridCol>
              </a:tblGrid>
              <a:tr h="670513">
                <a:tc>
                  <a:txBody>
                    <a:bodyPr/>
                    <a:lstStyle/>
                    <a:p>
                      <a:pPr algn="ctr" fontAlgn="b"/>
                      <a:r>
                        <a:rPr lang="en-US" sz="900" u="none" strike="noStrike">
                          <a:effectLst/>
                        </a:rPr>
                        <a:t>10/2/20</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094853413"/>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dirty="0">
                          <a:effectLst/>
                        </a:rPr>
                        <a:t>JHU/APL</a:t>
                      </a:r>
                      <a:endParaRPr lang="en-US" sz="900" b="0" i="0" u="none" strike="noStrike" dirty="0">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920079093"/>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561235938"/>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835579735"/>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849599561"/>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036601698"/>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Drexel University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703338390"/>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4045088755"/>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V</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Prasad</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Wireless and Mobile Communication, TU Delft</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177415169"/>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4005333788"/>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273034203"/>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629083107"/>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Darcy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Swain-Walsh</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 (Vice Chair)</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631003929"/>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Foundry Inc (Chair)</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414753932"/>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Jameson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Dempsey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055570010"/>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181908163"/>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040416646"/>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Corrigan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Chesapeake Technology International</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331730115"/>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Wesley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Eddy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241870990"/>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Mark</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McHenry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Shared Spectrum Company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958613432"/>
                  </a:ext>
                </a:extLst>
              </a:tr>
              <a:tr h="167628">
                <a:tc>
                  <a:txBody>
                    <a:bodyPr/>
                    <a:lstStyle/>
                    <a:p>
                      <a:pPr algn="l" fontAlgn="b"/>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Becca</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dirty="0">
                          <a:effectLst/>
                        </a:rPr>
                        <a:t>MITRE</a:t>
                      </a:r>
                      <a:endParaRPr lang="en-US" sz="900" b="0" i="0" u="none" strike="noStrike" dirty="0">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114126828"/>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10/2/20  14:30-16:30 all times EDT</a:t>
            </a:r>
            <a:endParaRPr lang="en-US" sz="1600" dirty="0">
              <a:latin typeface="Times New Roman" pitchFamily="18" charset="0"/>
            </a:endParaRPr>
          </a:p>
          <a:p>
            <a:pPr>
              <a:buFont typeface="+mj-lt"/>
              <a:buAutoNum type="arabicPeriod"/>
            </a:pPr>
            <a:r>
              <a:rPr lang="en-US" sz="1600" dirty="0" err="1"/>
              <a:t>Administrivia</a:t>
            </a:r>
            <a:endParaRPr lang="en-US" sz="1600" dirty="0"/>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lvl="1">
              <a:buFont typeface="+mj-lt"/>
              <a:buAutoNum type="alphaLcParenR"/>
            </a:pPr>
            <a:r>
              <a:rPr lang="en-US" sz="1600" dirty="0"/>
              <a:t>RFI from DoD on Defense Spectrum Sharing</a:t>
            </a:r>
          </a:p>
          <a:p>
            <a:pPr lvl="1">
              <a:buFont typeface="+mj-lt"/>
              <a:buAutoNum type="alphaLcParenR"/>
            </a:pPr>
            <a:r>
              <a:rPr lang="en-US" sz="1600" dirty="0"/>
              <a:t>Spectrum Highways Report</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Break</a:t>
            </a:r>
          </a:p>
          <a:p>
            <a:pPr>
              <a:buFont typeface="+mj-lt"/>
              <a:buAutoNum type="arabicPeriod"/>
            </a:pPr>
            <a:r>
              <a:rPr lang="en-US" sz="1600" dirty="0"/>
              <a:t>Ad Hoc sessions (Review and planning for subgroup activities as needed)</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181600" y="914400"/>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  </a:t>
            </a:r>
          </a:p>
        </p:txBody>
      </p:sp>
      <p:sp>
        <p:nvSpPr>
          <p:cNvPr id="2" name="Date Placeholder 1"/>
          <p:cNvSpPr>
            <a:spLocks noGrp="1"/>
          </p:cNvSpPr>
          <p:nvPr>
            <p:ph type="dt" sz="quarter" idx="10"/>
          </p:nvPr>
        </p:nvSpPr>
        <p:spPr>
          <a:xfrm>
            <a:off x="457200" y="6448425"/>
            <a:ext cx="2133600" cy="365125"/>
          </a:xfrm>
        </p:spPr>
        <p:txBody>
          <a:bodyPr/>
          <a:lstStyle/>
          <a:p>
            <a:pPr>
              <a:defRPr/>
            </a:pPr>
            <a:fld id="{D8FD0676-BD05-344E-A8B4-B5EDA6915024}" type="datetime1">
              <a:rPr lang="en-US" smtClean="0"/>
              <a:t>10/1/20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#:5-20-0030-00-agen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5-20-0030-00-agen</a:t>
            </a:r>
          </a:p>
          <a:p>
            <a:endParaRPr dirty="0"/>
          </a:p>
          <a:p>
            <a:r>
              <a:rPr dirty="0"/>
              <a:t>Mover:</a:t>
            </a:r>
            <a:r>
              <a:rPr lang="en-US" dirty="0"/>
              <a:t> 	</a:t>
            </a:r>
            <a:endParaRPr dirty="0"/>
          </a:p>
          <a:p>
            <a:r>
              <a:rPr dirty="0"/>
              <a:t>Second:</a:t>
            </a:r>
            <a:endParaRPr lang="en-US" dirty="0"/>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87A5B465-44D1-C543-B0E0-07713FE27C4D}" type="datetime1">
              <a:rPr lang="en-US" smtClean="0"/>
              <a:t>10/1/20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#:5-20-0030-00-agen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7</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533400" y="76200"/>
            <a:ext cx="5638800" cy="819150"/>
          </a:xfrm>
        </p:spPr>
        <p:txBody>
          <a:bodyPr>
            <a:noAutofit/>
          </a:bodyPr>
          <a:lstStyle/>
          <a:p>
            <a:pPr algn="l"/>
            <a:r>
              <a:rPr lang="en-US" altLang="en-US" sz="2400" dirty="0">
                <a:solidFill>
                  <a:schemeClr val="tx1"/>
                </a:solidFill>
              </a:rPr>
              <a:t>INSTRUCTIONS FOR CHAIRS OF STANDARDS DEVELOPMENT ACTIVITIES</a:t>
            </a:r>
            <a:endParaRPr lang="en-US" sz="2400"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533400" y="1524000"/>
            <a:ext cx="8229600" cy="4525963"/>
          </a:xfrm>
        </p:spPr>
        <p:txBody>
          <a:bodyPr>
            <a:normAutofit/>
          </a:bodyPr>
          <a:lstStyle/>
          <a:p>
            <a:pPr marL="0" indent="0">
              <a:spcBef>
                <a:spcPts val="0"/>
              </a:spcBef>
              <a:spcAft>
                <a:spcPts val="0"/>
              </a:spcAft>
              <a:buClr>
                <a:srgbClr val="CC3300"/>
              </a:buClr>
              <a:buSzPct val="50000"/>
              <a:buNone/>
            </a:pPr>
            <a:r>
              <a:rPr lang="en-US" altLang="en-US" sz="2133" dirty="0">
                <a:solidFill>
                  <a:schemeClr val="tx1"/>
                </a:solidFill>
                <a:latin typeface="Montserrat" panose="00000500000000000000" pitchFamily="2" charset="0"/>
                <a:cs typeface="Calibri" pitchFamily="34" charset="0"/>
              </a:rPr>
              <a:t>At the beginning of each standards development meeting the chair or a designee is to:</a:t>
            </a:r>
          </a:p>
          <a:p>
            <a:pPr marL="0" indent="0">
              <a:spcBef>
                <a:spcPts val="0"/>
              </a:spcBef>
              <a:spcAft>
                <a:spcPts val="0"/>
              </a:spcAft>
              <a:buClr>
                <a:srgbClr val="CC3300"/>
              </a:buClr>
              <a:buSzPct val="50000"/>
              <a:buNone/>
            </a:pPr>
            <a:endParaRPr lang="en-US" altLang="en-US" sz="1000" dirty="0">
              <a:solidFill>
                <a:schemeClr val="tx1"/>
              </a:solidFill>
              <a:latin typeface="Calibri" pitchFamily="34" charset="0"/>
              <a:cs typeface="Calibri" pitchFamily="34" charset="0"/>
            </a:endParaRPr>
          </a:p>
          <a:p>
            <a:pPr>
              <a:buSzPct val="150000"/>
            </a:pPr>
            <a:r>
              <a:rPr lang="en-US" altLang="en-US" sz="1900" dirty="0">
                <a:solidFill>
                  <a:schemeClr val="tx1"/>
                </a:solidFill>
              </a:rPr>
              <a:t>Show the following slides (or provide them beforehand)</a:t>
            </a:r>
          </a:p>
          <a:p>
            <a:pPr>
              <a:buSzPct val="150000"/>
            </a:pPr>
            <a:r>
              <a:rPr lang="en-US" altLang="en-US" sz="1900" dirty="0">
                <a:solidFill>
                  <a:schemeClr val="tx1"/>
                </a:solidFill>
              </a:rPr>
              <a:t>Advise the standards development group participants that: </a:t>
            </a:r>
          </a:p>
          <a:p>
            <a:pPr>
              <a:buSzPct val="150000"/>
            </a:pPr>
            <a:r>
              <a:rPr lang="en-US" altLang="en-US" sz="1900" dirty="0">
                <a:solidFill>
                  <a:schemeClr val="tx1"/>
                </a:solidFill>
              </a:rPr>
              <a:t>IEEE SA’s copyright policy is described in Clause 7 of the IEEE SA Standards Board Bylaws and Clause 6.1 of the IEEE SA Standards Board Operations Manual;</a:t>
            </a:r>
          </a:p>
          <a:p>
            <a:pPr>
              <a:buSzPct val="150000"/>
            </a:pPr>
            <a:r>
              <a:rPr lang="en-US" altLang="en-US" sz="1900" dirty="0">
                <a:solidFill>
                  <a:schemeClr val="tx1"/>
                </a:solidFill>
              </a:rPr>
              <a:t>Any material submitted during standards development, whether verbal, recorded, or in written form, is a Contribution and shall comply with the IEEE SA Copyright Policy; </a:t>
            </a:r>
          </a:p>
          <a:p>
            <a:pPr>
              <a:buSzPct val="150000"/>
            </a:pPr>
            <a:r>
              <a:rPr lang="en-US" altLang="en-US" sz="1900" dirty="0">
                <a:solidFill>
                  <a:schemeClr val="tx1"/>
                </a:solidFill>
              </a:rPr>
              <a:t>Instruct the Secretary to record in the minutes of the relevant meeting: </a:t>
            </a:r>
          </a:p>
          <a:p>
            <a:pPr>
              <a:buSzPct val="150000"/>
            </a:pPr>
            <a:r>
              <a:rPr lang="en-US" altLang="en-US" sz="1900" dirty="0">
                <a:solidFill>
                  <a:schemeClr val="tx1"/>
                </a:solidFill>
              </a:rPr>
              <a:t>That the foregoing information was provided and that the copyright slides were shown (or provided beforehand). </a:t>
            </a:r>
          </a:p>
        </p:txBody>
      </p:sp>
      <p:sp>
        <p:nvSpPr>
          <p:cNvPr id="5" name="Date Placeholder 4">
            <a:extLst>
              <a:ext uri="{FF2B5EF4-FFF2-40B4-BE49-F238E27FC236}">
                <a16:creationId xmlns:a16="http://schemas.microsoft.com/office/drawing/2014/main" id="{250974CE-2CDC-E74E-996F-EEBA25769543}"/>
              </a:ext>
            </a:extLst>
          </p:cNvPr>
          <p:cNvSpPr>
            <a:spLocks noGrp="1"/>
          </p:cNvSpPr>
          <p:nvPr>
            <p:ph type="dt" sz="half" idx="10"/>
          </p:nvPr>
        </p:nvSpPr>
        <p:spPr/>
        <p:txBody>
          <a:bodyPr/>
          <a:lstStyle/>
          <a:p>
            <a:pPr>
              <a:defRPr/>
            </a:pPr>
            <a:fld id="{4D99A87C-F728-C442-84AA-82EB798ECF8D}" type="datetime1">
              <a:rPr lang="en-US" smtClean="0"/>
              <a:t>10/1/20</a:t>
            </a:fld>
            <a:endParaRPr lang="en-US"/>
          </a:p>
        </p:txBody>
      </p:sp>
      <p:sp>
        <p:nvSpPr>
          <p:cNvPr id="6" name="Footer Placeholder 5">
            <a:extLst>
              <a:ext uri="{FF2B5EF4-FFF2-40B4-BE49-F238E27FC236}">
                <a16:creationId xmlns:a16="http://schemas.microsoft.com/office/drawing/2014/main" id="{0686B375-D2E0-2D4E-93BC-434AFAC66F71}"/>
              </a:ext>
            </a:extLst>
          </p:cNvPr>
          <p:cNvSpPr>
            <a:spLocks noGrp="1"/>
          </p:cNvSpPr>
          <p:nvPr>
            <p:ph type="ftr" sz="quarter" idx="11"/>
          </p:nvPr>
        </p:nvSpPr>
        <p:spPr/>
        <p:txBody>
          <a:bodyPr/>
          <a:lstStyle/>
          <a:p>
            <a:r>
              <a:rPr lang="en-US"/>
              <a:t>Doc #:5-20-0030-00-agen</a:t>
            </a:r>
            <a:endParaRPr lang="en-US" dirty="0"/>
          </a:p>
        </p:txBody>
      </p:sp>
    </p:spTree>
    <p:extLst>
      <p:ext uri="{BB962C8B-B14F-4D97-AF65-F5344CB8AC3E}">
        <p14:creationId xmlns:p14="http://schemas.microsoft.com/office/powerpoint/2010/main" val="468059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8</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453710" y="1607337"/>
            <a:ext cx="8229600" cy="4525963"/>
          </a:xfrm>
        </p:spPr>
        <p:txBody>
          <a:bodyPr>
            <a:normAutofit/>
          </a:bodyPr>
          <a:lstStyle/>
          <a:p>
            <a:r>
              <a:rPr lang="en-US" altLang="en-US" sz="2133" dirty="0">
                <a:solidFill>
                  <a:schemeClr val="tx1"/>
                </a:solidFill>
              </a:rPr>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1000" dirty="0">
              <a:solidFill>
                <a:schemeClr val="tx1"/>
              </a:solidFill>
              <a:latin typeface="Calibri" pitchFamily="34" charset="0"/>
              <a:cs typeface="Calibri" pitchFamily="34" charset="0"/>
            </a:endParaRPr>
          </a:p>
          <a:p>
            <a:pPr lvl="2">
              <a:buSzPct val="150000"/>
            </a:pPr>
            <a:r>
              <a:rPr lang="en-US" altLang="en-US" sz="1867" dirty="0">
                <a:solidFill>
                  <a:schemeClr val="tx1"/>
                </a:solidFill>
              </a:rPr>
              <a:t>Previously Published material (copyright assertion indicated) shall not be presented/submitted to the Working Group nor incorporated into a Working Group draft unless permission is granted. </a:t>
            </a:r>
          </a:p>
          <a:p>
            <a:pPr lvl="2">
              <a:buSzPct val="150000"/>
            </a:pPr>
            <a:r>
              <a:rPr lang="en-US" altLang="en-US" sz="1867" dirty="0">
                <a:solidFill>
                  <a:schemeClr val="tx1"/>
                </a:solidFill>
              </a:rPr>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solidFill>
                  <a:schemeClr val="tx1"/>
                </a:solidFill>
              </a:rPr>
              <a:t>For material that is not previously Published, IEEE is automatically granted a license to use any material that is presented or submitted.</a:t>
            </a: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A163862F-AD1F-544B-B19B-2723FDF36A63}"/>
              </a:ext>
            </a:extLst>
          </p:cNvPr>
          <p:cNvSpPr>
            <a:spLocks noGrp="1"/>
          </p:cNvSpPr>
          <p:nvPr>
            <p:ph type="dt" sz="half" idx="10"/>
          </p:nvPr>
        </p:nvSpPr>
        <p:spPr/>
        <p:txBody>
          <a:bodyPr/>
          <a:lstStyle/>
          <a:p>
            <a:pPr>
              <a:defRPr/>
            </a:pPr>
            <a:fld id="{A54737B7-059C-1842-87AA-CE79E335F996}" type="datetime1">
              <a:rPr lang="en-US" smtClean="0"/>
              <a:t>10/1/20</a:t>
            </a:fld>
            <a:endParaRPr lang="en-US"/>
          </a:p>
        </p:txBody>
      </p:sp>
      <p:sp>
        <p:nvSpPr>
          <p:cNvPr id="6" name="Footer Placeholder 5">
            <a:extLst>
              <a:ext uri="{FF2B5EF4-FFF2-40B4-BE49-F238E27FC236}">
                <a16:creationId xmlns:a16="http://schemas.microsoft.com/office/drawing/2014/main" id="{BFE65ACE-008D-8842-84EE-211C7F8FE29C}"/>
              </a:ext>
            </a:extLst>
          </p:cNvPr>
          <p:cNvSpPr>
            <a:spLocks noGrp="1"/>
          </p:cNvSpPr>
          <p:nvPr>
            <p:ph type="ftr" sz="quarter" idx="11"/>
          </p:nvPr>
        </p:nvSpPr>
        <p:spPr/>
        <p:txBody>
          <a:bodyPr/>
          <a:lstStyle/>
          <a:p>
            <a:r>
              <a:rPr lang="en-US"/>
              <a:t>Doc #:5-20-0030-00-agen</a:t>
            </a:r>
            <a:endParaRPr lang="en-US" dirty="0"/>
          </a:p>
        </p:txBody>
      </p:sp>
    </p:spTree>
    <p:extLst>
      <p:ext uri="{BB962C8B-B14F-4D97-AF65-F5344CB8AC3E}">
        <p14:creationId xmlns:p14="http://schemas.microsoft.com/office/powerpoint/2010/main" val="88810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solidFill>
                  <a:schemeClr val="tx1"/>
                </a:solidFill>
              </a:rPr>
              <a:t>The IEEE SA Copyright Policy is described in the IEEE SA Standards Board Bylaws and IEEE SA Standards Board Operations Manual</a:t>
            </a:r>
            <a:br>
              <a:rPr lang="en-US" dirty="0">
                <a:solidFill>
                  <a:schemeClr val="tx1"/>
                </a:solidFill>
              </a:rPr>
            </a:br>
            <a:endParaRPr lang="en-US" dirty="0">
              <a:solidFill>
                <a:schemeClr val="tx1"/>
              </a:solidFill>
            </a:endParaRPr>
          </a:p>
          <a:p>
            <a:pPr lvl="3">
              <a:buSzPct val="150000"/>
            </a:pPr>
            <a:r>
              <a:rPr lang="en-US" sz="2267" dirty="0">
                <a:solidFill>
                  <a:schemeClr val="tx1"/>
                </a:solidFill>
              </a:rPr>
              <a:t>IEEE SA Copyright Policy, see </a:t>
            </a:r>
            <a:br>
              <a:rPr lang="en-US" sz="2267" dirty="0">
                <a:solidFill>
                  <a:schemeClr val="tx1"/>
                </a:solidFill>
              </a:rPr>
            </a:br>
            <a:r>
              <a:rPr lang="en-US" sz="2267" dirty="0">
                <a:solidFill>
                  <a:schemeClr val="tx1"/>
                </a:solidFill>
              </a:rPr>
              <a:t>	Clause 7 of the IEEE SA Standards Board Bylaws</a:t>
            </a:r>
            <a:br>
              <a:rPr lang="en-US" sz="2267" dirty="0">
                <a:solidFill>
                  <a:schemeClr val="tx1"/>
                </a:solidFill>
              </a:rPr>
            </a:br>
            <a:r>
              <a:rPr lang="en-US" sz="2267" dirty="0">
                <a:solidFill>
                  <a:schemeClr val="tx1"/>
                </a:solidFill>
              </a:rPr>
              <a:t> 	</a:t>
            </a:r>
            <a:r>
              <a:rPr lang="en-US" sz="1867" dirty="0">
                <a:solidFill>
                  <a:schemeClr val="tx1"/>
                </a:solidFill>
                <a:hlinkClick r:id="rId2">
                  <a:extLst>
                    <a:ext uri="{A12FA001-AC4F-418D-AE19-62706E023703}">
                      <ahyp:hlinkClr xmlns:ahyp="http://schemas.microsoft.com/office/drawing/2018/hyperlinkcolor" val="tx"/>
                    </a:ext>
                  </a:extLst>
                </a:hlinkClick>
              </a:rPr>
              <a:t>https://standards.ieee.org/about/policies/bylaws/sect6-7.html#7</a:t>
            </a:r>
            <a:br>
              <a:rPr lang="en-US" sz="1867" dirty="0">
                <a:solidFill>
                  <a:schemeClr val="tx1"/>
                </a:solidFill>
              </a:rPr>
            </a:br>
            <a:r>
              <a:rPr lang="en-US" sz="2267" dirty="0">
                <a:solidFill>
                  <a:schemeClr val="tx1"/>
                </a:solidFill>
              </a:rPr>
              <a:t>	Clause 6.1 of the IEEE SA Standards Board Operations Manual</a:t>
            </a:r>
            <a:br>
              <a:rPr lang="en-US" sz="2267" dirty="0">
                <a:solidFill>
                  <a:schemeClr val="tx1"/>
                </a:solidFill>
              </a:rPr>
            </a:br>
            <a:r>
              <a:rPr lang="en-US" sz="2267" dirty="0">
                <a:solidFill>
                  <a:schemeClr val="tx1"/>
                </a:solidFill>
              </a:rPr>
              <a:t>	</a:t>
            </a: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Permission</a:t>
            </a:r>
          </a:p>
          <a:p>
            <a:pPr lvl="3">
              <a:buSzPct val="150000"/>
            </a:pPr>
            <a:r>
              <a:rPr lang="en-US" sz="1867" dirty="0">
                <a:solidFill>
                  <a:schemeClr val="tx1"/>
                </a:solidFill>
                <a:hlinkClick r:id="rId4">
                  <a:extLst>
                    <a:ext uri="{A12FA001-AC4F-418D-AE19-62706E023703}">
                      <ahyp:hlinkClr xmlns:ahyp="http://schemas.microsoft.com/office/drawing/2018/hyperlinkcolor" val="tx"/>
                    </a:ext>
                  </a:extLst>
                </a:hlinkClick>
              </a:rPr>
              <a:t>https://standards.ieee.org/content/dam/ieee-standards/standards/web/documents/other/permissionltrs.zip</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FAQs</a:t>
            </a:r>
          </a:p>
          <a:p>
            <a:pPr lvl="3">
              <a:buSzPct val="150000"/>
            </a:pPr>
            <a:r>
              <a:rPr lang="en-US" sz="1867" dirty="0">
                <a:solidFill>
                  <a:schemeClr val="tx1"/>
                </a:solidFill>
                <a:hlinkClick r:id="rId5">
                  <a:extLst>
                    <a:ext uri="{A12FA001-AC4F-418D-AE19-62706E023703}">
                      <ahyp:hlinkClr xmlns:ahyp="http://schemas.microsoft.com/office/drawing/2018/hyperlinkcolor" val="tx"/>
                    </a:ext>
                  </a:extLst>
                </a:hlinkClick>
              </a:rPr>
              <a:t>http://standards.ieee.org/faqs/copyrights.html/</a:t>
            </a:r>
            <a:endParaRPr lang="en-US" sz="1867" dirty="0">
              <a:solidFill>
                <a:schemeClr val="tx1"/>
              </a:solidFill>
            </a:endParaRPr>
          </a:p>
          <a:p>
            <a:pPr lvl="2">
              <a:buSzPct val="150000"/>
            </a:pPr>
            <a:r>
              <a:rPr lang="en-US" dirty="0">
                <a:solidFill>
                  <a:schemeClr val="tx1"/>
                </a:solidFill>
              </a:rPr>
              <a:t>IEEE SA Best Practices for IEEE Standards Development </a:t>
            </a:r>
          </a:p>
          <a:p>
            <a:pPr lvl="3">
              <a:buSzPct val="150000"/>
            </a:pPr>
            <a:r>
              <a:rPr lang="en-US" sz="1867" dirty="0">
                <a:solidFill>
                  <a:schemeClr val="tx1"/>
                </a:solidFill>
                <a:hlinkClick r:id="rId6">
                  <a:extLst>
                    <a:ext uri="{A12FA001-AC4F-418D-AE19-62706E023703}">
                      <ahyp:hlinkClr xmlns:ahyp="http://schemas.microsoft.com/office/drawing/2018/hyperlinkcolor" val="tx"/>
                    </a:ext>
                  </a:extLst>
                </a:hlinkClick>
              </a:rPr>
              <a:t>http://standards.ieee.org/develop/policies/best_practices_for_ieee_standards_development_051215.pdf</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Distribution of Draft Standards (see 6.1.3 of the SASB Operations Manual)</a:t>
            </a:r>
          </a:p>
          <a:p>
            <a:pPr lvl="3">
              <a:buSzPct val="150000"/>
            </a:pP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endParaRPr lang="en-US" sz="1867" dirty="0">
              <a:solidFill>
                <a:schemeClr val="tx1"/>
              </a:solidFill>
            </a:endParaRP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FC91C324-E0AC-7447-9998-4FC85C9A1EF0}"/>
              </a:ext>
            </a:extLst>
          </p:cNvPr>
          <p:cNvSpPr>
            <a:spLocks noGrp="1"/>
          </p:cNvSpPr>
          <p:nvPr>
            <p:ph type="dt" sz="half" idx="10"/>
          </p:nvPr>
        </p:nvSpPr>
        <p:spPr/>
        <p:txBody>
          <a:bodyPr/>
          <a:lstStyle/>
          <a:p>
            <a:pPr>
              <a:defRPr/>
            </a:pPr>
            <a:fld id="{CDAD86B8-C094-A542-8946-ECF000599361}" type="datetime1">
              <a:rPr lang="en-US" smtClean="0"/>
              <a:t>10/1/20</a:t>
            </a:fld>
            <a:endParaRPr lang="en-US"/>
          </a:p>
        </p:txBody>
      </p:sp>
      <p:sp>
        <p:nvSpPr>
          <p:cNvPr id="6" name="Footer Placeholder 5">
            <a:extLst>
              <a:ext uri="{FF2B5EF4-FFF2-40B4-BE49-F238E27FC236}">
                <a16:creationId xmlns:a16="http://schemas.microsoft.com/office/drawing/2014/main" id="{E1ECC213-ACDB-1F44-83A2-A75C7F858B8F}"/>
              </a:ext>
            </a:extLst>
          </p:cNvPr>
          <p:cNvSpPr>
            <a:spLocks noGrp="1"/>
          </p:cNvSpPr>
          <p:nvPr>
            <p:ph type="ftr" sz="quarter" idx="11"/>
          </p:nvPr>
        </p:nvSpPr>
        <p:spPr/>
        <p:txBody>
          <a:bodyPr/>
          <a:lstStyle/>
          <a:p>
            <a:r>
              <a:rPr lang="en-US"/>
              <a:t>Doc #:5-20-0030-00-agen</a:t>
            </a:r>
            <a:endParaRPr lang="en-US" dirty="0"/>
          </a:p>
        </p:txBody>
      </p:sp>
    </p:spTree>
    <p:extLst>
      <p:ext uri="{BB962C8B-B14F-4D97-AF65-F5344CB8AC3E}">
        <p14:creationId xmlns:p14="http://schemas.microsoft.com/office/powerpoint/2010/main" val="132038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26455</TotalTime>
  <Words>2792</Words>
  <Application>Microsoft Macintosh PowerPoint</Application>
  <PresentationFormat>On-screen Show (4:3)</PresentationFormat>
  <Paragraphs>432</Paragraphs>
  <Slides>24</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Participants have a duty to inform the IEEE</vt:lpstr>
      <vt:lpstr>Ways to inform IEEE</vt:lpstr>
      <vt:lpstr>Other guidelines for IEEE WG meetings</vt:lpstr>
      <vt:lpstr>Patent-related information</vt:lpstr>
      <vt:lpstr>Minutes for approval</vt:lpstr>
      <vt:lpstr>Current Status for 1900.5a</vt:lpstr>
      <vt:lpstr>Current Status for 1900.5.1</vt:lpstr>
      <vt:lpstr>Current Status for 1900.5.1 Recirulation Comment</vt:lpstr>
      <vt:lpstr>Current Status for 1900.5.2a</vt:lpstr>
      <vt:lpstr>Other DySPAN-SC Activities</vt:lpstr>
      <vt:lpstr>Other DySPAN-SC Activities</vt:lpstr>
      <vt:lpstr>1900.5 Marketing Inputs</vt:lpstr>
      <vt:lpstr>1900.5 Meeting Planning and Review</vt:lpstr>
      <vt:lpstr>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528</cp:revision>
  <dcterms:created xsi:type="dcterms:W3CDTF">2013-08-13T02:52:21Z</dcterms:created>
  <dcterms:modified xsi:type="dcterms:W3CDTF">2020-10-01T21:03:19Z</dcterms:modified>
</cp:coreProperties>
</file>