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417" r:id="rId2"/>
    <p:sldId id="402" r:id="rId3"/>
    <p:sldId id="337" r:id="rId4"/>
    <p:sldId id="413" r:id="rId5"/>
    <p:sldId id="332" r:id="rId6"/>
    <p:sldId id="414" r:id="rId7"/>
    <p:sldId id="361" r:id="rId8"/>
    <p:sldId id="401" r:id="rId9"/>
    <p:sldId id="419" r:id="rId10"/>
    <p:sldId id="388" r:id="rId11"/>
    <p:sldId id="389" r:id="rId12"/>
    <p:sldId id="390" r:id="rId13"/>
    <p:sldId id="391" r:id="rId14"/>
    <p:sldId id="455" r:id="rId15"/>
    <p:sldId id="439" r:id="rId16"/>
    <p:sldId id="437" r:id="rId17"/>
    <p:sldId id="438" r:id="rId18"/>
    <p:sldId id="426" r:id="rId19"/>
    <p:sldId id="457" r:id="rId20"/>
    <p:sldId id="458" r:id="rId21"/>
    <p:sldId id="440" r:id="rId22"/>
    <p:sldId id="430" r:id="rId23"/>
    <p:sldId id="453" r:id="rId24"/>
    <p:sldId id="459"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755776-0FB2-A049-B064-F941A1C703D2}" v="21" dt="2020-09-03T16:21:56.0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909" autoAdjust="0"/>
    <p:restoredTop sz="97557"/>
  </p:normalViewPr>
  <p:slideViewPr>
    <p:cSldViewPr>
      <p:cViewPr varScale="1">
        <p:scale>
          <a:sx n="266" d="100"/>
          <a:sy n="266" d="100"/>
        </p:scale>
        <p:origin x="3936"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9/3/20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13</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1346999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16</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CA8697A2-9A92-9543-BEB5-AADE9B249BE9}" type="datetime1">
              <a:rPr lang="en-US" smtClean="0"/>
              <a:t>9/3/20</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#:5-20-0029-00-agen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908E041-F75C-184B-85A5-9D097B1BCEB0}" type="datetime1">
              <a:rPr lang="en-US" smtClean="0"/>
              <a:t>9/3/20</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#:5-20-0029-00-agen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C7CF484-24F6-9240-8398-1D77003E4883}" type="datetime1">
              <a:rPr lang="en-US" smtClean="0"/>
              <a:t>9/3/20</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#:5-20-0029-00-agen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884C5D4E-E0B5-B145-B290-2EC89F6BC416}" type="datetime1">
              <a:rPr lang="en-US" smtClean="0"/>
              <a:t>9/3/20</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#:5-20-0029-00-agen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9DE340F8-599D-824B-A50F-66C0BD42E5A8}" type="datetime1">
              <a:rPr lang="en-US" smtClean="0"/>
              <a:t>9/3/20</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#:5-20-0029-00-agen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56793A67-83AE-B143-9500-0C93AA714032}" type="datetime1">
              <a:rPr lang="en-US" smtClean="0"/>
              <a:t>9/3/20</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#:5-20-0029-00-agen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5F52BCB6-7E24-C347-AE41-2C2F2CA8C284}" type="datetime1">
              <a:rPr lang="en-US" smtClean="0"/>
              <a:t>9/3/20</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#:5-20-0029-00-agen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FDA43232-50FB-924B-B5B7-774887BC7C90}" type="datetime1">
              <a:rPr lang="en-US" smtClean="0"/>
              <a:t>9/3/20</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#:5-20-0029-00-agen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4B2F92F2-E75D-2A43-BDE1-4CABE01E7C4F}" type="datetime1">
              <a:rPr lang="en-US" smtClean="0"/>
              <a:t>9/3/20</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#:5-20-0029-00-agen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805D521B-626B-514C-A206-DB22D6C975CA}" type="datetime1">
              <a:rPr lang="en-US" smtClean="0"/>
              <a:t>9/3/20</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#:5-20-0029-00-agen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3887F38-E3A8-644D-BEA3-C4FBAB4B386B}" type="datetime1">
              <a:rPr lang="en-US" smtClean="0"/>
              <a:t>9/3/20</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#:5-20-0029-00-agen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7EB59DA7-AE84-B649-8320-736B90B1EAA1}" type="datetime1">
              <a:rPr lang="en-US" smtClean="0"/>
              <a:t>9/3/20</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#:5-20-0029-00-agen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AE5EF4A2-3EBC-1240-B468-AD6CC04A65FD}" type="datetime1">
              <a:rPr lang="en-US" smtClean="0"/>
              <a:t>9/3/20</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#:5-20-0029-00-agen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17882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05 June 2020</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04 September 2020</a:t>
            </a:r>
          </a:p>
          <a:p>
            <a:pPr eaLnBrk="0" hangingPunct="0"/>
            <a:r>
              <a:rPr lang="en-US" sz="1200" b="1" dirty="0">
                <a:latin typeface="Arial" pitchFamily="34" charset="0"/>
                <a:cs typeface="Times New Roman" pitchFamily="18" charset="0"/>
              </a:rPr>
              <a:t>Document No: 5-20-0029-00-agen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0B95F8B3-9483-9543-9006-A568C6102458}" type="datetime1">
              <a:rPr lang="en-US" smtClean="0"/>
              <a:t>9/3/20</a:t>
            </a:fld>
            <a:endParaRPr lang="en-US"/>
          </a:p>
        </p:txBody>
      </p:sp>
      <p:sp>
        <p:nvSpPr>
          <p:cNvPr id="3" name="Footer Placeholder 2"/>
          <p:cNvSpPr>
            <a:spLocks noGrp="1"/>
          </p:cNvSpPr>
          <p:nvPr>
            <p:ph type="ftr" sz="quarter" idx="11"/>
          </p:nvPr>
        </p:nvSpPr>
        <p:spPr/>
        <p:txBody>
          <a:bodyPr/>
          <a:lstStyle/>
          <a:p>
            <a:pPr>
              <a:defRPr/>
            </a:pPr>
            <a:r>
              <a:rPr lang="en-US"/>
              <a:t>Doc #:5-20-0029-00-agen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613216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838200" y="1603375"/>
            <a:ext cx="80010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Letter of Assurance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AD706A24-3E42-024A-8EF9-6D75AA450D5C}" type="datetime1">
              <a:rPr lang="en-US" smtClean="0"/>
              <a:t>9/3/20</a:t>
            </a:fld>
            <a:endParaRPr lang="en-US" dirty="0"/>
          </a:p>
        </p:txBody>
      </p:sp>
      <p:sp>
        <p:nvSpPr>
          <p:cNvPr id="3" name="Footer Placeholder 2"/>
          <p:cNvSpPr>
            <a:spLocks noGrp="1"/>
          </p:cNvSpPr>
          <p:nvPr>
            <p:ph type="ftr" sz="quarter" idx="11"/>
          </p:nvPr>
        </p:nvSpPr>
        <p:spPr/>
        <p:txBody>
          <a:bodyPr/>
          <a:lstStyle/>
          <a:p>
            <a:pPr>
              <a:defRPr/>
            </a:pPr>
            <a:r>
              <a:rPr lang="en-US"/>
              <a:t>Doc #:5-20-0029-00-agen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dirty="0"/>
          </a:p>
        </p:txBody>
      </p:sp>
    </p:spTree>
    <p:extLst>
      <p:ext uri="{BB962C8B-B14F-4D97-AF65-F5344CB8AC3E}">
        <p14:creationId xmlns:p14="http://schemas.microsoft.com/office/powerpoint/2010/main" val="2193722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34198569-86DB-C643-B2CD-49345F788F65}" type="datetime1">
              <a:rPr lang="en-US" smtClean="0"/>
              <a:t>9/3/20</a:t>
            </a:fld>
            <a:endParaRPr lang="en-US" dirty="0"/>
          </a:p>
        </p:txBody>
      </p:sp>
      <p:sp>
        <p:nvSpPr>
          <p:cNvPr id="3" name="Footer Placeholder 2"/>
          <p:cNvSpPr>
            <a:spLocks noGrp="1"/>
          </p:cNvSpPr>
          <p:nvPr>
            <p:ph type="ftr" sz="quarter" idx="11"/>
          </p:nvPr>
        </p:nvSpPr>
        <p:spPr/>
        <p:txBody>
          <a:bodyPr/>
          <a:lstStyle/>
          <a:p>
            <a:pPr>
              <a:defRPr/>
            </a:pPr>
            <a:r>
              <a:rPr lang="en-US"/>
              <a:t>Doc #:5-20-0029-00-agen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12</a:t>
            </a:fld>
            <a:endParaRPr lang="en-US" dirty="0"/>
          </a:p>
        </p:txBody>
      </p:sp>
    </p:spTree>
    <p:extLst>
      <p:ext uri="{BB962C8B-B14F-4D97-AF65-F5344CB8AC3E}">
        <p14:creationId xmlns:p14="http://schemas.microsoft.com/office/powerpoint/2010/main" val="1387095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84FD43BC-9BDB-9F47-98B7-969865144F6D}" type="datetime1">
              <a:rPr lang="en-US" smtClean="0"/>
              <a:t>9/3/20</a:t>
            </a:fld>
            <a:endParaRPr lang="en-US" dirty="0"/>
          </a:p>
        </p:txBody>
      </p:sp>
      <p:sp>
        <p:nvSpPr>
          <p:cNvPr id="3" name="Footer Placeholder 2"/>
          <p:cNvSpPr>
            <a:spLocks noGrp="1"/>
          </p:cNvSpPr>
          <p:nvPr>
            <p:ph type="ftr" sz="quarter" idx="11"/>
          </p:nvPr>
        </p:nvSpPr>
        <p:spPr/>
        <p:txBody>
          <a:bodyPr/>
          <a:lstStyle/>
          <a:p>
            <a:pPr>
              <a:defRPr/>
            </a:pPr>
            <a:r>
              <a:rPr lang="en-US"/>
              <a:t>Doc #:5-20-0029-00-agen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13</a:t>
            </a:fld>
            <a:endParaRPr lang="en-US" dirty="0"/>
          </a:p>
        </p:txBody>
      </p:sp>
    </p:spTree>
    <p:extLst>
      <p:ext uri="{BB962C8B-B14F-4D97-AF65-F5344CB8AC3E}">
        <p14:creationId xmlns:p14="http://schemas.microsoft.com/office/powerpoint/2010/main" val="197510137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7/21-23/20</a:t>
            </a:r>
            <a:r>
              <a:rPr lang="en-US" dirty="0"/>
              <a:t> </a:t>
            </a:r>
            <a:r>
              <a:rPr dirty="0"/>
              <a:t>WG minutes contained in </a:t>
            </a:r>
            <a:r>
              <a:rPr lang="en-US" dirty="0">
                <a:solidFill>
                  <a:schemeClr val="tx1"/>
                </a:solidFill>
              </a:rPr>
              <a:t>Doc #: 5-20-0028-00-mins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Reinhard	  </a:t>
            </a:r>
          </a:p>
          <a:p>
            <a:r>
              <a:rPr dirty="0"/>
              <a:t>Second:</a:t>
            </a:r>
            <a:r>
              <a:rPr lang="en-US" dirty="0"/>
              <a:t> Carlos</a:t>
            </a:r>
            <a:endParaRPr dirty="0"/>
          </a:p>
          <a:p>
            <a:r>
              <a:rPr lang="en-US" dirty="0"/>
              <a:t>Vote: UC</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8B084C9C-2DA2-E342-8934-78998442ED03}" type="datetime1">
              <a:rPr lang="en-US" smtClean="0"/>
              <a:t>9/3/20</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#:5-20-0029-00-agen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14</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5343496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1900.5a</a:t>
            </a:r>
            <a:endParaRPr dirty="0"/>
          </a:p>
        </p:txBody>
      </p:sp>
      <p:sp>
        <p:nvSpPr>
          <p:cNvPr id="14339" name="Content Placeholder 2"/>
          <p:cNvSpPr>
            <a:spLocks noGrp="1"/>
          </p:cNvSpPr>
          <p:nvPr>
            <p:ph idx="1"/>
          </p:nvPr>
        </p:nvSpPr>
        <p:spPr>
          <a:xfrm>
            <a:off x="363682" y="1143000"/>
            <a:ext cx="8416636" cy="4525963"/>
          </a:xfrm>
        </p:spPr>
        <p:txBody>
          <a:bodyPr/>
          <a:lstStyle/>
          <a:p>
            <a:r>
              <a:rPr lang="en-US" sz="1800" dirty="0"/>
              <a:t>7/21/20</a:t>
            </a:r>
          </a:p>
          <a:p>
            <a:pPr lvl="1"/>
            <a:r>
              <a:rPr lang="en-US" sz="1400" dirty="0"/>
              <a:t>Continuing to address scope around the move to CWN</a:t>
            </a:r>
          </a:p>
          <a:p>
            <a:pPr lvl="1"/>
            <a:r>
              <a:rPr lang="en-US" sz="1400" dirty="0"/>
              <a:t>Need to allow innovation as high priority</a:t>
            </a:r>
          </a:p>
          <a:p>
            <a:r>
              <a:rPr lang="en-US" sz="1800" dirty="0"/>
              <a:t>9/4/20</a:t>
            </a:r>
          </a:p>
          <a:p>
            <a:pPr lvl="1"/>
            <a:r>
              <a:rPr lang="en-US" sz="1400" dirty="0"/>
              <a:t>Looking at overlap with 1900.4</a:t>
            </a:r>
          </a:p>
          <a:p>
            <a:pPr lvl="2"/>
            <a:r>
              <a:rPr lang="en-US" sz="1000" dirty="0"/>
              <a:t>Investigate moving .4 into .5</a:t>
            </a:r>
          </a:p>
          <a:p>
            <a:pPr lvl="1"/>
            <a:r>
              <a:rPr lang="en-US" sz="1400" dirty="0"/>
              <a:t>Very productive ad-</a:t>
            </a:r>
            <a:r>
              <a:rPr lang="en-US" sz="1400" dirty="0" err="1"/>
              <a:t>hocs</a:t>
            </a:r>
            <a:endParaRPr lang="en-US" sz="1400" dirty="0"/>
          </a:p>
          <a:p>
            <a:pPr lvl="2"/>
            <a:r>
              <a:rPr lang="en-US" sz="1000" dirty="0"/>
              <a:t>Several contributions (Loon and </a:t>
            </a:r>
            <a:r>
              <a:rPr lang="en-US" sz="1000" dirty="0" err="1"/>
              <a:t>Andro</a:t>
            </a:r>
            <a:r>
              <a:rPr lang="en-US" sz="1000" dirty="0"/>
              <a:t>)</a:t>
            </a:r>
          </a:p>
          <a:p>
            <a:pPr lvl="2"/>
            <a:r>
              <a:rPr lang="en-US" sz="1000" dirty="0"/>
              <a:t>Explore hierarchical policy structure (radio/node, network levels, regulatory)</a:t>
            </a:r>
          </a:p>
          <a:p>
            <a:pPr lvl="2"/>
            <a:r>
              <a:rPr lang="en-US" sz="1000" dirty="0"/>
              <a:t>Use Cases under study - CBRS, Tactical, Loon global mobile network</a:t>
            </a:r>
          </a:p>
          <a:p>
            <a:pPr lvl="1"/>
            <a:r>
              <a:rPr lang="en-US" sz="1400" dirty="0"/>
              <a:t>Need to clear up meeting schedule</a:t>
            </a:r>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38574B68-8989-9A41-BF63-3E98E6CAC028}" type="datetime1">
              <a:rPr lang="en-US" smtClean="0"/>
              <a:t>9/3/20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15</a:t>
            </a:fld>
            <a:endParaRPr lang="en-US"/>
          </a:p>
        </p:txBody>
      </p:sp>
    </p:spTree>
    <p:extLst>
      <p:ext uri="{BB962C8B-B14F-4D97-AF65-F5344CB8AC3E}">
        <p14:creationId xmlns:p14="http://schemas.microsoft.com/office/powerpoint/2010/main" val="40998034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298536" y="908731"/>
            <a:ext cx="5492664" cy="5400613"/>
          </a:xfrm>
        </p:spPr>
        <p:txBody>
          <a:bodyPr/>
          <a:lstStyle/>
          <a:p>
            <a:r>
              <a:rPr lang="en-US" sz="1600" dirty="0"/>
              <a:t>9/4/20</a:t>
            </a:r>
          </a:p>
          <a:p>
            <a:pPr lvl="1"/>
            <a:r>
              <a:rPr lang="en-US" sz="1400" dirty="0"/>
              <a:t>CRG submitted sponsor ballot response to WG</a:t>
            </a:r>
          </a:p>
          <a:p>
            <a:pPr lvl="1"/>
            <a:r>
              <a:rPr lang="en-US" sz="1400" dirty="0"/>
              <a:t>WG </a:t>
            </a:r>
            <a:r>
              <a:rPr lang="en-US" sz="1400" u="sng" dirty="0"/>
              <a:t>approved</a:t>
            </a:r>
            <a:r>
              <a:rPr lang="en-US" sz="1400" dirty="0"/>
              <a:t> sponsor ballot response by email ballot</a:t>
            </a:r>
          </a:p>
          <a:p>
            <a:pPr lvl="2"/>
            <a:r>
              <a:rPr lang="en-US" sz="1200" dirty="0"/>
              <a:t>Voting occurred 7/29/20 until 8/13/20</a:t>
            </a:r>
          </a:p>
          <a:p>
            <a:pPr lvl="2"/>
            <a:r>
              <a:rPr lang="en-US" sz="1200" dirty="0"/>
              <a:t>17 members, 14 approve, 3 no response</a:t>
            </a:r>
          </a:p>
          <a:p>
            <a:pPr lvl="2"/>
            <a:r>
              <a:rPr lang="en-US" sz="1200" dirty="0"/>
              <a:t>14/17 = 82.35% &gt; 66% required</a:t>
            </a:r>
          </a:p>
          <a:p>
            <a:pPr lvl="1"/>
            <a:r>
              <a:rPr lang="en-US" sz="1400" dirty="0"/>
              <a:t>Sponsor ballot recirculation began 8/28/20</a:t>
            </a:r>
          </a:p>
          <a:p>
            <a:pPr lvl="1"/>
            <a:r>
              <a:rPr lang="en-US" sz="1400" dirty="0"/>
              <a:t>Schedule</a:t>
            </a:r>
          </a:p>
          <a:p>
            <a:pPr lvl="2"/>
            <a:r>
              <a:rPr lang="en-US" sz="1200" dirty="0"/>
              <a:t>Full review of drafting - 3/17 √</a:t>
            </a:r>
          </a:p>
          <a:p>
            <a:pPr lvl="2"/>
            <a:r>
              <a:rPr lang="en-US" sz="1200" dirty="0"/>
              <a:t>First WG Ballot - 2/19 √ 	</a:t>
            </a:r>
          </a:p>
          <a:p>
            <a:pPr lvl="2"/>
            <a:r>
              <a:rPr lang="en-US" sz="1200" dirty="0"/>
              <a:t>WG Recirc - 10/19 √</a:t>
            </a:r>
          </a:p>
          <a:p>
            <a:pPr lvl="2"/>
            <a:r>
              <a:rPr lang="en-US" sz="1200" dirty="0"/>
              <a:t>Sponsor Ballot - 11/19 √ 	</a:t>
            </a:r>
          </a:p>
          <a:p>
            <a:pPr lvl="2"/>
            <a:r>
              <a:rPr lang="en-US" sz="1200" dirty="0"/>
              <a:t>Sponsor Recirc - </a:t>
            </a:r>
            <a:r>
              <a:rPr lang="en-US" sz="1200" dirty="0">
                <a:solidFill>
                  <a:schemeClr val="tx2"/>
                </a:solidFill>
              </a:rPr>
              <a:t>8/20 </a:t>
            </a:r>
            <a:r>
              <a:rPr lang="en-US" sz="1200" dirty="0"/>
              <a:t>√ </a:t>
            </a:r>
            <a:endParaRPr lang="en-US" sz="1200" dirty="0">
              <a:solidFill>
                <a:schemeClr val="tx2"/>
              </a:solidFill>
            </a:endParaRPr>
          </a:p>
          <a:p>
            <a:pPr lvl="2"/>
            <a:r>
              <a:rPr lang="en-US" sz="1200" dirty="0"/>
              <a:t>Sponsor Recirc 2 - </a:t>
            </a:r>
            <a:r>
              <a:rPr lang="en-US" sz="1200" dirty="0">
                <a:solidFill>
                  <a:srgbClr val="FF0000"/>
                </a:solidFill>
              </a:rPr>
              <a:t>9/20 – if needed</a:t>
            </a:r>
          </a:p>
          <a:p>
            <a:pPr lvl="2"/>
            <a:r>
              <a:rPr lang="en-US" sz="1200" dirty="0"/>
              <a:t>Submit to REVCOM – </a:t>
            </a:r>
            <a:r>
              <a:rPr lang="en-US" sz="1200" dirty="0">
                <a:solidFill>
                  <a:srgbClr val="FF0000"/>
                </a:solidFill>
              </a:rPr>
              <a:t>NLT 13 Oct 2020</a:t>
            </a:r>
          </a:p>
          <a:p>
            <a:pPr lvl="1"/>
            <a:r>
              <a:rPr lang="en-US" sz="1400" dirty="0"/>
              <a:t>Reference implementation of 1900.5.1 </a:t>
            </a:r>
          </a:p>
          <a:p>
            <a:pPr lvl="2"/>
            <a:r>
              <a:rPr lang="en-US" sz="1200" dirty="0"/>
              <a:t>Shooting for an April F2F demonstration - postponed</a:t>
            </a:r>
          </a:p>
          <a:p>
            <a:pPr lvl="2"/>
            <a:r>
              <a:rPr lang="en-US" sz="1200" dirty="0"/>
              <a:t>Looking at Java but doesn’t support operator overload, C++ a better option</a:t>
            </a:r>
          </a:p>
          <a:p>
            <a:pPr lvl="2"/>
            <a:r>
              <a:rPr lang="en-US" sz="1200" dirty="0"/>
              <a:t>Has integrated JAVA and C++ into solution</a:t>
            </a:r>
          </a:p>
          <a:p>
            <a:pPr lvl="2"/>
            <a:r>
              <a:rPr lang="en-US" sz="1200" dirty="0"/>
              <a:t>New OWL API release integrated (thanks Jakub)</a:t>
            </a:r>
          </a:p>
          <a:p>
            <a:pPr lvl="1"/>
            <a:r>
              <a:rPr lang="en-US" sz="1400" dirty="0"/>
              <a:t>Coming soon (year end) a more accessible interface</a:t>
            </a:r>
          </a:p>
          <a:p>
            <a:pPr lvl="1"/>
            <a:endParaRPr lang="en-US" sz="1800" dirty="0"/>
          </a:p>
          <a:p>
            <a:pPr lvl="1"/>
            <a:endParaRPr lang="en-US" sz="300" dirty="0"/>
          </a:p>
          <a:p>
            <a:pPr lvl="1"/>
            <a:endParaRPr lang="en-US" sz="14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2EFA938F-18C1-0642-B192-E4445955DD82}" type="datetime1">
              <a:rPr lang="en-US" smtClean="0"/>
              <a:t>9/3/20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
        <p:nvSpPr>
          <p:cNvPr id="3" name="TextBox 2">
            <a:extLst>
              <a:ext uri="{FF2B5EF4-FFF2-40B4-BE49-F238E27FC236}">
                <a16:creationId xmlns:a16="http://schemas.microsoft.com/office/drawing/2014/main" id="{2F8E4F24-DE71-3C42-A75A-B99CD46BD16D}"/>
              </a:ext>
            </a:extLst>
          </p:cNvPr>
          <p:cNvSpPr txBox="1"/>
          <p:nvPr/>
        </p:nvSpPr>
        <p:spPr>
          <a:xfrm>
            <a:off x="5791200" y="990600"/>
            <a:ext cx="3124200" cy="584775"/>
          </a:xfrm>
          <a:prstGeom prst="rect">
            <a:avLst/>
          </a:prstGeom>
          <a:noFill/>
        </p:spPr>
        <p:txBody>
          <a:bodyPr wrap="square" rtlCol="0">
            <a:spAutoFit/>
          </a:bodyPr>
          <a:lstStyle/>
          <a:p>
            <a:r>
              <a:rPr lang="en-US" sz="800" dirty="0"/>
              <a:t>TOTAL COMMENTS: 0</a:t>
            </a:r>
          </a:p>
          <a:p>
            <a:r>
              <a:rPr lang="en-US" sz="800" dirty="0"/>
              <a:t>MUST BE SATISFIED COMMENTS: 2 ??? (Not sure what to make of this)</a:t>
            </a:r>
          </a:p>
          <a:p>
            <a:r>
              <a:rPr lang="en-US" sz="800" dirty="0"/>
              <a:t> </a:t>
            </a:r>
          </a:p>
          <a:p>
            <a:endParaRPr lang="en-US" sz="800" dirty="0"/>
          </a:p>
        </p:txBody>
      </p:sp>
      <p:pic>
        <p:nvPicPr>
          <p:cNvPr id="7" name="Picture 6">
            <a:extLst>
              <a:ext uri="{FF2B5EF4-FFF2-40B4-BE49-F238E27FC236}">
                <a16:creationId xmlns:a16="http://schemas.microsoft.com/office/drawing/2014/main" id="{3BC41935-2012-5B4E-BB77-F6D25FD45CC8}"/>
              </a:ext>
            </a:extLst>
          </p:cNvPr>
          <p:cNvPicPr>
            <a:picLocks noChangeAspect="1"/>
          </p:cNvPicPr>
          <p:nvPr/>
        </p:nvPicPr>
        <p:blipFill>
          <a:blip r:embed="rId3"/>
          <a:stretch>
            <a:fillRect/>
          </a:stretch>
        </p:blipFill>
        <p:spPr>
          <a:xfrm>
            <a:off x="5773615" y="1428556"/>
            <a:ext cx="3251046" cy="3733800"/>
          </a:xfrm>
          <a:prstGeom prst="rect">
            <a:avLst/>
          </a:prstGeom>
        </p:spPr>
      </p:pic>
    </p:spTree>
    <p:extLst>
      <p:ext uri="{BB962C8B-B14F-4D97-AF65-F5344CB8AC3E}">
        <p14:creationId xmlns:p14="http://schemas.microsoft.com/office/powerpoint/2010/main" val="27204618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700" dirty="0"/>
              <a:t>7/21/20</a:t>
            </a:r>
          </a:p>
          <a:p>
            <a:pPr lvl="1"/>
            <a:r>
              <a:rPr lang="en-US" sz="1600" dirty="0"/>
              <a:t>Still few more details getting worked smallish</a:t>
            </a:r>
          </a:p>
          <a:p>
            <a:pPr lvl="2"/>
            <a:r>
              <a:rPr lang="en-US" sz="1100" dirty="0"/>
              <a:t>Polarization</a:t>
            </a:r>
          </a:p>
          <a:p>
            <a:pPr lvl="2"/>
            <a:r>
              <a:rPr lang="en-US" sz="1100" dirty="0"/>
              <a:t>Power turnability</a:t>
            </a:r>
          </a:p>
          <a:p>
            <a:pPr lvl="2"/>
            <a:r>
              <a:rPr lang="en-US" sz="1100" dirty="0"/>
              <a:t>Harmonics</a:t>
            </a:r>
          </a:p>
          <a:p>
            <a:pPr lvl="2"/>
            <a:r>
              <a:rPr lang="en-US" sz="1100" dirty="0"/>
              <a:t>Antenna Pointing</a:t>
            </a:r>
          </a:p>
          <a:p>
            <a:pPr lvl="2"/>
            <a:r>
              <a:rPr lang="en-US" sz="1100" dirty="0"/>
              <a:t>Planar approximations</a:t>
            </a:r>
            <a:endParaRPr lang="en-US" sz="1050" dirty="0"/>
          </a:p>
          <a:p>
            <a:r>
              <a:rPr lang="en-US" sz="1700" dirty="0"/>
              <a:t>9/4/20</a:t>
            </a:r>
          </a:p>
          <a:p>
            <a:pPr lvl="1"/>
            <a:r>
              <a:rPr lang="en-US" sz="1300" dirty="0"/>
              <a:t>Will have ad-hoc today</a:t>
            </a:r>
          </a:p>
          <a:p>
            <a:pPr lvl="1"/>
            <a:r>
              <a:rPr lang="en-US" sz="1300" dirty="0"/>
              <a:t>Will discuss changes</a:t>
            </a:r>
          </a:p>
          <a:p>
            <a:pPr lvl="1"/>
            <a:endParaRPr lang="en-US" sz="1300" dirty="0"/>
          </a:p>
        </p:txBody>
      </p:sp>
      <p:sp>
        <p:nvSpPr>
          <p:cNvPr id="4" name="Date Placeholder 3"/>
          <p:cNvSpPr>
            <a:spLocks noGrp="1"/>
          </p:cNvSpPr>
          <p:nvPr>
            <p:ph type="dt" sz="quarter" idx="10"/>
          </p:nvPr>
        </p:nvSpPr>
        <p:spPr>
          <a:xfrm>
            <a:off x="457200" y="6448425"/>
            <a:ext cx="2133600" cy="365125"/>
          </a:xfrm>
        </p:spPr>
        <p:txBody>
          <a:bodyPr/>
          <a:lstStyle/>
          <a:p>
            <a:pPr>
              <a:defRPr/>
            </a:pPr>
            <a:fld id="{F978EB5A-2306-BF4A-A06B-E24EBEDC3872}" type="datetime1">
              <a:rPr lang="en-US" smtClean="0"/>
              <a:t>9/3/20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42806982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000" dirty="0"/>
              <a:t>Updates from 8/24/20 meeting</a:t>
            </a:r>
          </a:p>
          <a:p>
            <a:pPr lvl="1"/>
            <a:r>
              <a:rPr lang="en-US" sz="1800" dirty="0"/>
              <a:t>1900.1 WG (Alex reports)</a:t>
            </a:r>
          </a:p>
          <a:p>
            <a:pPr lvl="2"/>
            <a:r>
              <a:rPr lang="en-US" sz="1600" dirty="0"/>
              <a:t>Alex forwarded a 1900.5a contribution from Dave Chester on theory of operation of cognitive and Intelligent radio networks to 1900.1 participants for consideration of inclusion.</a:t>
            </a:r>
          </a:p>
          <a:p>
            <a:pPr lvl="2"/>
            <a:r>
              <a:rPr lang="en-US" sz="1600" dirty="0"/>
              <a:t>Meeting planned for 9/10/20 1200 EDT</a:t>
            </a:r>
          </a:p>
          <a:p>
            <a:pPr lvl="1"/>
            <a:r>
              <a:rPr lang="en-US" sz="1800" dirty="0"/>
              <a:t>1900.2 WG (Sent apologies)</a:t>
            </a:r>
          </a:p>
          <a:p>
            <a:pPr lvl="2"/>
            <a:r>
              <a:rPr lang="en-US" sz="1600" dirty="0"/>
              <a:t>Tony reports that it is possible that NIST will have a contribution when the WG resumes activity.</a:t>
            </a:r>
          </a:p>
          <a:p>
            <a:pPr lvl="1"/>
            <a:r>
              <a:rPr lang="en-US" sz="2000" dirty="0"/>
              <a:t>Restarting 1900.4 WG</a:t>
            </a:r>
          </a:p>
          <a:p>
            <a:pPr lvl="2"/>
            <a:r>
              <a:rPr lang="en-US" sz="1400" dirty="0"/>
              <a:t>Oliver will finalize the adaptation of 1900.4 WG as an individual-based WG vs. entity-based</a:t>
            </a:r>
          </a:p>
          <a:p>
            <a:pPr lvl="2"/>
            <a:r>
              <a:rPr lang="en-US" sz="1400" dirty="0"/>
              <a:t>Current chair/members wants to transition to new participants. </a:t>
            </a:r>
            <a:endParaRPr lang="en-US" sz="1800" dirty="0"/>
          </a:p>
          <a:p>
            <a:pPr lvl="1"/>
            <a:r>
              <a:rPr lang="en-US" sz="1800" dirty="0"/>
              <a:t>1900.6 WG (Oliver reports)</a:t>
            </a:r>
          </a:p>
          <a:p>
            <a:pPr lvl="2"/>
            <a:r>
              <a:rPr lang="en-US" sz="1600" dirty="0"/>
              <a:t>1900.6b: Continued resolution of comments</a:t>
            </a:r>
          </a:p>
          <a:p>
            <a:pPr lvl="1"/>
            <a:endParaRPr lang="en-US" sz="1800" dirty="0"/>
          </a:p>
          <a:p>
            <a:pPr lvl="1"/>
            <a:endParaRPr lang="en-US" sz="1800" dirty="0"/>
          </a:p>
          <a:p>
            <a:pPr lvl="1"/>
            <a:endParaRPr lang="en-US" sz="1800" dirty="0"/>
          </a:p>
        </p:txBody>
      </p:sp>
      <p:sp>
        <p:nvSpPr>
          <p:cNvPr id="4" name="Date Placeholder 3"/>
          <p:cNvSpPr>
            <a:spLocks noGrp="1"/>
          </p:cNvSpPr>
          <p:nvPr>
            <p:ph type="dt" sz="quarter" idx="10"/>
          </p:nvPr>
        </p:nvSpPr>
        <p:spPr/>
        <p:txBody>
          <a:bodyPr/>
          <a:lstStyle/>
          <a:p>
            <a:pPr>
              <a:defRPr/>
            </a:pPr>
            <a:fld id="{9DBFAF40-93F8-2640-A53D-AC32352499A6}" type="datetime1">
              <a:rPr lang="en-US" smtClean="0"/>
              <a:t>9/3/20</a:t>
            </a:fld>
            <a:endParaRPr lang="en-US"/>
          </a:p>
        </p:txBody>
      </p:sp>
      <p:sp>
        <p:nvSpPr>
          <p:cNvPr id="5" name="Footer Placeholder 4"/>
          <p:cNvSpPr>
            <a:spLocks noGrp="1"/>
          </p:cNvSpPr>
          <p:nvPr>
            <p:ph type="ftr" sz="quarter" idx="11"/>
          </p:nvPr>
        </p:nvSpPr>
        <p:spPr/>
        <p:txBody>
          <a:bodyPr/>
          <a:lstStyle/>
          <a:p>
            <a:pPr>
              <a:defRPr/>
            </a:pPr>
            <a:r>
              <a:rPr lang="en-US"/>
              <a:t>Doc #:5-20-0029-00-agen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18</a:t>
            </a:fld>
            <a:endParaRPr lang="en-US"/>
          </a:p>
        </p:txBody>
      </p:sp>
    </p:spTree>
    <p:extLst>
      <p:ext uri="{BB962C8B-B14F-4D97-AF65-F5344CB8AC3E}">
        <p14:creationId xmlns:p14="http://schemas.microsoft.com/office/powerpoint/2010/main" val="6037975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1800" dirty="0"/>
              <a:t>Machine Learning standardization Study Group</a:t>
            </a:r>
          </a:p>
          <a:p>
            <a:pPr lvl="1"/>
            <a:r>
              <a:rPr lang="en-US" sz="1600" dirty="0"/>
              <a:t>Met three times, next meeting is scheduled for Sept 14</a:t>
            </a:r>
            <a:r>
              <a:rPr lang="en-US" sz="1600" baseline="30000" dirty="0"/>
              <a:t>th</a:t>
            </a:r>
            <a:r>
              <a:rPr lang="en-US" sz="1600" dirty="0"/>
              <a:t>, 14:00 UTC</a:t>
            </a:r>
          </a:p>
          <a:p>
            <a:pPr lvl="1"/>
            <a:r>
              <a:rPr lang="en-US" sz="1600" dirty="0"/>
              <a:t>Selected a SG Secretary: Immanuel Freedman</a:t>
            </a:r>
          </a:p>
          <a:p>
            <a:pPr lvl="1"/>
            <a:r>
              <a:rPr lang="en-US" sz="1600" dirty="0"/>
              <a:t>Created </a:t>
            </a:r>
            <a:r>
              <a:rPr lang="en-US" sz="1600" dirty="0" err="1"/>
              <a:t>iMeet</a:t>
            </a:r>
            <a:r>
              <a:rPr lang="en-US" sz="1600" dirty="0"/>
              <a:t> workspace and reflector mailing list</a:t>
            </a:r>
          </a:p>
          <a:p>
            <a:pPr lvl="1"/>
            <a:r>
              <a:rPr lang="en-US" sz="1600" dirty="0"/>
              <a:t>Status:</a:t>
            </a:r>
          </a:p>
          <a:p>
            <a:pPr lvl="2"/>
            <a:r>
              <a:rPr lang="en-US" sz="1400" dirty="0"/>
              <a:t>Identified a high value use case for incumbent radar detection required for the CBRS band’s Environmental Sensing Capability (ESC).</a:t>
            </a:r>
          </a:p>
          <a:p>
            <a:pPr lvl="3"/>
            <a:r>
              <a:rPr lang="en-US" sz="1100" dirty="0"/>
              <a:t>Jesse Caulfield is motivated in standardizing the use of ML for this use case to reduce his company’s operating costs through commodification of ML technology.</a:t>
            </a:r>
          </a:p>
          <a:p>
            <a:pPr lvl="2"/>
            <a:r>
              <a:rPr lang="en-US" sz="1400" dirty="0"/>
              <a:t>Reviewing ITU’s recently completed focus group of applying ML to IMT2020 networks and beyond.</a:t>
            </a:r>
          </a:p>
          <a:p>
            <a:pPr lvl="3"/>
            <a:r>
              <a:rPr lang="en-US" sz="1100" dirty="0"/>
              <a:t>ITU developed a reference architecture for automating the creation and management of ML pipelines within 5G networks based on operator’s “ML intent”.</a:t>
            </a:r>
          </a:p>
          <a:p>
            <a:pPr lvl="4"/>
            <a:r>
              <a:rPr lang="en-US" sz="1100" dirty="0"/>
              <a:t>We think this is a valuable and interesting approach, but very ambitious to standardize (many functions and capabilities are represented in the reference architecture) and therefore might be out of scope for our study group.</a:t>
            </a:r>
          </a:p>
          <a:p>
            <a:pPr lvl="4"/>
            <a:r>
              <a:rPr lang="en-US" sz="1100" dirty="0"/>
              <a:t>We contacted a lead engineer for the ITU’s reference architecture (Vishnu Ram), but haven’t received a reply yet.</a:t>
            </a:r>
          </a:p>
          <a:p>
            <a:pPr lvl="3"/>
            <a:r>
              <a:rPr lang="en-US" sz="1100" dirty="0"/>
              <a:t>Next, we want to attract participation from other stake holders for applying ML to the CBRS band use case (specifically NIST and other ESC developers)</a:t>
            </a:r>
          </a:p>
          <a:p>
            <a:pPr lvl="3"/>
            <a:r>
              <a:rPr lang="en-US" sz="1100" dirty="0"/>
              <a:t>We also want to explore the viability of adding a second use case that includes a Reinforcement Learning agent for making control decisions within the cognitive controller of a DSA radio network.</a:t>
            </a:r>
          </a:p>
          <a:p>
            <a:pPr lvl="1"/>
            <a:r>
              <a:rPr lang="en-US" sz="1600" dirty="0"/>
              <a:t>Recommendation – review the IEEE’s 5 Criteria for feasibility</a:t>
            </a:r>
          </a:p>
        </p:txBody>
      </p:sp>
      <p:sp>
        <p:nvSpPr>
          <p:cNvPr id="4" name="Date Placeholder 3"/>
          <p:cNvSpPr>
            <a:spLocks noGrp="1"/>
          </p:cNvSpPr>
          <p:nvPr>
            <p:ph type="dt" sz="quarter" idx="10"/>
          </p:nvPr>
        </p:nvSpPr>
        <p:spPr/>
        <p:txBody>
          <a:bodyPr/>
          <a:lstStyle/>
          <a:p>
            <a:pPr>
              <a:defRPr/>
            </a:pPr>
            <a:fld id="{5B09D01C-B5C9-174B-AED6-5BA370A09FF4}" type="datetime1">
              <a:rPr lang="en-US" smtClean="0"/>
              <a:t>9/3/20</a:t>
            </a:fld>
            <a:endParaRPr lang="en-US"/>
          </a:p>
        </p:txBody>
      </p:sp>
      <p:sp>
        <p:nvSpPr>
          <p:cNvPr id="5" name="Footer Placeholder 4"/>
          <p:cNvSpPr>
            <a:spLocks noGrp="1"/>
          </p:cNvSpPr>
          <p:nvPr>
            <p:ph type="ftr" sz="quarter" idx="11"/>
          </p:nvPr>
        </p:nvSpPr>
        <p:spPr/>
        <p:txBody>
          <a:bodyPr/>
          <a:lstStyle/>
          <a:p>
            <a:pPr>
              <a:defRPr/>
            </a:pPr>
            <a:r>
              <a:rPr lang="en-US"/>
              <a:t>Doc #:5-20-0029-00-agen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extLst>
      <p:ext uri="{BB962C8B-B14F-4D97-AF65-F5344CB8AC3E}">
        <p14:creationId xmlns:p14="http://schemas.microsoft.com/office/powerpoint/2010/main" val="3213096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09224A64-3664-BB4B-9B36-13881E334F64}" type="datetime1">
              <a:rPr lang="en-US" smtClean="0"/>
              <a:t>9/3/20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#:5-20-0029-00-agen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3108543"/>
          </a:xfrm>
          <a:prstGeom prst="rect">
            <a:avLst/>
          </a:prstGeom>
        </p:spPr>
        <p:txBody>
          <a:bodyPr wrap="square">
            <a:spAutoFit/>
          </a:bodyPr>
          <a:lstStyle/>
          <a:p>
            <a:pPr marL="0" marR="0">
              <a:spcBef>
                <a:spcPts val="0"/>
              </a:spcBef>
              <a:spcAft>
                <a:spcPts val="0"/>
              </a:spcAft>
            </a:pPr>
            <a:r>
              <a:rPr lang="en-US" sz="1400" dirty="0"/>
              <a:t>IEEE 1900.5 Meetings</a:t>
            </a:r>
          </a:p>
          <a:p>
            <a:pPr marL="0" marR="0">
              <a:spcBef>
                <a:spcPts val="0"/>
              </a:spcBef>
              <a:spcAft>
                <a:spcPts val="0"/>
              </a:spcAft>
            </a:pPr>
            <a:r>
              <a:rPr lang="en-US" sz="1400" dirty="0"/>
              <a:t>Hosted by Tony </a:t>
            </a:r>
            <a:r>
              <a:rPr lang="en-US" sz="1400" dirty="0" err="1"/>
              <a:t>Rennier</a:t>
            </a:r>
            <a:endParaRPr lang="en-US" sz="1400" dirty="0"/>
          </a:p>
          <a:p>
            <a:pPr marL="0" marR="0">
              <a:spcBef>
                <a:spcPts val="0"/>
              </a:spcBef>
              <a:spcAft>
                <a:spcPts val="0"/>
              </a:spcAft>
            </a:pPr>
            <a:endParaRPr lang="en-US" sz="1400" dirty="0"/>
          </a:p>
          <a:p>
            <a:pPr marL="0" marR="0">
              <a:spcBef>
                <a:spcPts val="0"/>
              </a:spcBef>
              <a:spcAft>
                <a:spcPts val="0"/>
              </a:spcAft>
            </a:pPr>
            <a:r>
              <a:rPr lang="en-US" sz="1400" dirty="0"/>
              <a:t>Meeting number: 624 724 824</a:t>
            </a:r>
          </a:p>
          <a:p>
            <a:pPr marL="0" marR="0">
              <a:spcBef>
                <a:spcPts val="0"/>
              </a:spcBef>
              <a:spcAft>
                <a:spcPts val="0"/>
              </a:spcAft>
            </a:pPr>
            <a:r>
              <a:rPr lang="en-US" sz="1400" dirty="0"/>
              <a:t>Password: nfKJw7Jg</a:t>
            </a:r>
          </a:p>
          <a:p>
            <a:pPr marL="0" marR="0">
              <a:spcBef>
                <a:spcPts val="0"/>
              </a:spcBef>
              <a:spcAft>
                <a:spcPts val="0"/>
              </a:spcAft>
            </a:pPr>
            <a:r>
              <a:rPr lang="en-US" sz="1400" dirty="0"/>
              <a:t>https://</a:t>
            </a:r>
            <a:r>
              <a:rPr lang="en-US" sz="1400" dirty="0" err="1"/>
              <a:t>foundryinc.my.webex.com</a:t>
            </a:r>
            <a:r>
              <a:rPr lang="en-US" sz="1400" dirty="0"/>
              <a:t>/</a:t>
            </a:r>
            <a:r>
              <a:rPr lang="en-US" sz="1400" dirty="0" err="1"/>
              <a:t>foundryinc.my</a:t>
            </a:r>
            <a:r>
              <a:rPr lang="en-US" sz="1400" dirty="0"/>
              <a:t>/</a:t>
            </a:r>
            <a:r>
              <a:rPr lang="en-US" sz="1400" dirty="0" err="1"/>
              <a:t>j.php?MTID</a:t>
            </a:r>
            <a:r>
              <a:rPr lang="en-US" sz="1400" dirty="0"/>
              <a:t>=m692e0f8e641247be995567a1addab5a4</a:t>
            </a:r>
          </a:p>
          <a:p>
            <a:pPr marL="0" marR="0">
              <a:spcBef>
                <a:spcPts val="0"/>
              </a:spcBef>
              <a:spcAft>
                <a:spcPts val="0"/>
              </a:spcAft>
            </a:pPr>
            <a:endParaRPr lang="en-US" sz="1400" dirty="0"/>
          </a:p>
          <a:p>
            <a:pPr marL="0" marR="0">
              <a:spcBef>
                <a:spcPts val="0"/>
              </a:spcBef>
              <a:spcAft>
                <a:spcPts val="0"/>
              </a:spcAft>
            </a:pPr>
            <a:r>
              <a:rPr lang="en-US" sz="1400" dirty="0"/>
              <a:t>Join by video system</a:t>
            </a:r>
          </a:p>
          <a:p>
            <a:pPr marL="0" marR="0">
              <a:spcBef>
                <a:spcPts val="0"/>
              </a:spcBef>
              <a:spcAft>
                <a:spcPts val="0"/>
              </a:spcAft>
            </a:pPr>
            <a:r>
              <a:rPr lang="en-US" sz="1400" dirty="0"/>
              <a:t>Dial 624724824@foundryinc.my.webex.com</a:t>
            </a:r>
          </a:p>
          <a:p>
            <a:pPr marL="0" marR="0">
              <a:spcBef>
                <a:spcPts val="0"/>
              </a:spcBef>
              <a:spcAft>
                <a:spcPts val="0"/>
              </a:spcAft>
            </a:pPr>
            <a:r>
              <a:rPr lang="en-US" sz="1400" dirty="0"/>
              <a:t>You can also dial 173.243.2.68 and enter your meeting number.</a:t>
            </a:r>
          </a:p>
          <a:p>
            <a:pPr marL="0" marR="0">
              <a:spcBef>
                <a:spcPts val="0"/>
              </a:spcBef>
              <a:spcAft>
                <a:spcPts val="0"/>
              </a:spcAft>
            </a:pPr>
            <a:endParaRPr lang="en-US" sz="1400" dirty="0"/>
          </a:p>
          <a:p>
            <a:pPr marL="0" marR="0">
              <a:spcBef>
                <a:spcPts val="0"/>
              </a:spcBef>
              <a:spcAft>
                <a:spcPts val="0"/>
              </a:spcAft>
            </a:pPr>
            <a:r>
              <a:rPr lang="en-US" sz="1400" dirty="0"/>
              <a:t>Join by phone</a:t>
            </a:r>
          </a:p>
          <a:p>
            <a:pPr marL="0" marR="0">
              <a:spcBef>
                <a:spcPts val="0"/>
              </a:spcBef>
              <a:spcAft>
                <a:spcPts val="0"/>
              </a:spcAft>
            </a:pPr>
            <a:r>
              <a:rPr lang="en-US" sz="1400" dirty="0"/>
              <a:t>+1-510-338-9438 USA Toll</a:t>
            </a:r>
          </a:p>
          <a:p>
            <a:pPr marL="0" marR="0">
              <a:spcBef>
                <a:spcPts val="0"/>
              </a:spcBef>
              <a:spcAft>
                <a:spcPts val="0"/>
              </a:spcAft>
            </a:pPr>
            <a:r>
              <a:rPr lang="en-US" sz="1400" dirty="0"/>
              <a:t>Access code: 624 724 824   </a:t>
            </a: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400" dirty="0"/>
              <a:t>Updates from 4/27/20 meeting (</a:t>
            </a:r>
            <a:r>
              <a:rPr lang="en-US" sz="2400" dirty="0" err="1"/>
              <a:t>cont</a:t>
            </a:r>
            <a:r>
              <a:rPr lang="en-US" sz="2400" dirty="0"/>
              <a:t>)</a:t>
            </a:r>
          </a:p>
          <a:p>
            <a:pPr lvl="1"/>
            <a:r>
              <a:rPr lang="en-US" sz="1800" dirty="0"/>
              <a:t>1900.5a interfaces (Cross WG collaboration)</a:t>
            </a:r>
          </a:p>
          <a:p>
            <a:pPr lvl="2"/>
            <a:r>
              <a:rPr lang="en-US" sz="1400" dirty="0"/>
              <a:t>Last ad hoc was canceled, reschedule for May 15th at 1pm ET</a:t>
            </a:r>
            <a:endParaRPr lang="en-US" sz="1800" dirty="0"/>
          </a:p>
          <a:p>
            <a:pPr lvl="2"/>
            <a:r>
              <a:rPr lang="en-US" sz="1400" dirty="0"/>
              <a:t>Pivotal question: including external interfaces in 1900.5a revision </a:t>
            </a:r>
          </a:p>
          <a:p>
            <a:pPr lvl="1"/>
            <a:r>
              <a:rPr lang="en-US" sz="2000" dirty="0"/>
              <a:t>Restarting 1900.4 WG</a:t>
            </a:r>
          </a:p>
          <a:p>
            <a:pPr lvl="2"/>
            <a:r>
              <a:rPr lang="en-US" sz="1400" dirty="0"/>
              <a:t>Oliver will finalize the adaptation of 1900.4 WG as an individual-based WG vs. entity-based</a:t>
            </a:r>
          </a:p>
          <a:p>
            <a:pPr lvl="1"/>
            <a:endParaRPr lang="en-US" sz="1800" dirty="0"/>
          </a:p>
          <a:p>
            <a:pPr lvl="1"/>
            <a:endParaRPr lang="en-US" sz="1800" dirty="0"/>
          </a:p>
          <a:p>
            <a:pPr lvl="1"/>
            <a:endParaRPr lang="en-US" sz="1800" dirty="0"/>
          </a:p>
          <a:p>
            <a:pPr lvl="1"/>
            <a:endParaRPr lang="en-US" sz="1800" dirty="0"/>
          </a:p>
          <a:p>
            <a:pPr lvl="1"/>
            <a:endParaRPr lang="en-US" sz="1800" dirty="0"/>
          </a:p>
        </p:txBody>
      </p:sp>
      <p:sp>
        <p:nvSpPr>
          <p:cNvPr id="4" name="Date Placeholder 3"/>
          <p:cNvSpPr>
            <a:spLocks noGrp="1"/>
          </p:cNvSpPr>
          <p:nvPr>
            <p:ph type="dt" sz="quarter" idx="10"/>
          </p:nvPr>
        </p:nvSpPr>
        <p:spPr/>
        <p:txBody>
          <a:bodyPr/>
          <a:lstStyle/>
          <a:p>
            <a:pPr>
              <a:defRPr/>
            </a:pPr>
            <a:fld id="{1E7B4075-F0FA-7D45-B4F9-6D5A13BB8215}" type="datetime1">
              <a:rPr lang="en-US" smtClean="0"/>
              <a:t>9/3/20</a:t>
            </a:fld>
            <a:endParaRPr lang="en-US"/>
          </a:p>
        </p:txBody>
      </p:sp>
      <p:sp>
        <p:nvSpPr>
          <p:cNvPr id="5" name="Footer Placeholder 4"/>
          <p:cNvSpPr>
            <a:spLocks noGrp="1"/>
          </p:cNvSpPr>
          <p:nvPr>
            <p:ph type="ftr" sz="quarter" idx="11"/>
          </p:nvPr>
        </p:nvSpPr>
        <p:spPr/>
        <p:txBody>
          <a:bodyPr/>
          <a:lstStyle/>
          <a:p>
            <a:pPr>
              <a:defRPr/>
            </a:pPr>
            <a:r>
              <a:rPr lang="en-US"/>
              <a:t>Doc #:5-20-0029-00-agen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20</a:t>
            </a:fld>
            <a:endParaRPr lang="en-US"/>
          </a:p>
        </p:txBody>
      </p:sp>
    </p:spTree>
    <p:extLst>
      <p:ext uri="{BB962C8B-B14F-4D97-AF65-F5344CB8AC3E}">
        <p14:creationId xmlns:p14="http://schemas.microsoft.com/office/powerpoint/2010/main" val="30068482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2400" dirty="0"/>
              <a:t>6/5/20</a:t>
            </a:r>
          </a:p>
          <a:p>
            <a:pPr lvl="1"/>
            <a:r>
              <a:rPr lang="en-US" sz="2000" dirty="0"/>
              <a:t>NTR</a:t>
            </a:r>
          </a:p>
          <a:p>
            <a:r>
              <a:rPr lang="en-US" sz="2400" dirty="0"/>
              <a:t>7/21/20</a:t>
            </a:r>
          </a:p>
          <a:p>
            <a:pPr lvl="1"/>
            <a:r>
              <a:rPr lang="en-US" sz="2000" dirty="0"/>
              <a:t>NTR</a:t>
            </a:r>
          </a:p>
          <a:p>
            <a:pPr lvl="1"/>
            <a:endParaRPr lang="en-US" sz="2000" dirty="0"/>
          </a:p>
          <a:p>
            <a:pPr lvl="1"/>
            <a:endParaRPr lang="en-US" sz="2000" dirty="0"/>
          </a:p>
          <a:p>
            <a:endParaRPr lang="en-US" sz="2400" dirty="0"/>
          </a:p>
          <a:p>
            <a:pPr lvl="2"/>
            <a:endParaRPr lang="en-US" sz="1800" dirty="0"/>
          </a:p>
        </p:txBody>
      </p:sp>
      <p:sp>
        <p:nvSpPr>
          <p:cNvPr id="4" name="Date Placeholder 3"/>
          <p:cNvSpPr>
            <a:spLocks noGrp="1"/>
          </p:cNvSpPr>
          <p:nvPr>
            <p:ph type="dt" sz="half" idx="10"/>
          </p:nvPr>
        </p:nvSpPr>
        <p:spPr>
          <a:xfrm>
            <a:off x="457200" y="6448425"/>
            <a:ext cx="2133600" cy="365125"/>
          </a:xfrm>
        </p:spPr>
        <p:txBody>
          <a:bodyPr/>
          <a:lstStyle/>
          <a:p>
            <a:pPr>
              <a:defRPr/>
            </a:pPr>
            <a:fld id="{082626E6-9E0B-054E-852F-98AE0F9EA3FA}" type="datetime1">
              <a:rPr lang="en-US" smtClean="0"/>
              <a:t>9/3/20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21</a:t>
            </a:fld>
            <a:endParaRPr lang="en-US"/>
          </a:p>
        </p:txBody>
      </p:sp>
    </p:spTree>
    <p:extLst>
      <p:ext uri="{BB962C8B-B14F-4D97-AF65-F5344CB8AC3E}">
        <p14:creationId xmlns:p14="http://schemas.microsoft.com/office/powerpoint/2010/main" val="364832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42296" y="990600"/>
            <a:ext cx="8382000" cy="5181600"/>
          </a:xfrm>
        </p:spPr>
        <p:txBody>
          <a:bodyPr/>
          <a:lstStyle/>
          <a:p>
            <a:r>
              <a:rPr lang="en-US" sz="2400" dirty="0"/>
              <a:t>10/2/20 1900.5 WG 14:30 -16:00 EDT</a:t>
            </a:r>
          </a:p>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591B899E-3D9D-6C47-AC0C-97CFBBD35A15}" type="datetime1">
              <a:rPr lang="en-US" smtClean="0"/>
              <a:t>9/3/20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22</a:t>
            </a:fld>
            <a:endParaRPr lang="en-US"/>
          </a:p>
        </p:txBody>
      </p:sp>
    </p:spTree>
    <p:extLst>
      <p:ext uri="{BB962C8B-B14F-4D97-AF65-F5344CB8AC3E}">
        <p14:creationId xmlns:p14="http://schemas.microsoft.com/office/powerpoint/2010/main" val="553909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err="1"/>
              <a:t>AoB</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8FA4BDB4-E10D-4749-8137-1FB3FA931A10}" type="datetime1">
              <a:rPr lang="en-US" smtClean="0"/>
              <a:t>9/3/20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12138146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8FA4BDB4-E10D-4749-8137-1FB3FA931A10}" type="datetime1">
              <a:rPr lang="en-US" smtClean="0"/>
              <a:t>9/3/20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24</a:t>
            </a:fld>
            <a:endParaRPr lang="en-US"/>
          </a:p>
        </p:txBody>
      </p:sp>
      <p:sp>
        <p:nvSpPr>
          <p:cNvPr id="7" name="Title 1">
            <a:extLst>
              <a:ext uri="{FF2B5EF4-FFF2-40B4-BE49-F238E27FC236}">
                <a16:creationId xmlns:a16="http://schemas.microsoft.com/office/drawing/2014/main" id="{559F9BC0-4CE2-7F42-96F7-77976561CECE}"/>
              </a:ext>
            </a:extLst>
          </p:cNvPr>
          <p:cNvSpPr txBox="1">
            <a:spLocks/>
          </p:cNvSpPr>
          <p:nvPr/>
        </p:nvSpPr>
        <p:spPr>
          <a:xfrm>
            <a:off x="494696" y="2971800"/>
            <a:ext cx="8229600" cy="1143000"/>
          </a:xfrm>
          <a:prstGeom prst="rect">
            <a:avLst/>
          </a:prstGeom>
        </p:spPr>
        <p:txBody>
          <a:bodyPr vert="horz" lIns="91440" tIns="45720" rIns="91440" bIns="45720" rtlCol="0" anchor="ctr">
            <a:normAutofit/>
          </a:bodyPr>
          <a:lst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a:lstStyle>
          <a:p>
            <a:r>
              <a:rPr lang="en-US" dirty="0"/>
              <a:t>1900.5.2a Ad-hoc</a:t>
            </a:r>
          </a:p>
        </p:txBody>
      </p:sp>
    </p:spTree>
    <p:extLst>
      <p:ext uri="{BB962C8B-B14F-4D97-AF65-F5344CB8AC3E}">
        <p14:creationId xmlns:p14="http://schemas.microsoft.com/office/powerpoint/2010/main" val="1669889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B28B8DFC-1822-AA4F-9B6D-C80F329CFAF6}" type="datetime1">
              <a:rPr lang="en-US" smtClean="0"/>
              <a:t>9/3/20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#:5-20-0029-00-agen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3C5EC0F0-B043-B148-A740-06A9DA46E1FC}" type="datetime1">
              <a:rPr lang="en-US" smtClean="0"/>
              <a:t>9/3/20</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#:5-20-0029-00-agen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9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457200" y="1053806"/>
            <a:ext cx="2743200" cy="646331"/>
          </a:xfrm>
          <a:prstGeom prst="rect">
            <a:avLst/>
          </a:prstGeom>
          <a:noFill/>
        </p:spPr>
        <p:txBody>
          <a:bodyPr wrap="square" rtlCol="0">
            <a:spAutoFit/>
          </a:bodyPr>
          <a:lstStyle/>
          <a:p>
            <a:r>
              <a:rPr lang="en-US" b="1" i="1" dirty="0">
                <a:solidFill>
                  <a:srgbClr val="FF0000"/>
                </a:solidFill>
              </a:rPr>
              <a:t>Quorum?  - Yes  </a:t>
            </a:r>
          </a:p>
          <a:p>
            <a:endParaRPr lang="en-US" b="1" i="1" dirty="0">
              <a:solidFill>
                <a:srgbClr val="FF0000"/>
              </a:solidFill>
            </a:endParaRPr>
          </a:p>
        </p:txBody>
      </p:sp>
      <p:graphicFrame>
        <p:nvGraphicFramePr>
          <p:cNvPr id="7" name="Table 6">
            <a:extLst>
              <a:ext uri="{FF2B5EF4-FFF2-40B4-BE49-F238E27FC236}">
                <a16:creationId xmlns:a16="http://schemas.microsoft.com/office/drawing/2014/main" id="{AFF219DE-7C7F-1041-82E5-29911E0E5CE9}"/>
              </a:ext>
            </a:extLst>
          </p:cNvPr>
          <p:cNvGraphicFramePr>
            <a:graphicFrameLocks noGrp="1"/>
          </p:cNvGraphicFramePr>
          <p:nvPr>
            <p:extLst>
              <p:ext uri="{D42A27DB-BD31-4B8C-83A1-F6EECF244321}">
                <p14:modId xmlns:p14="http://schemas.microsoft.com/office/powerpoint/2010/main" val="1766043162"/>
              </p:ext>
            </p:extLst>
          </p:nvPr>
        </p:nvGraphicFramePr>
        <p:xfrm>
          <a:off x="2895600" y="838200"/>
          <a:ext cx="5835558" cy="4190701"/>
        </p:xfrm>
        <a:graphic>
          <a:graphicData uri="http://schemas.openxmlformats.org/drawingml/2006/table">
            <a:tbl>
              <a:tblPr>
                <a:tableStyleId>{5C22544A-7EE6-4342-B048-85BDC9FD1C3A}</a:tableStyleId>
              </a:tblPr>
              <a:tblGrid>
                <a:gridCol w="556888">
                  <a:extLst>
                    <a:ext uri="{9D8B030D-6E8A-4147-A177-3AD203B41FA5}">
                      <a16:colId xmlns:a16="http://schemas.microsoft.com/office/drawing/2014/main" val="568479067"/>
                    </a:ext>
                  </a:extLst>
                </a:gridCol>
                <a:gridCol w="713758">
                  <a:extLst>
                    <a:ext uri="{9D8B030D-6E8A-4147-A177-3AD203B41FA5}">
                      <a16:colId xmlns:a16="http://schemas.microsoft.com/office/drawing/2014/main" val="197205219"/>
                    </a:ext>
                  </a:extLst>
                </a:gridCol>
                <a:gridCol w="1184367">
                  <a:extLst>
                    <a:ext uri="{9D8B030D-6E8A-4147-A177-3AD203B41FA5}">
                      <a16:colId xmlns:a16="http://schemas.microsoft.com/office/drawing/2014/main" val="202995340"/>
                    </a:ext>
                  </a:extLst>
                </a:gridCol>
                <a:gridCol w="1035341">
                  <a:extLst>
                    <a:ext uri="{9D8B030D-6E8A-4147-A177-3AD203B41FA5}">
                      <a16:colId xmlns:a16="http://schemas.microsoft.com/office/drawing/2014/main" val="3116581130"/>
                    </a:ext>
                  </a:extLst>
                </a:gridCol>
                <a:gridCol w="2345204">
                  <a:extLst>
                    <a:ext uri="{9D8B030D-6E8A-4147-A177-3AD203B41FA5}">
                      <a16:colId xmlns:a16="http://schemas.microsoft.com/office/drawing/2014/main" val="2527806506"/>
                    </a:ext>
                  </a:extLst>
                </a:gridCol>
              </a:tblGrid>
              <a:tr h="670513">
                <a:tc>
                  <a:txBody>
                    <a:bodyPr/>
                    <a:lstStyle/>
                    <a:p>
                      <a:pPr algn="ctr" fontAlgn="b"/>
                      <a:r>
                        <a:rPr lang="en-US" sz="900" u="none" strike="noStrike">
                          <a:effectLst/>
                        </a:rPr>
                        <a:t>9/4/20</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WG Status</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First Name</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Last Name</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Affiliation</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469585094"/>
                  </a:ext>
                </a:extLst>
              </a:tr>
              <a:tr h="167628">
                <a:tc>
                  <a:txBody>
                    <a:bodyPr/>
                    <a:lstStyle/>
                    <a:p>
                      <a:pPr algn="ctr"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r" fontAlgn="b"/>
                      <a:r>
                        <a:rPr lang="en-US" sz="900" u="none" strike="noStrike">
                          <a:effectLst/>
                        </a:rPr>
                        <a:t>17</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Total</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957513755"/>
                  </a:ext>
                </a:extLst>
              </a:tr>
              <a:tr h="167628">
                <a:tc>
                  <a:txBody>
                    <a:bodyPr/>
                    <a:lstStyle/>
                    <a:p>
                      <a:pPr algn="l" fontAlgn="b"/>
                      <a:r>
                        <a:rPr lang="en-US" sz="900" b="0" i="0" u="none" strike="noStrike" dirty="0">
                          <a:solidFill>
                            <a:srgbClr val="000000"/>
                          </a:solidFill>
                          <a:effectLst/>
                          <a:latin typeface="Calibri" panose="020F0502020204030204" pitchFamily="34" charset="0"/>
                        </a:rPr>
                        <a:t>x</a:t>
                      </a: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Julia</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Andrusenko</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dirty="0">
                          <a:effectLst/>
                        </a:rPr>
                        <a:t>JHU/APL</a:t>
                      </a:r>
                      <a:endParaRPr lang="en-US" sz="900" b="0" i="0" u="none" strike="noStrike" dirty="0">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295074396"/>
                  </a:ext>
                </a:extLst>
              </a:tr>
              <a:tr h="167628">
                <a:tc>
                  <a:txBody>
                    <a:bodyPr/>
                    <a:lstStyle/>
                    <a:p>
                      <a:pPr algn="l" fontAlgn="b"/>
                      <a:r>
                        <a:rPr lang="en-US" sz="900" b="0" i="0" u="none" strike="noStrike" dirty="0">
                          <a:solidFill>
                            <a:srgbClr val="000000"/>
                          </a:solidFill>
                          <a:effectLst/>
                          <a:latin typeface="Calibri" panose="020F0502020204030204" pitchFamily="34" charset="0"/>
                        </a:rPr>
                        <a:t>x</a:t>
                      </a: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Carlos</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Caicedo</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Syracuse University (Secretary)</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775853323"/>
                  </a:ext>
                </a:extLst>
              </a:tr>
              <a:tr h="167628">
                <a:tc>
                  <a:txBody>
                    <a:bodyPr/>
                    <a:lstStyle/>
                    <a:p>
                      <a:pPr algn="l" fontAlgn="b"/>
                      <a:r>
                        <a:rPr lang="en-US" sz="900" b="0" i="0" u="none" strike="noStrike" dirty="0">
                          <a:solidFill>
                            <a:srgbClr val="000000"/>
                          </a:solidFill>
                          <a:effectLst/>
                          <a:latin typeface="Calibri" panose="020F0502020204030204" pitchFamily="34" charset="0"/>
                        </a:rPr>
                        <a:t>x</a:t>
                      </a: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David</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Chester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4289161326"/>
                  </a:ext>
                </a:extLst>
              </a:tr>
              <a:tr h="167628">
                <a:tc>
                  <a:txBody>
                    <a:bodyPr/>
                    <a:lstStyle/>
                    <a:p>
                      <a:pPr algn="l" fontAlgn="b"/>
                      <a:r>
                        <a:rPr lang="en-US" sz="900" b="0" i="0" u="none" strike="noStrike" dirty="0">
                          <a:solidFill>
                            <a:srgbClr val="000000"/>
                          </a:solidFill>
                          <a:effectLst/>
                          <a:latin typeface="Calibri" panose="020F0502020204030204" pitchFamily="34" charset="0"/>
                        </a:rPr>
                        <a:t>x</a:t>
                      </a: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Lynn</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Grande</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Southern Cloud</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064771914"/>
                  </a:ext>
                </a:extLst>
              </a:tr>
              <a:tr h="167628">
                <a:tc>
                  <a:txBody>
                    <a:bodyPr/>
                    <a:lstStyle/>
                    <a:p>
                      <a:pPr algn="l" fontAlgn="b"/>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Mitch </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Kokar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VIStology &amp; Northeastern University</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72631905"/>
                  </a:ext>
                </a:extLst>
              </a:tr>
              <a:tr h="167628">
                <a:tc>
                  <a:txBody>
                    <a:bodyPr/>
                    <a:lstStyle/>
                    <a:p>
                      <a:pPr algn="l" fontAlgn="b"/>
                      <a:r>
                        <a:rPr lang="en-US" sz="900" b="0" i="0" u="none" strike="noStrike" dirty="0">
                          <a:solidFill>
                            <a:srgbClr val="000000"/>
                          </a:solidFill>
                          <a:effectLst/>
                          <a:latin typeface="Calibri" panose="020F0502020204030204" pitchFamily="34" charset="0"/>
                        </a:rPr>
                        <a:t>x</a:t>
                      </a: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Alex</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Lackpour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Drexel University</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945721870"/>
                  </a:ext>
                </a:extLst>
              </a:tr>
              <a:tr h="167628">
                <a:tc>
                  <a:txBody>
                    <a:bodyPr/>
                    <a:lstStyle/>
                    <a:p>
                      <a:pPr algn="l" fontAlgn="b"/>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Jakub</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Moskal</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Vistology</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297422554"/>
                  </a:ext>
                </a:extLst>
              </a:tr>
              <a:tr h="167628">
                <a:tc>
                  <a:txBody>
                    <a:bodyPr/>
                    <a:lstStyle/>
                    <a:p>
                      <a:pPr algn="l" fontAlgn="b"/>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V</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Prasad</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Wireless and Mobile Communication, TU Delft</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24554740"/>
                  </a:ext>
                </a:extLst>
              </a:tr>
              <a:tr h="167628">
                <a:tc>
                  <a:txBody>
                    <a:bodyPr/>
                    <a:lstStyle/>
                    <a:p>
                      <a:pPr algn="l" fontAlgn="b"/>
                      <a:r>
                        <a:rPr lang="en-US" sz="900" b="0" i="0" u="none" strike="noStrike" dirty="0">
                          <a:solidFill>
                            <a:srgbClr val="000000"/>
                          </a:solidFill>
                          <a:effectLst/>
                          <a:latin typeface="Calibri" panose="020F0502020204030204" pitchFamily="34" charset="0"/>
                        </a:rPr>
                        <a:t>x</a:t>
                      </a: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Reinhard</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Schrage</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SchrageConsult</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3128573563"/>
                  </a:ext>
                </a:extLst>
              </a:tr>
              <a:tr h="167628">
                <a:tc>
                  <a:txBody>
                    <a:bodyPr/>
                    <a:lstStyle/>
                    <a:p>
                      <a:pPr algn="l" fontAlgn="b"/>
                      <a:r>
                        <a:rPr lang="en-US" sz="900" b="0" i="0" u="none" strike="noStrike" dirty="0">
                          <a:solidFill>
                            <a:srgbClr val="000000"/>
                          </a:solidFill>
                          <a:effectLst/>
                          <a:latin typeface="Calibri" panose="020F0502020204030204" pitchFamily="34" charset="0"/>
                        </a:rPr>
                        <a:t>x</a:t>
                      </a: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Kael</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Stilp</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934737085"/>
                  </a:ext>
                </a:extLst>
              </a:tr>
              <a:tr h="167628">
                <a:tc>
                  <a:txBody>
                    <a:bodyPr/>
                    <a:lstStyle/>
                    <a:p>
                      <a:pPr algn="l" fontAlgn="b"/>
                      <a:r>
                        <a:rPr lang="en-US" sz="900" b="0" i="0" u="none" strike="noStrike" dirty="0">
                          <a:solidFill>
                            <a:srgbClr val="000000"/>
                          </a:solidFill>
                          <a:effectLst/>
                          <a:latin typeface="Calibri" panose="020F0502020204030204" pitchFamily="34" charset="0"/>
                        </a:rPr>
                        <a:t>x</a:t>
                      </a: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John </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Stine</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075657592"/>
                  </a:ext>
                </a:extLst>
              </a:tr>
              <a:tr h="167628">
                <a:tc>
                  <a:txBody>
                    <a:bodyPr/>
                    <a:lstStyle/>
                    <a:p>
                      <a:pPr algn="l" fontAlgn="b"/>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Darcy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Swain-Walsh</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MITRE (Vice Chair)</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285518929"/>
                  </a:ext>
                </a:extLst>
              </a:tr>
              <a:tr h="167628">
                <a:tc>
                  <a:txBody>
                    <a:bodyPr/>
                    <a:lstStyle/>
                    <a:p>
                      <a:pPr algn="l" fontAlgn="b"/>
                      <a:r>
                        <a:rPr lang="en-US" sz="900" b="0" i="0" u="none" strike="noStrike" dirty="0">
                          <a:solidFill>
                            <a:srgbClr val="000000"/>
                          </a:solidFill>
                          <a:effectLst/>
                          <a:latin typeface="Calibri" panose="020F0502020204030204" pitchFamily="34" charset="0"/>
                        </a:rPr>
                        <a:t>x</a:t>
                      </a: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Tony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Rennier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Foundry Inc (Chair)</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4233041458"/>
                  </a:ext>
                </a:extLst>
              </a:tr>
              <a:tr h="167628">
                <a:tc>
                  <a:txBody>
                    <a:bodyPr/>
                    <a:lstStyle/>
                    <a:p>
                      <a:pPr algn="l" fontAlgn="b"/>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Jameson</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Dempsey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Google</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3766317525"/>
                  </a:ext>
                </a:extLst>
              </a:tr>
              <a:tr h="167628">
                <a:tc>
                  <a:txBody>
                    <a:bodyPr/>
                    <a:lstStyle/>
                    <a:p>
                      <a:pPr algn="l" fontAlgn="b"/>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Timothy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Woods</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846781479"/>
                  </a:ext>
                </a:extLst>
              </a:tr>
              <a:tr h="167628">
                <a:tc>
                  <a:txBody>
                    <a:bodyPr/>
                    <a:lstStyle/>
                    <a:p>
                      <a:pPr algn="l" fontAlgn="b"/>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Eric</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Lindahl</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CDS2</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545632889"/>
                  </a:ext>
                </a:extLst>
              </a:tr>
              <a:tr h="167628">
                <a:tc>
                  <a:txBody>
                    <a:bodyPr/>
                    <a:lstStyle/>
                    <a:p>
                      <a:pPr algn="l" fontAlgn="b"/>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Wesley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Eddy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Google</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420217191"/>
                  </a:ext>
                </a:extLst>
              </a:tr>
              <a:tr h="167628">
                <a:tc>
                  <a:txBody>
                    <a:bodyPr/>
                    <a:lstStyle/>
                    <a:p>
                      <a:pPr algn="l" fontAlgn="b"/>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Mark</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McHenry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Shared Spectrum Company</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3078174126"/>
                  </a:ext>
                </a:extLst>
              </a:tr>
              <a:tr h="167628">
                <a:tc>
                  <a:txBody>
                    <a:bodyPr/>
                    <a:lstStyle/>
                    <a:p>
                      <a:pPr algn="l" fontAlgn="b"/>
                      <a:r>
                        <a:rPr lang="en-US" sz="900" b="0" i="0" u="none" strike="noStrike" dirty="0">
                          <a:solidFill>
                            <a:srgbClr val="000000"/>
                          </a:solidFill>
                          <a:effectLst/>
                          <a:latin typeface="Calibri" panose="020F0502020204030204" pitchFamily="34" charset="0"/>
                        </a:rPr>
                        <a:t>x</a:t>
                      </a:r>
                    </a:p>
                  </a:txBody>
                  <a:tcPr marL="7858" marR="7858" marT="7858"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Becca</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Rousseau</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454374519"/>
                  </a:ext>
                </a:extLst>
              </a:tr>
              <a:tr h="167628">
                <a:tc>
                  <a:txBody>
                    <a:bodyPr/>
                    <a:lstStyle/>
                    <a:p>
                      <a:pPr algn="l" fontAlgn="b"/>
                      <a:r>
                        <a:rPr lang="en-US" sz="900" b="0" i="0" u="none" strike="noStrike" dirty="0">
                          <a:solidFill>
                            <a:srgbClr val="000000"/>
                          </a:solidFill>
                          <a:effectLst/>
                          <a:latin typeface="Calibri" panose="020F0502020204030204" pitchFamily="34" charset="0"/>
                        </a:rPr>
                        <a:t>x</a:t>
                      </a:r>
                    </a:p>
                  </a:txBody>
                  <a:tcPr marL="7858" marR="7858" marT="7858"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Corrigan</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Johnson</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dirty="0">
                          <a:effectLst/>
                        </a:rPr>
                        <a:t>Chesapeake Technology International</a:t>
                      </a:r>
                      <a:endParaRPr lang="en-US" sz="900" b="0" i="0" u="none" strike="noStrike" dirty="0">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4055236441"/>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9/4/20  8:00-10:00 all times EDT</a:t>
            </a:r>
            <a:endParaRPr lang="en-US" sz="1600" dirty="0">
              <a:latin typeface="Times New Roman" pitchFamily="18" charset="0"/>
            </a:endParaRPr>
          </a:p>
          <a:p>
            <a:pPr>
              <a:buFont typeface="+mj-lt"/>
              <a:buAutoNum type="arabicPeriod"/>
            </a:pPr>
            <a:r>
              <a:rPr lang="en-US" sz="1600" dirty="0" err="1"/>
              <a:t>Administrivia</a:t>
            </a:r>
            <a:endParaRPr lang="en-US" sz="1600" dirty="0"/>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1900.5a</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inputs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a:buFont typeface="+mj-lt"/>
              <a:buAutoNum type="arabicPeriod"/>
            </a:pPr>
            <a:r>
              <a:rPr lang="en-US" sz="1600" dirty="0"/>
              <a:t>Break</a:t>
            </a:r>
          </a:p>
          <a:p>
            <a:pPr>
              <a:buFont typeface="+mj-lt"/>
              <a:buAutoNum type="arabicPeriod"/>
            </a:pPr>
            <a:r>
              <a:rPr lang="en-US" sz="1600" dirty="0"/>
              <a:t>Ad Hoc sessions (Review and planning for subgroup activities as needed)</a:t>
            </a:r>
          </a:p>
          <a:p>
            <a:pPr lvl="1">
              <a:buFont typeface="+mj-lt"/>
              <a:buAutoNum type="arabicPeriod"/>
            </a:pPr>
            <a:r>
              <a:rPr lang="en-US" sz="1600" dirty="0"/>
              <a:t>1900.5.2a ad-hoc</a:t>
            </a:r>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181600" y="914400"/>
            <a:ext cx="3048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 No </a:t>
            </a:r>
          </a:p>
        </p:txBody>
      </p:sp>
      <p:sp>
        <p:nvSpPr>
          <p:cNvPr id="2" name="Date Placeholder 1"/>
          <p:cNvSpPr>
            <a:spLocks noGrp="1"/>
          </p:cNvSpPr>
          <p:nvPr>
            <p:ph type="dt" sz="quarter" idx="10"/>
          </p:nvPr>
        </p:nvSpPr>
        <p:spPr>
          <a:xfrm>
            <a:off x="457200" y="6448425"/>
            <a:ext cx="2133600" cy="365125"/>
          </a:xfrm>
        </p:spPr>
        <p:txBody>
          <a:bodyPr/>
          <a:lstStyle/>
          <a:p>
            <a:pPr>
              <a:defRPr/>
            </a:pPr>
            <a:fld id="{DC16AD16-4D96-004E-9D06-7CF3AC78362B}" type="datetime1">
              <a:rPr lang="en-US" smtClean="0"/>
              <a:t>9/3/20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#:5-20-0029-00-agen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a:t>
            </a:r>
            <a:r>
              <a:rPr lang="en-US" dirty="0">
                <a:solidFill>
                  <a:schemeClr val="tx1"/>
                </a:solidFill>
              </a:rPr>
              <a:t>5-20-0029-00-agen</a:t>
            </a:r>
          </a:p>
          <a:p>
            <a:endParaRPr dirty="0"/>
          </a:p>
          <a:p>
            <a:r>
              <a:rPr dirty="0"/>
              <a:t>Mover:</a:t>
            </a:r>
            <a:r>
              <a:rPr lang="en-US" dirty="0"/>
              <a:t> 	Reinhard</a:t>
            </a:r>
            <a:endParaRPr dirty="0"/>
          </a:p>
          <a:p>
            <a:r>
              <a:rPr dirty="0"/>
              <a:t>Second:</a:t>
            </a:r>
            <a:r>
              <a:rPr lang="en-US" dirty="0"/>
              <a:t> Lynn</a:t>
            </a:r>
          </a:p>
          <a:p>
            <a:r>
              <a:rPr lang="en-US" dirty="0"/>
              <a:t>Vote: UC</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82D9AD55-8ACA-B647-84EA-C3318431FE01}" type="datetime1">
              <a:rPr lang="en-US" smtClean="0"/>
              <a:t>9/3/20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#:5-20-0029-00-agen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7</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533400" y="76200"/>
            <a:ext cx="5638800" cy="819150"/>
          </a:xfrm>
        </p:spPr>
        <p:txBody>
          <a:bodyPr>
            <a:noAutofit/>
          </a:bodyPr>
          <a:lstStyle/>
          <a:p>
            <a:pPr algn="l"/>
            <a:r>
              <a:rPr lang="en-US" altLang="en-US" sz="2400" dirty="0">
                <a:solidFill>
                  <a:schemeClr val="tx1"/>
                </a:solidFill>
              </a:rPr>
              <a:t>INSTRUCTIONS FOR CHAIRS OF STANDARDS DEVELOPMENT ACTIVITIES</a:t>
            </a:r>
            <a:endParaRPr lang="en-US" sz="2400"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533400" y="1524000"/>
            <a:ext cx="8229600" cy="4525963"/>
          </a:xfrm>
        </p:spPr>
        <p:txBody>
          <a:bodyPr>
            <a:normAutofit/>
          </a:bodyPr>
          <a:lstStyle/>
          <a:p>
            <a:pPr marL="0" indent="0">
              <a:spcBef>
                <a:spcPts val="0"/>
              </a:spcBef>
              <a:spcAft>
                <a:spcPts val="0"/>
              </a:spcAft>
              <a:buClr>
                <a:srgbClr val="CC3300"/>
              </a:buClr>
              <a:buSzPct val="50000"/>
              <a:buNone/>
            </a:pPr>
            <a:r>
              <a:rPr lang="en-US" altLang="en-US" sz="2133" dirty="0">
                <a:solidFill>
                  <a:schemeClr val="tx1"/>
                </a:solidFill>
                <a:latin typeface="Montserrat" panose="00000500000000000000" pitchFamily="2" charset="0"/>
                <a:cs typeface="Calibri" pitchFamily="34" charset="0"/>
              </a:rPr>
              <a:t>At the beginning of each standards development meeting the chair or a designee is to:</a:t>
            </a:r>
          </a:p>
          <a:p>
            <a:pPr marL="0" indent="0">
              <a:spcBef>
                <a:spcPts val="0"/>
              </a:spcBef>
              <a:spcAft>
                <a:spcPts val="0"/>
              </a:spcAft>
              <a:buClr>
                <a:srgbClr val="CC3300"/>
              </a:buClr>
              <a:buSzPct val="50000"/>
              <a:buNone/>
            </a:pPr>
            <a:endParaRPr lang="en-US" altLang="en-US" sz="1000" dirty="0">
              <a:solidFill>
                <a:schemeClr val="tx1"/>
              </a:solidFill>
              <a:latin typeface="Calibri" pitchFamily="34" charset="0"/>
              <a:cs typeface="Calibri" pitchFamily="34" charset="0"/>
            </a:endParaRPr>
          </a:p>
          <a:p>
            <a:pPr>
              <a:buSzPct val="150000"/>
            </a:pPr>
            <a:r>
              <a:rPr lang="en-US" altLang="en-US" sz="1900" dirty="0">
                <a:solidFill>
                  <a:schemeClr val="tx1"/>
                </a:solidFill>
              </a:rPr>
              <a:t>Show the following slides (or provide them beforehand)</a:t>
            </a:r>
          </a:p>
          <a:p>
            <a:pPr>
              <a:buSzPct val="150000"/>
            </a:pPr>
            <a:r>
              <a:rPr lang="en-US" altLang="en-US" sz="1900" dirty="0">
                <a:solidFill>
                  <a:schemeClr val="tx1"/>
                </a:solidFill>
              </a:rPr>
              <a:t>Advise the standards development group participants that: </a:t>
            </a:r>
          </a:p>
          <a:p>
            <a:pPr>
              <a:buSzPct val="150000"/>
            </a:pPr>
            <a:r>
              <a:rPr lang="en-US" altLang="en-US" sz="1900" dirty="0">
                <a:solidFill>
                  <a:schemeClr val="tx1"/>
                </a:solidFill>
              </a:rPr>
              <a:t>IEEE SA’s copyright policy is described in Clause 7 of the IEEE SA Standards Board Bylaws and Clause 6.1 of the IEEE SA Standards Board Operations Manual;</a:t>
            </a:r>
          </a:p>
          <a:p>
            <a:pPr>
              <a:buSzPct val="150000"/>
            </a:pPr>
            <a:r>
              <a:rPr lang="en-US" altLang="en-US" sz="1900" dirty="0">
                <a:solidFill>
                  <a:schemeClr val="tx1"/>
                </a:solidFill>
              </a:rPr>
              <a:t>Any material submitted during standards development, whether verbal, recorded, or in written form, is a Contribution and shall comply with the IEEE SA Copyright Policy; </a:t>
            </a:r>
          </a:p>
          <a:p>
            <a:pPr>
              <a:buSzPct val="150000"/>
            </a:pPr>
            <a:r>
              <a:rPr lang="en-US" altLang="en-US" sz="1900" dirty="0">
                <a:solidFill>
                  <a:schemeClr val="tx1"/>
                </a:solidFill>
              </a:rPr>
              <a:t>Instruct the Secretary to record in the minutes of the relevant meeting: </a:t>
            </a:r>
          </a:p>
          <a:p>
            <a:pPr>
              <a:buSzPct val="150000"/>
            </a:pPr>
            <a:r>
              <a:rPr lang="en-US" altLang="en-US" sz="1900" dirty="0">
                <a:solidFill>
                  <a:schemeClr val="tx1"/>
                </a:solidFill>
              </a:rPr>
              <a:t>That the foregoing information was provided and that the copyright slides were shown (or provided beforehand). </a:t>
            </a:r>
          </a:p>
        </p:txBody>
      </p:sp>
      <p:sp>
        <p:nvSpPr>
          <p:cNvPr id="5" name="Date Placeholder 4">
            <a:extLst>
              <a:ext uri="{FF2B5EF4-FFF2-40B4-BE49-F238E27FC236}">
                <a16:creationId xmlns:a16="http://schemas.microsoft.com/office/drawing/2014/main" id="{250974CE-2CDC-E74E-996F-EEBA25769543}"/>
              </a:ext>
            </a:extLst>
          </p:cNvPr>
          <p:cNvSpPr>
            <a:spLocks noGrp="1"/>
          </p:cNvSpPr>
          <p:nvPr>
            <p:ph type="dt" sz="half" idx="10"/>
          </p:nvPr>
        </p:nvSpPr>
        <p:spPr/>
        <p:txBody>
          <a:bodyPr/>
          <a:lstStyle/>
          <a:p>
            <a:pPr>
              <a:defRPr/>
            </a:pPr>
            <a:fld id="{ED3AADE4-3C0A-F945-9524-06A17E6BE69A}" type="datetime1">
              <a:rPr lang="en-US" smtClean="0"/>
              <a:t>9/3/20</a:t>
            </a:fld>
            <a:endParaRPr lang="en-US"/>
          </a:p>
        </p:txBody>
      </p:sp>
      <p:sp>
        <p:nvSpPr>
          <p:cNvPr id="6" name="Footer Placeholder 5">
            <a:extLst>
              <a:ext uri="{FF2B5EF4-FFF2-40B4-BE49-F238E27FC236}">
                <a16:creationId xmlns:a16="http://schemas.microsoft.com/office/drawing/2014/main" id="{0686B375-D2E0-2D4E-93BC-434AFAC66F71}"/>
              </a:ext>
            </a:extLst>
          </p:cNvPr>
          <p:cNvSpPr>
            <a:spLocks noGrp="1"/>
          </p:cNvSpPr>
          <p:nvPr>
            <p:ph type="ftr" sz="quarter" idx="11"/>
          </p:nvPr>
        </p:nvSpPr>
        <p:spPr/>
        <p:txBody>
          <a:bodyPr/>
          <a:lstStyle/>
          <a:p>
            <a:r>
              <a:rPr lang="en-US"/>
              <a:t>Doc #:5-20-0029-00-agen</a:t>
            </a:r>
            <a:endParaRPr lang="en-US" dirty="0"/>
          </a:p>
        </p:txBody>
      </p:sp>
    </p:spTree>
    <p:extLst>
      <p:ext uri="{BB962C8B-B14F-4D97-AF65-F5344CB8AC3E}">
        <p14:creationId xmlns:p14="http://schemas.microsoft.com/office/powerpoint/2010/main" val="468059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8</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0" y="455613"/>
            <a:ext cx="8229600" cy="819150"/>
          </a:xfrm>
        </p:spPr>
        <p:txBody>
          <a:bodyPr>
            <a:normAutofit/>
          </a:bodyPr>
          <a:lstStyle/>
          <a:p>
            <a:r>
              <a:rPr lang="en-US" altLang="en-US" dirty="0">
                <a:solidFill>
                  <a:schemeClr val="tx1"/>
                </a:solidFill>
              </a:rPr>
              <a:t>IEEE SA Copyright Policy</a:t>
            </a:r>
            <a:endParaRPr lang="en-US"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453710" y="1607337"/>
            <a:ext cx="8229600" cy="4525963"/>
          </a:xfrm>
        </p:spPr>
        <p:txBody>
          <a:bodyPr>
            <a:normAutofit/>
          </a:bodyPr>
          <a:lstStyle/>
          <a:p>
            <a:r>
              <a:rPr lang="en-US" altLang="en-US" sz="2133" dirty="0">
                <a:solidFill>
                  <a:schemeClr val="tx1"/>
                </a:solidFill>
              </a:rPr>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1000" dirty="0">
              <a:solidFill>
                <a:schemeClr val="tx1"/>
              </a:solidFill>
              <a:latin typeface="Calibri" pitchFamily="34" charset="0"/>
              <a:cs typeface="Calibri" pitchFamily="34" charset="0"/>
            </a:endParaRPr>
          </a:p>
          <a:p>
            <a:pPr lvl="2">
              <a:buSzPct val="150000"/>
            </a:pPr>
            <a:r>
              <a:rPr lang="en-US" altLang="en-US" sz="1867" dirty="0">
                <a:solidFill>
                  <a:schemeClr val="tx1"/>
                </a:solidFill>
              </a:rPr>
              <a:t>Previously Published material (copyright assertion indicated) shall not be presented/submitted to the Working Group nor incorporated into a Working Group draft unless permission is granted. </a:t>
            </a:r>
          </a:p>
          <a:p>
            <a:pPr lvl="2">
              <a:buSzPct val="150000"/>
            </a:pPr>
            <a:r>
              <a:rPr lang="en-US" altLang="en-US" sz="1867" dirty="0">
                <a:solidFill>
                  <a:schemeClr val="tx1"/>
                </a:solidFill>
              </a:rPr>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solidFill>
                  <a:schemeClr val="tx1"/>
                </a:solidFill>
              </a:rPr>
              <a:t>For material that is not previously Published, IEEE is automatically granted a license to use any material that is presented or submitted.</a:t>
            </a:r>
          </a:p>
          <a:p>
            <a:pPr lvl="2">
              <a:buSzPct val="150000"/>
            </a:pPr>
            <a:endParaRPr lang="en-US" altLang="en-US" sz="1867" dirty="0">
              <a:solidFill>
                <a:schemeClr val="tx1"/>
              </a:solidFill>
            </a:endParaRPr>
          </a:p>
        </p:txBody>
      </p:sp>
      <p:sp>
        <p:nvSpPr>
          <p:cNvPr id="5" name="Date Placeholder 4">
            <a:extLst>
              <a:ext uri="{FF2B5EF4-FFF2-40B4-BE49-F238E27FC236}">
                <a16:creationId xmlns:a16="http://schemas.microsoft.com/office/drawing/2014/main" id="{A163862F-AD1F-544B-B19B-2723FDF36A63}"/>
              </a:ext>
            </a:extLst>
          </p:cNvPr>
          <p:cNvSpPr>
            <a:spLocks noGrp="1"/>
          </p:cNvSpPr>
          <p:nvPr>
            <p:ph type="dt" sz="half" idx="10"/>
          </p:nvPr>
        </p:nvSpPr>
        <p:spPr/>
        <p:txBody>
          <a:bodyPr/>
          <a:lstStyle/>
          <a:p>
            <a:pPr>
              <a:defRPr/>
            </a:pPr>
            <a:fld id="{2D788EF5-412E-C249-80D7-FCA95046978D}" type="datetime1">
              <a:rPr lang="en-US" smtClean="0"/>
              <a:t>9/3/20</a:t>
            </a:fld>
            <a:endParaRPr lang="en-US"/>
          </a:p>
        </p:txBody>
      </p:sp>
      <p:sp>
        <p:nvSpPr>
          <p:cNvPr id="6" name="Footer Placeholder 5">
            <a:extLst>
              <a:ext uri="{FF2B5EF4-FFF2-40B4-BE49-F238E27FC236}">
                <a16:creationId xmlns:a16="http://schemas.microsoft.com/office/drawing/2014/main" id="{BFE65ACE-008D-8842-84EE-211C7F8FE29C}"/>
              </a:ext>
            </a:extLst>
          </p:cNvPr>
          <p:cNvSpPr>
            <a:spLocks noGrp="1"/>
          </p:cNvSpPr>
          <p:nvPr>
            <p:ph type="ftr" sz="quarter" idx="11"/>
          </p:nvPr>
        </p:nvSpPr>
        <p:spPr/>
        <p:txBody>
          <a:bodyPr/>
          <a:lstStyle/>
          <a:p>
            <a:r>
              <a:rPr lang="en-US"/>
              <a:t>Doc #:5-20-0029-00-agen</a:t>
            </a:r>
            <a:endParaRPr lang="en-US" dirty="0"/>
          </a:p>
        </p:txBody>
      </p:sp>
    </p:spTree>
    <p:extLst>
      <p:ext uri="{BB962C8B-B14F-4D97-AF65-F5344CB8AC3E}">
        <p14:creationId xmlns:p14="http://schemas.microsoft.com/office/powerpoint/2010/main" val="88810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0" y="455613"/>
            <a:ext cx="8229600" cy="819150"/>
          </a:xfrm>
        </p:spPr>
        <p:txBody>
          <a:bodyPr>
            <a:normAutofit/>
          </a:bodyPr>
          <a:lstStyle/>
          <a:p>
            <a:r>
              <a:rPr lang="en-US" altLang="en-US" dirty="0">
                <a:solidFill>
                  <a:schemeClr val="tx1"/>
                </a:solidFill>
              </a:rPr>
              <a:t>IEEE SA Copyright Policy</a:t>
            </a:r>
            <a:endParaRPr lang="en-US"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solidFill>
                  <a:schemeClr val="tx1"/>
                </a:solidFill>
              </a:rPr>
              <a:t>The IEEE SA Copyright Policy is described in the IEEE SA Standards Board Bylaws and IEEE SA Standards Board Operations Manual</a:t>
            </a:r>
            <a:br>
              <a:rPr lang="en-US" dirty="0">
                <a:solidFill>
                  <a:schemeClr val="tx1"/>
                </a:solidFill>
              </a:rPr>
            </a:br>
            <a:endParaRPr lang="en-US" dirty="0">
              <a:solidFill>
                <a:schemeClr val="tx1"/>
              </a:solidFill>
            </a:endParaRPr>
          </a:p>
          <a:p>
            <a:pPr lvl="3">
              <a:buSzPct val="150000"/>
            </a:pPr>
            <a:r>
              <a:rPr lang="en-US" sz="2267" dirty="0">
                <a:solidFill>
                  <a:schemeClr val="tx1"/>
                </a:solidFill>
              </a:rPr>
              <a:t>IEEE SA Copyright Policy, see </a:t>
            </a:r>
            <a:br>
              <a:rPr lang="en-US" sz="2267" dirty="0">
                <a:solidFill>
                  <a:schemeClr val="tx1"/>
                </a:solidFill>
              </a:rPr>
            </a:br>
            <a:r>
              <a:rPr lang="en-US" sz="2267" dirty="0">
                <a:solidFill>
                  <a:schemeClr val="tx1"/>
                </a:solidFill>
              </a:rPr>
              <a:t>	Clause 7 of the IEEE SA Standards Board Bylaws</a:t>
            </a:r>
            <a:br>
              <a:rPr lang="en-US" sz="2267" dirty="0">
                <a:solidFill>
                  <a:schemeClr val="tx1"/>
                </a:solidFill>
              </a:rPr>
            </a:br>
            <a:r>
              <a:rPr lang="en-US" sz="2267" dirty="0">
                <a:solidFill>
                  <a:schemeClr val="tx1"/>
                </a:solidFill>
              </a:rPr>
              <a:t> 	</a:t>
            </a:r>
            <a:r>
              <a:rPr lang="en-US" sz="1867" dirty="0">
                <a:solidFill>
                  <a:schemeClr val="tx1"/>
                </a:solidFill>
                <a:hlinkClick r:id="rId2">
                  <a:extLst>
                    <a:ext uri="{A12FA001-AC4F-418D-AE19-62706E023703}">
                      <ahyp:hlinkClr xmlns:ahyp="http://schemas.microsoft.com/office/drawing/2018/hyperlinkcolor" val="tx"/>
                    </a:ext>
                  </a:extLst>
                </a:hlinkClick>
              </a:rPr>
              <a:t>https://standards.ieee.org/about/policies/bylaws/sect6-7.html#7</a:t>
            </a:r>
            <a:br>
              <a:rPr lang="en-US" sz="1867" dirty="0">
                <a:solidFill>
                  <a:schemeClr val="tx1"/>
                </a:solidFill>
              </a:rPr>
            </a:br>
            <a:r>
              <a:rPr lang="en-US" sz="2267" dirty="0">
                <a:solidFill>
                  <a:schemeClr val="tx1"/>
                </a:solidFill>
              </a:rPr>
              <a:t>	Clause 6.1 of the IEEE SA Standards Board Operations Manual</a:t>
            </a:r>
            <a:br>
              <a:rPr lang="en-US" sz="2267" dirty="0">
                <a:solidFill>
                  <a:schemeClr val="tx1"/>
                </a:solidFill>
              </a:rPr>
            </a:br>
            <a:r>
              <a:rPr lang="en-US" sz="2267" dirty="0">
                <a:solidFill>
                  <a:schemeClr val="tx1"/>
                </a:solidFill>
              </a:rPr>
              <a:t>	</a:t>
            </a:r>
            <a:r>
              <a:rPr lang="en-US" sz="1867" dirty="0">
                <a:solidFill>
                  <a:schemeClr val="tx1"/>
                </a:solidFill>
                <a:hlinkClick r:id="rId3">
                  <a:extLst>
                    <a:ext uri="{A12FA001-AC4F-418D-AE19-62706E023703}">
                      <ahyp:hlinkClr xmlns:ahyp="http://schemas.microsoft.com/office/drawing/2018/hyperlinkcolor" val="tx"/>
                    </a:ext>
                  </a:extLst>
                </a:hlinkClick>
              </a:rPr>
              <a:t>https://standards.ieee.org/about/policies/opman/sect6.html</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IEEE SA Copyright Permission</a:t>
            </a:r>
          </a:p>
          <a:p>
            <a:pPr lvl="3">
              <a:buSzPct val="150000"/>
            </a:pPr>
            <a:r>
              <a:rPr lang="en-US" sz="1867" dirty="0">
                <a:solidFill>
                  <a:schemeClr val="tx1"/>
                </a:solidFill>
                <a:hlinkClick r:id="rId4">
                  <a:extLst>
                    <a:ext uri="{A12FA001-AC4F-418D-AE19-62706E023703}">
                      <ahyp:hlinkClr xmlns:ahyp="http://schemas.microsoft.com/office/drawing/2018/hyperlinkcolor" val="tx"/>
                    </a:ext>
                  </a:extLst>
                </a:hlinkClick>
              </a:rPr>
              <a:t>https://standards.ieee.org/content/dam/ieee-standards/standards/web/documents/other/permissionltrs.zip</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IEEE SA Copyright FAQs</a:t>
            </a:r>
          </a:p>
          <a:p>
            <a:pPr lvl="3">
              <a:buSzPct val="150000"/>
            </a:pPr>
            <a:r>
              <a:rPr lang="en-US" sz="1867" dirty="0">
                <a:solidFill>
                  <a:schemeClr val="tx1"/>
                </a:solidFill>
                <a:hlinkClick r:id="rId5">
                  <a:extLst>
                    <a:ext uri="{A12FA001-AC4F-418D-AE19-62706E023703}">
                      <ahyp:hlinkClr xmlns:ahyp="http://schemas.microsoft.com/office/drawing/2018/hyperlinkcolor" val="tx"/>
                    </a:ext>
                  </a:extLst>
                </a:hlinkClick>
              </a:rPr>
              <a:t>http://standards.ieee.org/faqs/copyrights.html/</a:t>
            </a:r>
            <a:endParaRPr lang="en-US" sz="1867" dirty="0">
              <a:solidFill>
                <a:schemeClr val="tx1"/>
              </a:solidFill>
            </a:endParaRPr>
          </a:p>
          <a:p>
            <a:pPr lvl="2">
              <a:buSzPct val="150000"/>
            </a:pPr>
            <a:r>
              <a:rPr lang="en-US" dirty="0">
                <a:solidFill>
                  <a:schemeClr val="tx1"/>
                </a:solidFill>
              </a:rPr>
              <a:t>IEEE SA Best Practices for IEEE Standards Development </a:t>
            </a:r>
          </a:p>
          <a:p>
            <a:pPr lvl="3">
              <a:buSzPct val="150000"/>
            </a:pPr>
            <a:r>
              <a:rPr lang="en-US" sz="1867" dirty="0">
                <a:solidFill>
                  <a:schemeClr val="tx1"/>
                </a:solidFill>
                <a:hlinkClick r:id="rId6">
                  <a:extLst>
                    <a:ext uri="{A12FA001-AC4F-418D-AE19-62706E023703}">
                      <ahyp:hlinkClr xmlns:ahyp="http://schemas.microsoft.com/office/drawing/2018/hyperlinkcolor" val="tx"/>
                    </a:ext>
                  </a:extLst>
                </a:hlinkClick>
              </a:rPr>
              <a:t>http://standards.ieee.org/develop/policies/best_practices_for_ieee_standards_development_051215.pdf</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Distribution of Draft Standards (see 6.1.3 of the SASB Operations Manual)</a:t>
            </a:r>
          </a:p>
          <a:p>
            <a:pPr lvl="3">
              <a:buSzPct val="150000"/>
            </a:pPr>
            <a:r>
              <a:rPr lang="en-US" sz="1867" dirty="0">
                <a:solidFill>
                  <a:schemeClr val="tx1"/>
                </a:solidFill>
                <a:hlinkClick r:id="rId3">
                  <a:extLst>
                    <a:ext uri="{A12FA001-AC4F-418D-AE19-62706E023703}">
                      <ahyp:hlinkClr xmlns:ahyp="http://schemas.microsoft.com/office/drawing/2018/hyperlinkcolor" val="tx"/>
                    </a:ext>
                  </a:extLst>
                </a:hlinkClick>
              </a:rPr>
              <a:t>https://standards.ieee.org/about/policies/opman/sect6.html</a:t>
            </a:r>
            <a:endParaRPr lang="en-US" sz="1867" dirty="0">
              <a:solidFill>
                <a:schemeClr val="tx1"/>
              </a:solidFill>
            </a:endParaRPr>
          </a:p>
          <a:p>
            <a:pPr lvl="2">
              <a:buSzPct val="150000"/>
            </a:pPr>
            <a:endParaRPr lang="en-US" altLang="en-US" sz="1867" dirty="0">
              <a:solidFill>
                <a:schemeClr val="tx1"/>
              </a:solidFill>
            </a:endParaRPr>
          </a:p>
        </p:txBody>
      </p:sp>
      <p:sp>
        <p:nvSpPr>
          <p:cNvPr id="5" name="Date Placeholder 4">
            <a:extLst>
              <a:ext uri="{FF2B5EF4-FFF2-40B4-BE49-F238E27FC236}">
                <a16:creationId xmlns:a16="http://schemas.microsoft.com/office/drawing/2014/main" id="{FC91C324-E0AC-7447-9998-4FC85C9A1EF0}"/>
              </a:ext>
            </a:extLst>
          </p:cNvPr>
          <p:cNvSpPr>
            <a:spLocks noGrp="1"/>
          </p:cNvSpPr>
          <p:nvPr>
            <p:ph type="dt" sz="half" idx="10"/>
          </p:nvPr>
        </p:nvSpPr>
        <p:spPr/>
        <p:txBody>
          <a:bodyPr/>
          <a:lstStyle/>
          <a:p>
            <a:pPr>
              <a:defRPr/>
            </a:pPr>
            <a:fld id="{F833BF37-1DAE-DF46-9C51-EB56C2F1F49B}" type="datetime1">
              <a:rPr lang="en-US" smtClean="0"/>
              <a:t>9/3/20</a:t>
            </a:fld>
            <a:endParaRPr lang="en-US"/>
          </a:p>
        </p:txBody>
      </p:sp>
      <p:sp>
        <p:nvSpPr>
          <p:cNvPr id="6" name="Footer Placeholder 5">
            <a:extLst>
              <a:ext uri="{FF2B5EF4-FFF2-40B4-BE49-F238E27FC236}">
                <a16:creationId xmlns:a16="http://schemas.microsoft.com/office/drawing/2014/main" id="{E1ECC213-ACDB-1F44-83A2-A75C7F858B8F}"/>
              </a:ext>
            </a:extLst>
          </p:cNvPr>
          <p:cNvSpPr>
            <a:spLocks noGrp="1"/>
          </p:cNvSpPr>
          <p:nvPr>
            <p:ph type="ftr" sz="quarter" idx="11"/>
          </p:nvPr>
        </p:nvSpPr>
        <p:spPr/>
        <p:txBody>
          <a:bodyPr/>
          <a:lstStyle/>
          <a:p>
            <a:r>
              <a:rPr lang="en-US"/>
              <a:t>Doc #:5-20-0029-00-agen</a:t>
            </a:r>
            <a:endParaRPr lang="en-US" dirty="0"/>
          </a:p>
        </p:txBody>
      </p:sp>
    </p:spTree>
    <p:extLst>
      <p:ext uri="{BB962C8B-B14F-4D97-AF65-F5344CB8AC3E}">
        <p14:creationId xmlns:p14="http://schemas.microsoft.com/office/powerpoint/2010/main" val="1320381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26331</TotalTime>
  <Words>2652</Words>
  <Application>Microsoft Macintosh PowerPoint</Application>
  <PresentationFormat>On-screen Show (4:3)</PresentationFormat>
  <Paragraphs>430</Paragraphs>
  <Slides>24</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Calibri</vt:lpstr>
      <vt:lpstr>Helvetica</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Participants have a duty to inform the IEEE</vt:lpstr>
      <vt:lpstr>Ways to inform IEEE</vt:lpstr>
      <vt:lpstr>Other guidelines for IEEE WG meetings</vt:lpstr>
      <vt:lpstr>Patent-related information</vt:lpstr>
      <vt:lpstr>Minutes for approval</vt:lpstr>
      <vt:lpstr>Current Status for 1900.5a</vt:lpstr>
      <vt:lpstr>Current Status for 1900.5.1</vt:lpstr>
      <vt:lpstr>Current Status for 1900.5.2a</vt:lpstr>
      <vt:lpstr>Other DySPAN-SC Activities</vt:lpstr>
      <vt:lpstr>Other DySPAN-SC Activities</vt:lpstr>
      <vt:lpstr>Other DySPAN-SC Activities</vt:lpstr>
      <vt:lpstr>1900.5 Marketing Inputs</vt:lpstr>
      <vt:lpstr>1900.5 Meeting Planning and Review</vt:lpstr>
      <vt:lpstr>AoB</vt:lpstr>
      <vt:lpstr>1900.5 Adjourn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527</cp:revision>
  <dcterms:created xsi:type="dcterms:W3CDTF">2013-08-13T02:52:21Z</dcterms:created>
  <dcterms:modified xsi:type="dcterms:W3CDTF">2020-09-04T13:11:33Z</dcterms:modified>
</cp:coreProperties>
</file>