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9" r:id="rId16"/>
    <p:sldId id="437" r:id="rId17"/>
    <p:sldId id="438" r:id="rId18"/>
    <p:sldId id="426" r:id="rId19"/>
    <p:sldId id="457" r:id="rId20"/>
    <p:sldId id="458" r:id="rId21"/>
    <p:sldId id="440" r:id="rId22"/>
    <p:sldId id="430" r:id="rId23"/>
    <p:sldId id="453" r:id="rId24"/>
    <p:sldId id="45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755776-0FB2-A049-B064-F941A1C703D2}" v="21" dt="2020-09-03T16:21:56.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53" autoAdjust="0"/>
    <p:restoredTop sz="97557"/>
  </p:normalViewPr>
  <p:slideViewPr>
    <p:cSldViewPr>
      <p:cViewPr varScale="1">
        <p:scale>
          <a:sx n="217" d="100"/>
          <a:sy n="217" d="100"/>
        </p:scale>
        <p:origin x="204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A8697A2-9A92-9543-BEB5-AADE9B249BE9}" type="datetime1">
              <a:rPr lang="en-US" smtClean="0"/>
              <a:t>9/3/20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08E041-F75C-184B-85A5-9D097B1BCEB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C7CF484-24F6-9240-8398-1D77003E4883}"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84C5D4E-E0B5-B145-B290-2EC89F6BC416}" type="datetime1">
              <a:rPr lang="en-US" smtClean="0"/>
              <a:t>9/3/20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9DE340F8-599D-824B-A50F-66C0BD42E5A8}" type="datetime1">
              <a:rPr lang="en-US" smtClean="0"/>
              <a:t>9/3/20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6793A67-83AE-B143-9500-0C93AA714032}" type="datetime1">
              <a:rPr lang="en-US" smtClean="0"/>
              <a:t>9/3/20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5F52BCB6-7E24-C347-AE41-2C2F2CA8C284}" type="datetime1">
              <a:rPr lang="en-US" smtClean="0"/>
              <a:t>9/3/20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DA43232-50FB-924B-B5B7-774887BC7C90}" type="datetime1">
              <a:rPr lang="en-US" smtClean="0"/>
              <a:t>9/3/20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B2F92F2-E75D-2A43-BDE1-4CABE01E7C4F}" type="datetime1">
              <a:rPr lang="en-US" smtClean="0"/>
              <a:t>9/3/20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05D521B-626B-514C-A206-DB22D6C975CA}" type="datetime1">
              <a:rPr lang="en-US" smtClean="0"/>
              <a:t>9/3/20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3887F38-E3A8-644D-BEA3-C4FBAB4B386B}" type="datetime1">
              <a:rPr lang="en-US" smtClean="0"/>
              <a:t>9/3/20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EB59DA7-AE84-B649-8320-736B90B1EAA1}" type="datetime1">
              <a:rPr lang="en-US" smtClean="0"/>
              <a:t>9/3/20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E5EF4A2-3EBC-1240-B468-AD6CC04A65FD}" type="datetime1">
              <a:rPr lang="en-US" smtClean="0"/>
              <a:t>9/3/20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788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June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 September 2020</a:t>
            </a:r>
          </a:p>
          <a:p>
            <a:pPr eaLnBrk="0" hangingPunct="0"/>
            <a:r>
              <a:rPr lang="en-US" sz="1200" b="1" dirty="0">
                <a:latin typeface="Arial" pitchFamily="34" charset="0"/>
                <a:cs typeface="Times New Roman" pitchFamily="18" charset="0"/>
              </a:rPr>
              <a:t>Document No: 5-20-0029-00-agen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B95F8B3-9483-9543-9006-A568C6102458}" type="datetime1">
              <a:rPr lang="en-US" smtClean="0"/>
              <a:t>9/3/20</a:t>
            </a:fld>
            <a:endParaRPr lang="en-US"/>
          </a:p>
        </p:txBody>
      </p:sp>
      <p:sp>
        <p:nvSpPr>
          <p:cNvPr id="3" name="Footer Placeholder 2"/>
          <p:cNvSpPr>
            <a:spLocks noGrp="1"/>
          </p:cNvSpPr>
          <p:nvPr>
            <p:ph type="ftr" sz="quarter" idx="11"/>
          </p:nvPr>
        </p:nvSpPr>
        <p:spPr/>
        <p:txBody>
          <a:bodyPr/>
          <a:lstStyle/>
          <a:p>
            <a:pPr>
              <a:defRPr/>
            </a:pPr>
            <a:r>
              <a:rPr lang="en-US"/>
              <a:t>Doc #:5-20-0029-00-agen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D706A24-3E42-024A-8EF9-6D75AA450D5C}"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4198569-86DB-C643-B2CD-49345F788F65}"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4FD43BC-9BDB-9F47-98B7-969865144F6D}"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7/21-23/20</a:t>
            </a:r>
            <a:r>
              <a:rPr lang="en-US" dirty="0"/>
              <a:t> </a:t>
            </a:r>
            <a:r>
              <a:rPr dirty="0"/>
              <a:t>WG minutes contained in </a:t>
            </a:r>
            <a:r>
              <a:rPr lang="en-US" dirty="0">
                <a:solidFill>
                  <a:schemeClr val="tx1"/>
                </a:solidFill>
              </a:rPr>
              <a:t>Doc #: 5-20-0028-00-mins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B084C9C-2DA2-E342-8934-78998442ED03}" type="datetime1">
              <a:rPr lang="en-US" smtClean="0"/>
              <a:t>9/3/20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7/21/20</a:t>
            </a:r>
          </a:p>
          <a:p>
            <a:pPr lvl="1"/>
            <a:r>
              <a:rPr lang="en-US" sz="1400" dirty="0"/>
              <a:t>Continuing to address scope around the move to CWN</a:t>
            </a:r>
          </a:p>
          <a:p>
            <a:pPr lvl="1"/>
            <a:r>
              <a:rPr lang="en-US" sz="1400" dirty="0"/>
              <a:t>Need to allow innovation as high priority</a:t>
            </a:r>
          </a:p>
          <a:p>
            <a:r>
              <a:rPr lang="en-US" sz="1800" dirty="0"/>
              <a:t>9/4/20</a:t>
            </a:r>
          </a:p>
          <a:p>
            <a:pPr lvl="1"/>
            <a:r>
              <a:rPr lang="en-US" sz="1400" dirty="0"/>
              <a:t>Looking at overlap with 1900.4</a:t>
            </a:r>
          </a:p>
          <a:p>
            <a:pPr lvl="1"/>
            <a:r>
              <a:rPr lang="en-US" sz="1400" dirty="0"/>
              <a:t>TBD</a:t>
            </a:r>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8574B68-8989-9A41-BF63-3E98E6CAC028}"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409980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9/4/20</a:t>
            </a:r>
          </a:p>
          <a:p>
            <a:pPr lvl="1"/>
            <a:r>
              <a:rPr lang="en-US" sz="1400" dirty="0"/>
              <a:t>CRG submitted sponsor ballot response to WG</a:t>
            </a:r>
          </a:p>
          <a:p>
            <a:pPr lvl="1"/>
            <a:r>
              <a:rPr lang="en-US" sz="1400" dirty="0"/>
              <a:t>WG </a:t>
            </a:r>
            <a:r>
              <a:rPr lang="en-US" sz="1400" u="sng" dirty="0"/>
              <a:t>approved</a:t>
            </a:r>
            <a:r>
              <a:rPr lang="en-US" sz="1400" dirty="0"/>
              <a:t> sponsor ballot response by email ballot</a:t>
            </a:r>
          </a:p>
          <a:p>
            <a:pPr lvl="2"/>
            <a:r>
              <a:rPr lang="en-US" sz="1200" dirty="0"/>
              <a:t>Voting occurred 7/29-20 until 8/13/20</a:t>
            </a:r>
          </a:p>
          <a:p>
            <a:pPr lvl="2"/>
            <a:r>
              <a:rPr lang="en-US" sz="1200" dirty="0"/>
              <a:t>17 members, 14 approve, 3 no response</a:t>
            </a:r>
          </a:p>
          <a:p>
            <a:pPr lvl="2"/>
            <a:r>
              <a:rPr lang="en-US" sz="1200" dirty="0"/>
              <a:t>14/17 = 82.35% &gt; 66% required</a:t>
            </a:r>
          </a:p>
          <a:p>
            <a:pPr lvl="1"/>
            <a:r>
              <a:rPr lang="en-US" sz="1400" dirty="0"/>
              <a:t>Sponsor ballot recirculation began 8/28/20</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chemeClr val="tx2"/>
                </a:solidFill>
              </a:rPr>
              <a:t>8/20 </a:t>
            </a:r>
            <a:r>
              <a:rPr lang="en-US" sz="1200" dirty="0"/>
              <a:t>√ </a:t>
            </a:r>
            <a:endParaRPr lang="en-US" sz="1200" dirty="0">
              <a:solidFill>
                <a:schemeClr val="tx2"/>
              </a:solidFill>
            </a:endParaRPr>
          </a:p>
          <a:p>
            <a:pPr lvl="2"/>
            <a:r>
              <a:rPr lang="en-US" sz="1200" dirty="0"/>
              <a:t>Sponsor Recirc 2 - </a:t>
            </a:r>
            <a:r>
              <a:rPr lang="en-US" sz="1200" dirty="0">
                <a:solidFill>
                  <a:srgbClr val="FF0000"/>
                </a:solidFill>
              </a:rPr>
              <a:t>9/20 – if needed</a:t>
            </a:r>
          </a:p>
          <a:p>
            <a:pPr lvl="2"/>
            <a:r>
              <a:rPr lang="en-US" sz="1200" dirty="0"/>
              <a:t>Submit to REVCOM – </a:t>
            </a:r>
            <a:r>
              <a:rPr lang="en-US" sz="1200" dirty="0">
                <a:solidFill>
                  <a:srgbClr val="FF0000"/>
                </a:solidFill>
              </a:rPr>
              <a:t>NLT 13 Oct 2020</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policy language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EFA938F-18C1-0642-B192-E4445955DD82}"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584775"/>
          </a:xfrm>
          <a:prstGeom prst="rect">
            <a:avLst/>
          </a:prstGeom>
          <a:noFill/>
        </p:spPr>
        <p:txBody>
          <a:bodyPr wrap="square" rtlCol="0">
            <a:spAutoFit/>
          </a:bodyPr>
          <a:lstStyle/>
          <a:p>
            <a:r>
              <a:rPr lang="en-US" sz="800" dirty="0"/>
              <a:t>TOTAL COMMENTS: 0</a:t>
            </a:r>
          </a:p>
          <a:p>
            <a:r>
              <a:rPr lang="en-US" sz="800" dirty="0"/>
              <a:t>MUST BE SATISFIED COMMENTS: 2 ??? (Not sure what to make of this)</a:t>
            </a:r>
          </a:p>
          <a:p>
            <a:r>
              <a:rPr lang="en-US" sz="800" dirty="0"/>
              <a:t>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3615" y="1428556"/>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7/21/20</a:t>
            </a:r>
          </a:p>
          <a:p>
            <a:pPr lvl="1"/>
            <a:r>
              <a:rPr lang="en-US" sz="1600" dirty="0"/>
              <a:t>Still few more details getting worked smallish</a:t>
            </a:r>
          </a:p>
          <a:p>
            <a:pPr lvl="2"/>
            <a:r>
              <a:rPr lang="en-US" sz="1100" dirty="0"/>
              <a:t>Polarization</a:t>
            </a:r>
          </a:p>
          <a:p>
            <a:pPr lvl="2"/>
            <a:r>
              <a:rPr lang="en-US" sz="1100" dirty="0"/>
              <a:t>Power turnability</a:t>
            </a:r>
          </a:p>
          <a:p>
            <a:pPr lvl="2"/>
            <a:r>
              <a:rPr lang="en-US" sz="1100" dirty="0"/>
              <a:t>Harmonics</a:t>
            </a:r>
          </a:p>
          <a:p>
            <a:pPr lvl="2"/>
            <a:r>
              <a:rPr lang="en-US" sz="1100" dirty="0"/>
              <a:t>Antenna Pointing</a:t>
            </a:r>
          </a:p>
          <a:p>
            <a:pPr lvl="2"/>
            <a:r>
              <a:rPr lang="en-US" sz="1100" dirty="0"/>
              <a:t>Planar approximations</a:t>
            </a:r>
            <a:endParaRPr lang="en-US" sz="1050" dirty="0"/>
          </a:p>
          <a:p>
            <a:r>
              <a:rPr lang="en-US" sz="1700" dirty="0"/>
              <a:t>9/4/20</a:t>
            </a:r>
          </a:p>
          <a:p>
            <a:pPr lvl="1"/>
            <a:r>
              <a:rPr lang="en-US" sz="1300" dirty="0"/>
              <a:t>TBD</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F978EB5A-2306-BF4A-A06B-E24EBEDC3872}"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28069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8/24/20 meeting</a:t>
            </a:r>
          </a:p>
          <a:p>
            <a:pPr lvl="1"/>
            <a:r>
              <a:rPr lang="en-US" sz="1800" dirty="0"/>
              <a:t>1900.1 WG (Alex reports)</a:t>
            </a:r>
          </a:p>
          <a:p>
            <a:pPr lvl="2"/>
            <a:r>
              <a:rPr lang="en-US" sz="1600" dirty="0"/>
              <a:t>Alex forwarded a 1900.5a contribution from Dave Chester on theory of operation of cognitive and Intelligent radio networks to 1900.1 participants for consideration of inclusion.</a:t>
            </a:r>
          </a:p>
          <a:p>
            <a:pPr lvl="1"/>
            <a:r>
              <a:rPr lang="en-US" sz="1800" dirty="0"/>
              <a:t>1900.2 WG (Sent apologies)</a:t>
            </a:r>
          </a:p>
          <a:p>
            <a:pPr lvl="2"/>
            <a:r>
              <a:rPr lang="en-US" sz="1600" dirty="0"/>
              <a:t>Tony reports that it is possible that NIST will have a contribution when the WG resumes activity.</a:t>
            </a:r>
          </a:p>
          <a:p>
            <a:pPr lvl="1"/>
            <a:r>
              <a:rPr lang="en-US" sz="2000" dirty="0"/>
              <a:t>Restarting 1900.4 WG</a:t>
            </a:r>
          </a:p>
          <a:p>
            <a:pPr lvl="2"/>
            <a:r>
              <a:rPr lang="en-US" sz="1400" dirty="0"/>
              <a:t>Oliver will finalize the adaptation of 1900.4 WG as an individual-based WG vs. entity-based</a:t>
            </a:r>
          </a:p>
          <a:p>
            <a:pPr lvl="2"/>
            <a:r>
              <a:rPr lang="en-US" sz="1400" dirty="0"/>
              <a:t>Current chair/members wants to transition to new participants. </a:t>
            </a:r>
            <a:endParaRPr lang="en-US" sz="1800" dirty="0"/>
          </a:p>
          <a:p>
            <a:pPr lvl="1"/>
            <a:r>
              <a:rPr lang="en-US" sz="1800" dirty="0"/>
              <a:t>1900.6 WG (Oliver reports)</a:t>
            </a:r>
          </a:p>
          <a:p>
            <a:pPr lvl="2"/>
            <a:r>
              <a:rPr lang="en-US" sz="1600" dirty="0"/>
              <a:t>1900.6b: Continued resolution of comments</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9DBFAF40-93F8-2640-A53D-AC32352499A6}"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1800" dirty="0"/>
              <a:t>Machine Learning standardization Study Group</a:t>
            </a:r>
          </a:p>
          <a:p>
            <a:pPr lvl="1"/>
            <a:r>
              <a:rPr lang="en-US" sz="1600" dirty="0"/>
              <a:t>Met three times, next meeting is scheduled for Sept 14</a:t>
            </a:r>
            <a:r>
              <a:rPr lang="en-US" sz="1600" baseline="30000" dirty="0"/>
              <a:t>th</a:t>
            </a:r>
            <a:r>
              <a:rPr lang="en-US" sz="1600" dirty="0"/>
              <a:t>, 14:00 UTC</a:t>
            </a:r>
          </a:p>
          <a:p>
            <a:pPr lvl="1"/>
            <a:r>
              <a:rPr lang="en-US" sz="1600" dirty="0"/>
              <a:t>Selected a SG Secretary: Immanuel Freedman</a:t>
            </a:r>
          </a:p>
          <a:p>
            <a:pPr lvl="1"/>
            <a:r>
              <a:rPr lang="en-US" sz="1600" dirty="0"/>
              <a:t>Created </a:t>
            </a:r>
            <a:r>
              <a:rPr lang="en-US" sz="1600" dirty="0" err="1"/>
              <a:t>iMeet</a:t>
            </a:r>
            <a:r>
              <a:rPr lang="en-US" sz="1600" dirty="0"/>
              <a:t> workspace and reflector mailing list</a:t>
            </a:r>
          </a:p>
          <a:p>
            <a:pPr lvl="1"/>
            <a:r>
              <a:rPr lang="en-US" sz="1600" dirty="0"/>
              <a:t>Status:</a:t>
            </a:r>
          </a:p>
          <a:p>
            <a:pPr lvl="2"/>
            <a:r>
              <a:rPr lang="en-US" sz="1400" dirty="0"/>
              <a:t>Identified a high value use case for incumbent radar detection required for the CBRS band’s Environmental Sensing Capability (ESC).</a:t>
            </a:r>
          </a:p>
          <a:p>
            <a:pPr lvl="3"/>
            <a:r>
              <a:rPr lang="en-US" sz="1100" dirty="0"/>
              <a:t>Jesse Caulfield is motivated in standardizing the use of ML for this use case to reduce his company’s operating costs through commodification of ML technology.</a:t>
            </a:r>
          </a:p>
          <a:p>
            <a:pPr lvl="2"/>
            <a:r>
              <a:rPr lang="en-US" sz="1400" dirty="0"/>
              <a:t>Reviewing ITU’s recently completed focus group of applying ML to IMT2020 networks and beyond.</a:t>
            </a:r>
          </a:p>
          <a:p>
            <a:pPr lvl="3"/>
            <a:r>
              <a:rPr lang="en-US" sz="1100" dirty="0"/>
              <a:t>ITU developed a reference architecture for automating the creation and management of ML pipelines within 5G networks based on operator’s “ML intent”.</a:t>
            </a:r>
          </a:p>
          <a:p>
            <a:pPr lvl="4"/>
            <a:r>
              <a:rPr lang="en-US" sz="1100" dirty="0"/>
              <a:t>We think this is a valuable and interesting approach, but very ambitious to standardize (many functions and capabilities are represented in the reference architecture) and therefore might be out of scope for our study group.</a:t>
            </a:r>
          </a:p>
          <a:p>
            <a:pPr lvl="4"/>
            <a:r>
              <a:rPr lang="en-US" sz="1100" dirty="0"/>
              <a:t>We contacted a lead engineer for the ITU’s reference architecture (Vishnu Ram), but haven’t received a reply yet.</a:t>
            </a:r>
          </a:p>
          <a:p>
            <a:pPr lvl="3"/>
            <a:r>
              <a:rPr lang="en-US" sz="1100" dirty="0"/>
              <a:t>Next, we want to attract participation from other stake holders for applying ML to the CBRS band use case (specifically NIST and other ESC developers)</a:t>
            </a:r>
          </a:p>
          <a:p>
            <a:pPr lvl="3"/>
            <a:r>
              <a:rPr lang="en-US" sz="1100" dirty="0"/>
              <a:t>We also want to explore the viability of adding a second use case that includes a Reinforcement Learning agent for making control decisions within the cognitive controller of a DSA radio network.</a:t>
            </a:r>
          </a:p>
          <a:p>
            <a:pPr lvl="1"/>
            <a:r>
              <a:rPr lang="en-US" sz="1600" dirty="0"/>
              <a:t>Recommendation – review the IEEE’s 5 Criteria for feasibility</a:t>
            </a:r>
          </a:p>
        </p:txBody>
      </p:sp>
      <p:sp>
        <p:nvSpPr>
          <p:cNvPr id="4" name="Date Placeholder 3"/>
          <p:cNvSpPr>
            <a:spLocks noGrp="1"/>
          </p:cNvSpPr>
          <p:nvPr>
            <p:ph type="dt" sz="quarter" idx="10"/>
          </p:nvPr>
        </p:nvSpPr>
        <p:spPr/>
        <p:txBody>
          <a:bodyPr/>
          <a:lstStyle/>
          <a:p>
            <a:pPr>
              <a:defRPr/>
            </a:pPr>
            <a:fld id="{5B09D01C-B5C9-174B-AED6-5BA370A09FF4}"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32130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9224A64-3664-BB4B-9B36-13881E334F64}"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0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1E7B4075-F0FA-7D45-B4F9-6D5A13BB8215}"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00684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6/5/20</a:t>
            </a:r>
          </a:p>
          <a:p>
            <a:pPr lvl="1"/>
            <a:r>
              <a:rPr lang="en-US" sz="2000" dirty="0"/>
              <a:t>NTR</a:t>
            </a:r>
          </a:p>
          <a:p>
            <a:r>
              <a:rPr lang="en-US" sz="2400" dirty="0"/>
              <a:t>7/21/20</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82626E6-9E0B-054E-852F-98AE0F9EA3FA}"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10/2/20 1900.5 WG 14:30 -16:00 EDT</a:t>
            </a:r>
          </a:p>
          <a:p>
            <a:pPr lvl="1"/>
            <a:r>
              <a:rPr lang="en-US" sz="2000" dirty="0"/>
              <a:t>Will reschedule for 7/10/20 1430-1630 – check with </a:t>
            </a:r>
            <a:r>
              <a:rPr lang="en-US" sz="2000" dirty="0" err="1"/>
              <a:t>DySPAN</a:t>
            </a:r>
            <a:endParaRPr lang="en-US" sz="2000" dirty="0"/>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91B899E-3D9D-6C47-AC0C-97CFBBD35A15}"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FA4BDB4-E10D-4749-8137-1FB3FA931A1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13814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FA4BDB4-E10D-4749-8137-1FB3FA931A1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1900.5.2a 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28B8DFC-1822-AA4F-9B6D-C80F329CFAF6}"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3C5EC0F0-B043-B148-A740-06A9DA46E1FC}" type="datetime1">
              <a:rPr lang="en-US" smtClean="0"/>
              <a:t>9/3/20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a:t>
            </a:r>
          </a:p>
          <a:p>
            <a:endParaRPr lang="en-US" b="1" i="1" dirty="0">
              <a:solidFill>
                <a:srgbClr val="FF0000"/>
              </a:solidFill>
            </a:endParaRPr>
          </a:p>
        </p:txBody>
      </p:sp>
      <p:graphicFrame>
        <p:nvGraphicFramePr>
          <p:cNvPr id="7" name="Table 6">
            <a:extLst>
              <a:ext uri="{FF2B5EF4-FFF2-40B4-BE49-F238E27FC236}">
                <a16:creationId xmlns:a16="http://schemas.microsoft.com/office/drawing/2014/main" id="{AFF219DE-7C7F-1041-82E5-29911E0E5CE9}"/>
              </a:ext>
            </a:extLst>
          </p:cNvPr>
          <p:cNvGraphicFramePr>
            <a:graphicFrameLocks noGrp="1"/>
          </p:cNvGraphicFramePr>
          <p:nvPr>
            <p:extLst>
              <p:ext uri="{D42A27DB-BD31-4B8C-83A1-F6EECF244321}">
                <p14:modId xmlns:p14="http://schemas.microsoft.com/office/powerpoint/2010/main" val="2931733177"/>
              </p:ext>
            </p:extLst>
          </p:nvPr>
        </p:nvGraphicFramePr>
        <p:xfrm>
          <a:off x="2895600" y="838200"/>
          <a:ext cx="5835558" cy="4190701"/>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568479067"/>
                    </a:ext>
                  </a:extLst>
                </a:gridCol>
                <a:gridCol w="713758">
                  <a:extLst>
                    <a:ext uri="{9D8B030D-6E8A-4147-A177-3AD203B41FA5}">
                      <a16:colId xmlns:a16="http://schemas.microsoft.com/office/drawing/2014/main" val="197205219"/>
                    </a:ext>
                  </a:extLst>
                </a:gridCol>
                <a:gridCol w="1184367">
                  <a:extLst>
                    <a:ext uri="{9D8B030D-6E8A-4147-A177-3AD203B41FA5}">
                      <a16:colId xmlns:a16="http://schemas.microsoft.com/office/drawing/2014/main" val="202995340"/>
                    </a:ext>
                  </a:extLst>
                </a:gridCol>
                <a:gridCol w="1035341">
                  <a:extLst>
                    <a:ext uri="{9D8B030D-6E8A-4147-A177-3AD203B41FA5}">
                      <a16:colId xmlns:a16="http://schemas.microsoft.com/office/drawing/2014/main" val="3116581130"/>
                    </a:ext>
                  </a:extLst>
                </a:gridCol>
                <a:gridCol w="2345204">
                  <a:extLst>
                    <a:ext uri="{9D8B030D-6E8A-4147-A177-3AD203B41FA5}">
                      <a16:colId xmlns:a16="http://schemas.microsoft.com/office/drawing/2014/main" val="2527806506"/>
                    </a:ext>
                  </a:extLst>
                </a:gridCol>
              </a:tblGrid>
              <a:tr h="670513">
                <a:tc>
                  <a:txBody>
                    <a:bodyPr/>
                    <a:lstStyle/>
                    <a:p>
                      <a:pPr algn="ctr" fontAlgn="b"/>
                      <a:r>
                        <a:rPr lang="en-US" sz="900" u="none" strike="noStrike">
                          <a:effectLst/>
                        </a:rPr>
                        <a:t>9/4/20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69585094"/>
                  </a:ext>
                </a:extLst>
              </a:tr>
              <a:tr h="167628">
                <a:tc>
                  <a:txBody>
                    <a:bodyPr/>
                    <a:lstStyle/>
                    <a:p>
                      <a:pPr algn="ctr"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r" fontAlgn="b"/>
                      <a:r>
                        <a:rPr lang="en-US" sz="900" u="none" strike="noStrike">
                          <a:effectLst/>
                        </a:rPr>
                        <a:t>17</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5751375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95074396"/>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7585332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8916132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6477191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263190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4572187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97422554"/>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455474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12857356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93473708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07565759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8551892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33041458"/>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6631752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84678147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4563288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2021719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Shared Spectrum Company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7817412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5437451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Chesapeake Technology International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5523644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9/4/20  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rabicPeriod"/>
            </a:pPr>
            <a:r>
              <a:rPr lang="en-US" sz="1600" dirty="0"/>
              <a:t>1900.5.2a ad-hoc</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DC16AD16-4D96-004E-9D06-7CF3AC78362B}"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5-20-0029-00-agen</a:t>
            </a:r>
          </a:p>
          <a:p>
            <a:endParaRPr dirty="0"/>
          </a:p>
          <a:p>
            <a:r>
              <a:rPr dirty="0"/>
              <a:t>Mover:</a:t>
            </a:r>
            <a:r>
              <a:rPr lang="en-US" dirty="0"/>
              <a:t> 	</a:t>
            </a:r>
            <a:endParaRPr dirty="0"/>
          </a:p>
          <a:p>
            <a:r>
              <a:rPr dirty="0"/>
              <a:t>Second:</a:t>
            </a:r>
            <a:endParaRPr lang="en-US" dirty="0"/>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2D9AD55-8ACA-B647-84EA-C3318431FE01}"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ED3AADE4-3C0A-F945-9524-06A17E6BE69A}" type="datetime1">
              <a:rPr lang="en-US" smtClean="0"/>
              <a:t>9/3/20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2D788EF5-412E-C249-80D7-FCA95046978D}" type="datetime1">
              <a:rPr lang="en-US" smtClean="0"/>
              <a:t>9/3/20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F833BF37-1DAE-DF46-9C51-EB56C2F1F49B}" type="datetime1">
              <a:rPr lang="en-US" smtClean="0"/>
              <a:t>9/3/20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25082</TotalTime>
  <Words>2581</Words>
  <Application>Microsoft Macintosh PowerPoint</Application>
  <PresentationFormat>On-screen Show (4:3)</PresentationFormat>
  <Paragraphs>412</Paragraphs>
  <Slides>24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527</cp:revision>
  <dcterms:created xsi:type="dcterms:W3CDTF">2013-08-13T02:52:21Z</dcterms:created>
  <dcterms:modified xsi:type="dcterms:W3CDTF">2020-09-03T16:22:15Z</dcterms:modified>
</cp:coreProperties>
</file>