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337" r:id="rId4"/>
    <p:sldId id="413" r:id="rId5"/>
    <p:sldId id="332" r:id="rId6"/>
    <p:sldId id="414" r:id="rId7"/>
    <p:sldId id="361" r:id="rId8"/>
    <p:sldId id="401" r:id="rId9"/>
    <p:sldId id="419" r:id="rId10"/>
    <p:sldId id="388" r:id="rId11"/>
    <p:sldId id="389" r:id="rId12"/>
    <p:sldId id="390" r:id="rId13"/>
    <p:sldId id="391" r:id="rId14"/>
    <p:sldId id="455" r:id="rId15"/>
    <p:sldId id="460" r:id="rId16"/>
    <p:sldId id="439" r:id="rId17"/>
    <p:sldId id="437" r:id="rId18"/>
    <p:sldId id="438" r:id="rId19"/>
    <p:sldId id="426" r:id="rId20"/>
    <p:sldId id="457" r:id="rId21"/>
    <p:sldId id="458" r:id="rId22"/>
    <p:sldId id="440" r:id="rId23"/>
    <p:sldId id="430" r:id="rId24"/>
    <p:sldId id="452" r:id="rId25"/>
    <p:sldId id="45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48FC69-8B4F-2F41-80E4-F8A1F7ADFD92}" v="20" dt="2020-06-05T19:27:08.82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97" autoAdjust="0"/>
    <p:restoredTop sz="97557"/>
  </p:normalViewPr>
  <p:slideViewPr>
    <p:cSldViewPr>
      <p:cViewPr varScale="1">
        <p:scale>
          <a:sx n="269" d="100"/>
          <a:sy n="269" d="100"/>
        </p:scale>
        <p:origin x="3856"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5E48FC69-8B4F-2F41-80E4-F8A1F7ADFD92}"/>
    <pc:docChg chg="undo custSel addSld delSld modSld sldOrd">
      <pc:chgData name="Tony Rennier" userId="c9404d753a9a413b" providerId="LiveId" clId="{5E48FC69-8B4F-2F41-80E4-F8A1F7ADFD92}" dt="2020-06-05T19:27:09.793" v="779" actId="6549"/>
      <pc:docMkLst>
        <pc:docMk/>
      </pc:docMkLst>
      <pc:sldChg chg="modSp">
        <pc:chgData name="Tony Rennier" userId="c9404d753a9a413b" providerId="LiveId" clId="{5E48FC69-8B4F-2F41-80E4-F8A1F7ADFD92}" dt="2020-06-05T18:36:12.090" v="425" actId="313"/>
        <pc:sldMkLst>
          <pc:docMk/>
          <pc:sldMk cId="0" sldId="332"/>
        </pc:sldMkLst>
        <pc:spChg chg="mod">
          <ac:chgData name="Tony Rennier" userId="c9404d753a9a413b" providerId="LiveId" clId="{5E48FC69-8B4F-2F41-80E4-F8A1F7ADFD92}" dt="2020-06-05T18:35:39.197" v="388"/>
          <ac:spMkLst>
            <pc:docMk/>
            <pc:sldMk cId="0" sldId="332"/>
            <ac:spMk id="6147" creationId="{00000000-0000-0000-0000-000000000000}"/>
          </ac:spMkLst>
        </pc:spChg>
        <pc:spChg chg="mod">
          <ac:chgData name="Tony Rennier" userId="c9404d753a9a413b" providerId="LiveId" clId="{5E48FC69-8B4F-2F41-80E4-F8A1F7ADFD92}" dt="2020-06-05T18:36:12.090" v="425" actId="313"/>
          <ac:spMkLst>
            <pc:docMk/>
            <pc:sldMk cId="0" sldId="332"/>
            <ac:spMk id="6148" creationId="{00000000-0000-0000-0000-000000000000}"/>
          </ac:spMkLst>
        </pc:spChg>
      </pc:sldChg>
      <pc:sldChg chg="modSp">
        <pc:chgData name="Tony Rennier" userId="c9404d753a9a413b" providerId="LiveId" clId="{5E48FC69-8B4F-2F41-80E4-F8A1F7ADFD92}" dt="2020-06-05T18:56:12.695" v="500" actId="20577"/>
        <pc:sldMkLst>
          <pc:docMk/>
          <pc:sldMk cId="3042167414" sldId="413"/>
        </pc:sldMkLst>
        <pc:spChg chg="mod">
          <ac:chgData name="Tony Rennier" userId="c9404d753a9a413b" providerId="LiveId" clId="{5E48FC69-8B4F-2F41-80E4-F8A1F7ADFD92}" dt="2020-06-05T18:56:12.695" v="500" actId="20577"/>
          <ac:spMkLst>
            <pc:docMk/>
            <pc:sldMk cId="3042167414" sldId="413"/>
            <ac:spMk id="2" creationId="{FDDD04C9-9911-4851-8BFD-5E105A025686}"/>
          </ac:spMkLst>
        </pc:spChg>
        <pc:graphicFrameChg chg="modGraphic">
          <ac:chgData name="Tony Rennier" userId="c9404d753a9a413b" providerId="LiveId" clId="{5E48FC69-8B4F-2F41-80E4-F8A1F7ADFD92}" dt="2020-06-05T18:54:59.572" v="493" actId="20577"/>
          <ac:graphicFrameMkLst>
            <pc:docMk/>
            <pc:sldMk cId="3042167414" sldId="413"/>
            <ac:graphicFrameMk id="6" creationId="{E5090FEE-6316-444A-8AD6-6E09A695AB0E}"/>
          </ac:graphicFrameMkLst>
        </pc:graphicFrameChg>
      </pc:sldChg>
      <pc:sldChg chg="modSp">
        <pc:chgData name="Tony Rennier" userId="c9404d753a9a413b" providerId="LiveId" clId="{5E48FC69-8B4F-2F41-80E4-F8A1F7ADFD92}" dt="2020-06-05T18:36:44.403" v="441" actId="20577"/>
        <pc:sldMkLst>
          <pc:docMk/>
          <pc:sldMk cId="3294939447" sldId="414"/>
        </pc:sldMkLst>
        <pc:spChg chg="mod">
          <ac:chgData name="Tony Rennier" userId="c9404d753a9a413b" providerId="LiveId" clId="{5E48FC69-8B4F-2F41-80E4-F8A1F7ADFD92}" dt="2020-06-05T18:36:44.403" v="441" actId="20577"/>
          <ac:spMkLst>
            <pc:docMk/>
            <pc:sldMk cId="3294939447" sldId="414"/>
            <ac:spMk id="7171" creationId="{00000000-0000-0000-0000-000000000000}"/>
          </ac:spMkLst>
        </pc:spChg>
      </pc:sldChg>
      <pc:sldChg chg="modSp">
        <pc:chgData name="Tony Rennier" userId="c9404d753a9a413b" providerId="LiveId" clId="{5E48FC69-8B4F-2F41-80E4-F8A1F7ADFD92}" dt="2020-06-04T14:04:30.790" v="8" actId="20577"/>
        <pc:sldMkLst>
          <pc:docMk/>
          <pc:sldMk cId="517413180" sldId="417"/>
        </pc:sldMkLst>
        <pc:spChg chg="mod">
          <ac:chgData name="Tony Rennier" userId="c9404d753a9a413b" providerId="LiveId" clId="{5E48FC69-8B4F-2F41-80E4-F8A1F7ADFD92}" dt="2020-06-04T14:04:30.790" v="8" actId="20577"/>
          <ac:spMkLst>
            <pc:docMk/>
            <pc:sldMk cId="517413180" sldId="417"/>
            <ac:spMk id="5" creationId="{61FBFA34-AD31-C64C-9C03-9FE4B70D0283}"/>
          </ac:spMkLst>
        </pc:spChg>
      </pc:sldChg>
      <pc:sldChg chg="modSp">
        <pc:chgData name="Tony Rennier" userId="c9404d753a9a413b" providerId="LiveId" clId="{5E48FC69-8B4F-2F41-80E4-F8A1F7ADFD92}" dt="2020-06-04T14:29:30.911" v="314" actId="6549"/>
        <pc:sldMkLst>
          <pc:docMk/>
          <pc:sldMk cId="603797575" sldId="426"/>
        </pc:sldMkLst>
        <pc:spChg chg="mod">
          <ac:chgData name="Tony Rennier" userId="c9404d753a9a413b" providerId="LiveId" clId="{5E48FC69-8B4F-2F41-80E4-F8A1F7ADFD92}" dt="2020-06-04T14:29:30.911" v="314" actId="6549"/>
          <ac:spMkLst>
            <pc:docMk/>
            <pc:sldMk cId="603797575" sldId="426"/>
            <ac:spMk id="15363" creationId="{00000000-0000-0000-0000-000000000000}"/>
          </ac:spMkLst>
        </pc:spChg>
      </pc:sldChg>
      <pc:sldChg chg="modSp">
        <pc:chgData name="Tony Rennier" userId="c9404d753a9a413b" providerId="LiveId" clId="{5E48FC69-8B4F-2F41-80E4-F8A1F7ADFD92}" dt="2020-06-05T19:26:46.433" v="770" actId="20577"/>
        <pc:sldMkLst>
          <pc:docMk/>
          <pc:sldMk cId="55390906" sldId="430"/>
        </pc:sldMkLst>
        <pc:spChg chg="mod">
          <ac:chgData name="Tony Rennier" userId="c9404d753a9a413b" providerId="LiveId" clId="{5E48FC69-8B4F-2F41-80E4-F8A1F7ADFD92}" dt="2020-06-05T19:26:46.433" v="770" actId="20577"/>
          <ac:spMkLst>
            <pc:docMk/>
            <pc:sldMk cId="55390906" sldId="430"/>
            <ac:spMk id="17411" creationId="{00000000-0000-0000-0000-000000000000}"/>
          </ac:spMkLst>
        </pc:spChg>
      </pc:sldChg>
      <pc:sldChg chg="modSp">
        <pc:chgData name="Tony Rennier" userId="c9404d753a9a413b" providerId="LiveId" clId="{5E48FC69-8B4F-2F41-80E4-F8A1F7ADFD92}" dt="2020-06-05T19:15:39.313" v="610" actId="20577"/>
        <pc:sldMkLst>
          <pc:docMk/>
          <pc:sldMk cId="2720461886" sldId="437"/>
        </pc:sldMkLst>
        <pc:spChg chg="mod">
          <ac:chgData name="Tony Rennier" userId="c9404d753a9a413b" providerId="LiveId" clId="{5E48FC69-8B4F-2F41-80E4-F8A1F7ADFD92}" dt="2020-06-05T19:15:39.313" v="610" actId="20577"/>
          <ac:spMkLst>
            <pc:docMk/>
            <pc:sldMk cId="2720461886" sldId="437"/>
            <ac:spMk id="14339" creationId="{00000000-0000-0000-0000-000000000000}"/>
          </ac:spMkLst>
        </pc:spChg>
      </pc:sldChg>
      <pc:sldChg chg="modSp">
        <pc:chgData name="Tony Rennier" userId="c9404d753a9a413b" providerId="LiveId" clId="{5E48FC69-8B4F-2F41-80E4-F8A1F7ADFD92}" dt="2020-06-05T19:18:28.007" v="690" actId="403"/>
        <pc:sldMkLst>
          <pc:docMk/>
          <pc:sldMk cId="4280698295" sldId="438"/>
        </pc:sldMkLst>
        <pc:spChg chg="mod">
          <ac:chgData name="Tony Rennier" userId="c9404d753a9a413b" providerId="LiveId" clId="{5E48FC69-8B4F-2F41-80E4-F8A1F7ADFD92}" dt="2020-06-05T19:18:28.007" v="690" actId="403"/>
          <ac:spMkLst>
            <pc:docMk/>
            <pc:sldMk cId="4280698295" sldId="438"/>
            <ac:spMk id="14339" creationId="{00000000-0000-0000-0000-000000000000}"/>
          </ac:spMkLst>
        </pc:spChg>
      </pc:sldChg>
      <pc:sldChg chg="modSp ord">
        <pc:chgData name="Tony Rennier" userId="c9404d753a9a413b" providerId="LiveId" clId="{5E48FC69-8B4F-2F41-80E4-F8A1F7ADFD92}" dt="2020-06-05T18:40:16.836" v="456"/>
        <pc:sldMkLst>
          <pc:docMk/>
          <pc:sldMk cId="4099803424" sldId="439"/>
        </pc:sldMkLst>
        <pc:spChg chg="mod">
          <ac:chgData name="Tony Rennier" userId="c9404d753a9a413b" providerId="LiveId" clId="{5E48FC69-8B4F-2F41-80E4-F8A1F7ADFD92}" dt="2020-06-04T14:22:21.674" v="284" actId="20577"/>
          <ac:spMkLst>
            <pc:docMk/>
            <pc:sldMk cId="4099803424" sldId="439"/>
            <ac:spMk id="14339" creationId="{00000000-0000-0000-0000-000000000000}"/>
          </ac:spMkLst>
        </pc:spChg>
      </pc:sldChg>
      <pc:sldChg chg="modSp">
        <pc:chgData name="Tony Rennier" userId="c9404d753a9a413b" providerId="LiveId" clId="{5E48FC69-8B4F-2F41-80E4-F8A1F7ADFD92}" dt="2020-06-05T19:22:05.637" v="703" actId="20577"/>
        <pc:sldMkLst>
          <pc:docMk/>
          <pc:sldMk cId="364832886" sldId="440"/>
        </pc:sldMkLst>
        <pc:spChg chg="mod">
          <ac:chgData name="Tony Rennier" userId="c9404d753a9a413b" providerId="LiveId" clId="{5E48FC69-8B4F-2F41-80E4-F8A1F7ADFD92}" dt="2020-06-05T19:22:05.637" v="703" actId="20577"/>
          <ac:spMkLst>
            <pc:docMk/>
            <pc:sldMk cId="364832886" sldId="440"/>
            <ac:spMk id="3" creationId="{00000000-0000-0000-0000-000000000000}"/>
          </ac:spMkLst>
        </pc:spChg>
      </pc:sldChg>
      <pc:sldChg chg="modSp">
        <pc:chgData name="Tony Rennier" userId="c9404d753a9a413b" providerId="LiveId" clId="{5E48FC69-8B4F-2F41-80E4-F8A1F7ADFD92}" dt="2020-06-05T19:27:09.793" v="779" actId="6549"/>
        <pc:sldMkLst>
          <pc:docMk/>
          <pc:sldMk cId="1767267483" sldId="452"/>
        </pc:sldMkLst>
        <pc:spChg chg="mod">
          <ac:chgData name="Tony Rennier" userId="c9404d753a9a413b" providerId="LiveId" clId="{5E48FC69-8B4F-2F41-80E4-F8A1F7ADFD92}" dt="2020-06-05T19:27:09.793" v="779" actId="6549"/>
          <ac:spMkLst>
            <pc:docMk/>
            <pc:sldMk cId="1767267483" sldId="452"/>
            <ac:spMk id="17410" creationId="{00000000-0000-0000-0000-000000000000}"/>
          </ac:spMkLst>
        </pc:spChg>
        <pc:spChg chg="mod">
          <ac:chgData name="Tony Rennier" userId="c9404d753a9a413b" providerId="LiveId" clId="{5E48FC69-8B4F-2F41-80E4-F8A1F7ADFD92}" dt="2020-06-04T14:33:12.463" v="374" actId="20577"/>
          <ac:spMkLst>
            <pc:docMk/>
            <pc:sldMk cId="1767267483" sldId="452"/>
            <ac:spMk id="17411" creationId="{00000000-0000-0000-0000-000000000000}"/>
          </ac:spMkLst>
        </pc:spChg>
      </pc:sldChg>
      <pc:sldChg chg="del ord">
        <pc:chgData name="Tony Rennier" userId="c9404d753a9a413b" providerId="LiveId" clId="{5E48FC69-8B4F-2F41-80E4-F8A1F7ADFD92}" dt="2020-06-04T14:32:29.081" v="346" actId="2696"/>
        <pc:sldMkLst>
          <pc:docMk/>
          <pc:sldMk cId="4157851756" sldId="454"/>
        </pc:sldMkLst>
      </pc:sldChg>
      <pc:sldChg chg="modSp">
        <pc:chgData name="Tony Rennier" userId="c9404d753a9a413b" providerId="LiveId" clId="{5E48FC69-8B4F-2F41-80E4-F8A1F7ADFD92}" dt="2020-06-05T18:40:07.023" v="455" actId="20577"/>
        <pc:sldMkLst>
          <pc:docMk/>
          <pc:sldMk cId="1534349651" sldId="455"/>
        </pc:sldMkLst>
        <pc:spChg chg="mod">
          <ac:chgData name="Tony Rennier" userId="c9404d753a9a413b" providerId="LiveId" clId="{5E48FC69-8B4F-2F41-80E4-F8A1F7ADFD92}" dt="2020-06-05T18:40:07.023" v="455" actId="20577"/>
          <ac:spMkLst>
            <pc:docMk/>
            <pc:sldMk cId="1534349651" sldId="455"/>
            <ac:spMk id="12291" creationId="{00000000-0000-0000-0000-000000000000}"/>
          </ac:spMkLst>
        </pc:spChg>
      </pc:sldChg>
      <pc:sldChg chg="del">
        <pc:chgData name="Tony Rennier" userId="c9404d753a9a413b" providerId="LiveId" clId="{5E48FC69-8B4F-2F41-80E4-F8A1F7ADFD92}" dt="2020-06-04T14:29:47.706" v="315" actId="2696"/>
        <pc:sldMkLst>
          <pc:docMk/>
          <pc:sldMk cId="145223415" sldId="459"/>
        </pc:sldMkLst>
      </pc:sldChg>
      <pc:sldChg chg="add del">
        <pc:chgData name="Tony Rennier" userId="c9404d753a9a413b" providerId="LiveId" clId="{5E48FC69-8B4F-2F41-80E4-F8A1F7ADFD92}" dt="2020-06-05T19:26:55.858" v="771" actId="2696"/>
        <pc:sldMkLst>
          <pc:docMk/>
          <pc:sldMk cId="1993989391" sldId="459"/>
        </pc:sldMkLst>
      </pc:sldChg>
      <pc:sldChg chg="modSp add">
        <pc:chgData name="Tony Rennier" userId="c9404d753a9a413b" providerId="LiveId" clId="{5E48FC69-8B4F-2F41-80E4-F8A1F7ADFD92}" dt="2020-06-05T18:41:39.923" v="491" actId="20577"/>
        <pc:sldMkLst>
          <pc:docMk/>
          <pc:sldMk cId="1616059578" sldId="460"/>
        </pc:sldMkLst>
        <pc:spChg chg="mod">
          <ac:chgData name="Tony Rennier" userId="c9404d753a9a413b" providerId="LiveId" clId="{5E48FC69-8B4F-2F41-80E4-F8A1F7ADFD92}" dt="2020-06-05T18:41:39.923" v="491" actId="20577"/>
          <ac:spMkLst>
            <pc:docMk/>
            <pc:sldMk cId="1616059578" sldId="460"/>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6/4/20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13</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134699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D1F129CB-7A10-2A42-ACCC-DBAD807670BF}" type="datetime1">
              <a:rPr lang="en-US" smtClean="0"/>
              <a:t>6/4/20</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#:5-20-0020-00-agen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22A4720-B9A9-4B46-B1E4-43179D8E9602}"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#:5-20-0020-00-agen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65BFEA8-9396-724A-8848-3A4F60EDECD1}"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#:5-20-0020-00-agen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3" y="823386"/>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B35B2C6E-8AC1-4F48-BA05-00BAD1AB99B8}" type="datetime1">
              <a:rPr lang="en-US" smtClean="0"/>
              <a:t>6/4/20</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#:5-20-0020-00-agen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3029A98-7EDC-C94B-B933-029093303933}" type="datetime1">
              <a:rPr lang="en-US" smtClean="0"/>
              <a:t>6/4/20</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#:5-20-0020-00-agen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F9AEC449-6024-A54A-87E4-FA59C1FCEA12}" type="datetime1">
              <a:rPr lang="en-US" smtClean="0"/>
              <a:t>6/4/20</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#:5-20-0020-00-agen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53CB7983-4B48-A94D-97F2-6CA364D7029D}" type="datetime1">
              <a:rPr lang="en-US" smtClean="0"/>
              <a:t>6/4/20</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#:5-20-0020-00-agen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3AED16D5-AB2D-784D-8199-17C745DD7FE6}" type="datetime1">
              <a:rPr lang="en-US" smtClean="0"/>
              <a:t>6/4/20</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#:5-20-0020-00-agen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87BFAAFC-CF02-B248-9880-7EF9650AAF8D}" type="datetime1">
              <a:rPr lang="en-US" smtClean="0"/>
              <a:t>6/4/20</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#:5-20-0020-00-agen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9CF7D2E-CC14-9F4C-9943-2153CF0ED09C}" type="datetime1">
              <a:rPr lang="en-US" smtClean="0"/>
              <a:t>6/4/20</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#:5-20-0020-00-agen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2674C2F-2F0B-8A46-9FD9-60AC7D2246B2}" type="datetime1">
              <a:rPr lang="en-US" smtClean="0"/>
              <a:t>6/4/20</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#:5-20-0020-00-agen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678CD19-119B-EE4A-B876-9DF6C085A1FB}" type="datetime1">
              <a:rPr lang="en-US" smtClean="0"/>
              <a:t>6/4/20</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#:5-20-0020-00-agen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9765FCAD-7140-9945-9893-AE59FB2E0D51}" type="datetime1">
              <a:rPr lang="en-US" smtClean="0"/>
              <a:t>6/4/20</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#:5-20-0020-00-agen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1788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05 June 2020</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05 June 2020</a:t>
            </a:r>
          </a:p>
          <a:p>
            <a:pPr eaLnBrk="0" hangingPunct="0"/>
            <a:r>
              <a:rPr lang="en-US" sz="1200" b="1" dirty="0">
                <a:latin typeface="Arial" pitchFamily="34" charset="0"/>
                <a:cs typeface="Times New Roman" pitchFamily="18" charset="0"/>
              </a:rPr>
              <a:t>Document No: 5-20-0020-00-agen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C340A7D3-1696-D84B-8A15-C610B493674E}" type="datetime1">
              <a:rPr lang="en-US" smtClean="0"/>
              <a:t>6/4/20</a:t>
            </a:fld>
            <a:endParaRPr lang="en-US"/>
          </a:p>
        </p:txBody>
      </p:sp>
      <p:sp>
        <p:nvSpPr>
          <p:cNvPr id="3" name="Footer Placeholder 2"/>
          <p:cNvSpPr>
            <a:spLocks noGrp="1"/>
          </p:cNvSpPr>
          <p:nvPr>
            <p:ph type="ftr" sz="quarter" idx="11"/>
          </p:nvPr>
        </p:nvSpPr>
        <p:spPr/>
        <p:txBody>
          <a:bodyPr/>
          <a:lstStyle/>
          <a:p>
            <a:pPr>
              <a:defRPr/>
            </a:pPr>
            <a:r>
              <a:rPr lang="en-US"/>
              <a:t>Doc #:5-20-0020-00-agen</a:t>
            </a:r>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132164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838200" y="1603375"/>
            <a:ext cx="80010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Letter of Assurance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1B781E55-303A-094F-8B67-5C20DED70668}" type="datetime1">
              <a:rPr lang="en-US" smtClean="0"/>
              <a:t>6/4/20</a:t>
            </a:fld>
            <a:endParaRPr lang="en-US" dirty="0"/>
          </a:p>
        </p:txBody>
      </p:sp>
      <p:sp>
        <p:nvSpPr>
          <p:cNvPr id="3" name="Footer Placeholder 2"/>
          <p:cNvSpPr>
            <a:spLocks noGrp="1"/>
          </p:cNvSpPr>
          <p:nvPr>
            <p:ph type="ftr" sz="quarter" idx="11"/>
          </p:nvPr>
        </p:nvSpPr>
        <p:spPr/>
        <p:txBody>
          <a:bodyPr/>
          <a:lstStyle/>
          <a:p>
            <a:pPr>
              <a:defRPr/>
            </a:pPr>
            <a:r>
              <a:rPr lang="en-US"/>
              <a:t>Doc #:5-20-0020-00-agen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219372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065E2987-0B61-CB43-B164-93BB9F50880D}" type="datetime1">
              <a:rPr lang="en-US" smtClean="0"/>
              <a:t>6/4/20</a:t>
            </a:fld>
            <a:endParaRPr lang="en-US" dirty="0"/>
          </a:p>
        </p:txBody>
      </p:sp>
      <p:sp>
        <p:nvSpPr>
          <p:cNvPr id="3" name="Footer Placeholder 2"/>
          <p:cNvSpPr>
            <a:spLocks noGrp="1"/>
          </p:cNvSpPr>
          <p:nvPr>
            <p:ph type="ftr" sz="quarter" idx="11"/>
          </p:nvPr>
        </p:nvSpPr>
        <p:spPr/>
        <p:txBody>
          <a:bodyPr/>
          <a:lstStyle/>
          <a:p>
            <a:pPr>
              <a:defRPr/>
            </a:pPr>
            <a:r>
              <a:rPr lang="en-US"/>
              <a:t>Doc #:5-20-0020-00-agen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dirty="0"/>
          </a:p>
        </p:txBody>
      </p:sp>
    </p:spTree>
    <p:extLst>
      <p:ext uri="{BB962C8B-B14F-4D97-AF65-F5344CB8AC3E}">
        <p14:creationId xmlns:p14="http://schemas.microsoft.com/office/powerpoint/2010/main" val="1387095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C2CB14AA-0E5F-9D47-8813-6E2E18396FDD}" type="datetime1">
              <a:rPr lang="en-US" smtClean="0"/>
              <a:t>6/4/20</a:t>
            </a:fld>
            <a:endParaRPr lang="en-US" dirty="0"/>
          </a:p>
        </p:txBody>
      </p:sp>
      <p:sp>
        <p:nvSpPr>
          <p:cNvPr id="3" name="Footer Placeholder 2"/>
          <p:cNvSpPr>
            <a:spLocks noGrp="1"/>
          </p:cNvSpPr>
          <p:nvPr>
            <p:ph type="ftr" sz="quarter" idx="11"/>
          </p:nvPr>
        </p:nvSpPr>
        <p:spPr/>
        <p:txBody>
          <a:bodyPr/>
          <a:lstStyle/>
          <a:p>
            <a:pPr>
              <a:defRPr/>
            </a:pPr>
            <a:r>
              <a:rPr lang="en-US"/>
              <a:t>Doc #:5-20-0020-00-agen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dirty="0"/>
          </a:p>
        </p:txBody>
      </p:sp>
    </p:spTree>
    <p:extLst>
      <p:ext uri="{BB962C8B-B14F-4D97-AF65-F5344CB8AC3E}">
        <p14:creationId xmlns:p14="http://schemas.microsoft.com/office/powerpoint/2010/main" val="197510137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5/1/20</a:t>
            </a:r>
            <a:r>
              <a:rPr lang="en-US" dirty="0"/>
              <a:t> </a:t>
            </a:r>
            <a:r>
              <a:rPr dirty="0"/>
              <a:t>WG minutes contained in </a:t>
            </a:r>
            <a:r>
              <a:rPr lang="en-US" dirty="0">
                <a:solidFill>
                  <a:schemeClr val="tx1"/>
                </a:solidFill>
              </a:rPr>
              <a:t>Doc #: 5-20-0019-00-mins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Alex	  </a:t>
            </a:r>
          </a:p>
          <a:p>
            <a:r>
              <a:rPr dirty="0"/>
              <a:t>Second:</a:t>
            </a:r>
            <a:r>
              <a:rPr lang="en-US" dirty="0"/>
              <a:t> Carlos</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FC0AC65-D8EB-A941-BFFD-4D6C7ECBDBE0}" type="datetime1">
              <a:rPr lang="en-US" smtClean="0"/>
              <a:t>6/4/20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14</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534349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4/7-8/20</a:t>
            </a:r>
            <a:r>
              <a:rPr lang="en-US" dirty="0"/>
              <a:t> </a:t>
            </a:r>
            <a:r>
              <a:rPr dirty="0"/>
              <a:t>WG minutes contained in </a:t>
            </a:r>
            <a:r>
              <a:rPr lang="en-US" dirty="0">
                <a:solidFill>
                  <a:schemeClr val="tx1"/>
                </a:solidFill>
              </a:rPr>
              <a:t>Doc #: 5-20-0016-00-mins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Carlos	</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6FC0AC65-D8EB-A941-BFFD-4D6C7ECBDBE0}" type="datetime1">
              <a:rPr lang="en-US" smtClean="0"/>
              <a:t>6/5/20</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16059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1900.5a</a:t>
            </a:r>
            <a:endParaRPr dirty="0"/>
          </a:p>
        </p:txBody>
      </p:sp>
      <p:sp>
        <p:nvSpPr>
          <p:cNvPr id="14339" name="Content Placeholder 2"/>
          <p:cNvSpPr>
            <a:spLocks noGrp="1"/>
          </p:cNvSpPr>
          <p:nvPr>
            <p:ph idx="1"/>
          </p:nvPr>
        </p:nvSpPr>
        <p:spPr>
          <a:xfrm>
            <a:off x="363682" y="1143000"/>
            <a:ext cx="8416636" cy="4525963"/>
          </a:xfrm>
        </p:spPr>
        <p:txBody>
          <a:bodyPr/>
          <a:lstStyle/>
          <a:p>
            <a:r>
              <a:rPr lang="en-US" sz="1800" dirty="0"/>
              <a:t>5/1/20</a:t>
            </a:r>
          </a:p>
          <a:p>
            <a:pPr lvl="1"/>
            <a:r>
              <a:rPr lang="en-US" sz="1400" dirty="0"/>
              <a:t>Didn’t have last meeting</a:t>
            </a:r>
          </a:p>
          <a:p>
            <a:pPr lvl="1"/>
            <a:r>
              <a:rPr lang="en-US" sz="1400" dirty="0"/>
              <a:t>Next meet 5/15</a:t>
            </a:r>
          </a:p>
          <a:p>
            <a:pPr lvl="1"/>
            <a:r>
              <a:rPr lang="en-US" sz="1400" dirty="0"/>
              <a:t>Entering a new discussion on architecture</a:t>
            </a:r>
          </a:p>
          <a:p>
            <a:pPr lvl="2"/>
            <a:r>
              <a:rPr lang="en-US" sz="1000" dirty="0"/>
              <a:t>Where do we put the interface specifications?</a:t>
            </a:r>
          </a:p>
          <a:p>
            <a:pPr lvl="3"/>
            <a:r>
              <a:rPr lang="en-US" sz="900" dirty="0"/>
              <a:t>Internal and External</a:t>
            </a:r>
          </a:p>
          <a:p>
            <a:pPr lvl="2"/>
            <a:r>
              <a:rPr lang="en-US" sz="1000" dirty="0"/>
              <a:t>Goes to scope for 5a</a:t>
            </a:r>
          </a:p>
          <a:p>
            <a:pPr lvl="2"/>
            <a:r>
              <a:rPr lang="en-US" sz="1000" dirty="0"/>
              <a:t>Collecting Use Cases (Dave and Wesley)</a:t>
            </a:r>
          </a:p>
          <a:p>
            <a:r>
              <a:rPr lang="en-US" sz="1800" dirty="0"/>
              <a:t>6/4/20</a:t>
            </a:r>
          </a:p>
          <a:p>
            <a:pPr lvl="1"/>
            <a:r>
              <a:rPr lang="en-US" sz="1400" dirty="0"/>
              <a:t>Held Ad-hoc 5/15/20, minutes posted on mentor</a:t>
            </a:r>
          </a:p>
          <a:p>
            <a:pPr lvl="2"/>
            <a:r>
              <a:rPr lang="en-US" sz="1000" dirty="0"/>
              <a:t>Actions:</a:t>
            </a:r>
          </a:p>
          <a:p>
            <a:pPr lvl="3"/>
            <a:r>
              <a:rPr lang="en-US" sz="1000" dirty="0"/>
              <a:t>Dave Chester is planning on delivering a draft use case in time for mid-June ad hoc meeting</a:t>
            </a:r>
          </a:p>
          <a:p>
            <a:pPr lvl="3"/>
            <a:r>
              <a:rPr lang="en-US" sz="1000" dirty="0"/>
              <a:t>Use case development</a:t>
            </a:r>
          </a:p>
          <a:p>
            <a:pPr lvl="4"/>
            <a:r>
              <a:rPr lang="en-US" sz="1000" dirty="0"/>
              <a:t>Alex started listing the elements that define a use case required for 1900.5a (see end of these notes)</a:t>
            </a:r>
          </a:p>
          <a:p>
            <a:pPr lvl="4"/>
            <a:r>
              <a:rPr lang="en-US" sz="1000" dirty="0"/>
              <a:t>Loon’s use case of High Altitude Platforms for cellular networks</a:t>
            </a:r>
          </a:p>
          <a:p>
            <a:pPr lvl="4"/>
            <a:r>
              <a:rPr lang="en-US" sz="1000" dirty="0"/>
              <a:t>CBRS band use cases. i.e., vertical and horizontal sharing scenarios.</a:t>
            </a:r>
          </a:p>
          <a:p>
            <a:pPr lvl="2"/>
            <a:r>
              <a:rPr lang="en-US" sz="1000" dirty="0"/>
              <a:t>Held discussion on how to address external and internal system interfaces in the 1900.5a standard</a:t>
            </a:r>
          </a:p>
          <a:p>
            <a:pPr lvl="2"/>
            <a:r>
              <a:rPr lang="en-US" sz="1000" dirty="0"/>
              <a:t>Held group discussion about adopting a hierarchical architecture for Policy-based spectrum management (PBSM) of DSA radio networks </a:t>
            </a:r>
          </a:p>
          <a:p>
            <a:pPr lvl="1"/>
            <a:r>
              <a:rPr lang="en-US" sz="1400" dirty="0"/>
              <a:t>Dave Chester posted “Hierarchical Cognitive Network Characteristics and Potential Supporting Technologies from the Tactical Perspective” on Mentor</a:t>
            </a:r>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8FAC6DF7-26D3-8348-BE5D-6661BA0876A0}"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4099803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298536" y="908731"/>
            <a:ext cx="5492664" cy="5400613"/>
          </a:xfrm>
        </p:spPr>
        <p:txBody>
          <a:bodyPr/>
          <a:lstStyle/>
          <a:p>
            <a:r>
              <a:rPr lang="en-US" sz="1600" dirty="0"/>
              <a:t>6/5/20</a:t>
            </a:r>
          </a:p>
          <a:p>
            <a:pPr lvl="1"/>
            <a:r>
              <a:rPr lang="en-US" sz="1400" dirty="0"/>
              <a:t>1900.5.1 Comment Resolution Group</a:t>
            </a:r>
          </a:p>
          <a:p>
            <a:pPr lvl="2"/>
            <a:r>
              <a:rPr lang="en-US" sz="1200" dirty="0"/>
              <a:t>Met 4/3 </a:t>
            </a:r>
          </a:p>
          <a:p>
            <a:pPr lvl="3"/>
            <a:r>
              <a:rPr lang="en-US" sz="1050" dirty="0"/>
              <a:t>Reviewed comments</a:t>
            </a:r>
          </a:p>
          <a:p>
            <a:pPr lvl="2"/>
            <a:r>
              <a:rPr lang="en-US" sz="1200" dirty="0">
                <a:solidFill>
                  <a:srgbClr val="FF0000"/>
                </a:solidFill>
              </a:rPr>
              <a:t>Proposal for WG on Comment Resolution to be presented today</a:t>
            </a:r>
          </a:p>
          <a:p>
            <a:pPr lvl="2"/>
            <a:r>
              <a:rPr lang="en-US" sz="1200" dirty="0">
                <a:solidFill>
                  <a:schemeClr val="tx1"/>
                </a:solidFill>
              </a:rPr>
              <a:t>New introduction is incorporated</a:t>
            </a:r>
          </a:p>
          <a:p>
            <a:pPr lvl="2"/>
            <a:r>
              <a:rPr lang="en-US" sz="1200" dirty="0">
                <a:solidFill>
                  <a:schemeClr val="tx1"/>
                </a:solidFill>
              </a:rPr>
              <a:t>New Annex D and G in process</a:t>
            </a:r>
          </a:p>
          <a:p>
            <a:pPr lvl="3"/>
            <a:r>
              <a:rPr lang="en-US" sz="800" dirty="0">
                <a:solidFill>
                  <a:schemeClr val="tx1"/>
                </a:solidFill>
              </a:rPr>
              <a:t>5% left to do (6/19/20)</a:t>
            </a:r>
          </a:p>
          <a:p>
            <a:pPr lvl="3"/>
            <a:r>
              <a:rPr lang="en-US" sz="800" dirty="0">
                <a:solidFill>
                  <a:schemeClr val="tx1"/>
                </a:solidFill>
              </a:rPr>
              <a:t>A few other items</a:t>
            </a:r>
          </a:p>
          <a:p>
            <a:pPr lvl="1"/>
            <a:r>
              <a:rPr lang="en-US" sz="1400" dirty="0"/>
              <a:t>Schedule</a:t>
            </a:r>
          </a:p>
          <a:p>
            <a:pPr lvl="2"/>
            <a:r>
              <a:rPr lang="en-US" sz="1200" dirty="0"/>
              <a:t>Full review of drafting - 3/17 √</a:t>
            </a:r>
          </a:p>
          <a:p>
            <a:pPr lvl="2"/>
            <a:r>
              <a:rPr lang="en-US" sz="1200" dirty="0"/>
              <a:t>First WG Ballot - 2/19 √ 	</a:t>
            </a:r>
          </a:p>
          <a:p>
            <a:pPr lvl="2"/>
            <a:r>
              <a:rPr lang="en-US" sz="1200" dirty="0"/>
              <a:t>WG Recirc - 10/19 √</a:t>
            </a:r>
          </a:p>
          <a:p>
            <a:pPr lvl="2"/>
            <a:r>
              <a:rPr lang="en-US" sz="1200" dirty="0"/>
              <a:t>Sponsor Ballot - 11/19 √ 	</a:t>
            </a:r>
          </a:p>
          <a:p>
            <a:pPr lvl="2"/>
            <a:r>
              <a:rPr lang="en-US" sz="1200" dirty="0"/>
              <a:t>Sponsor Recirc - </a:t>
            </a:r>
            <a:r>
              <a:rPr lang="en-US" sz="1200" dirty="0">
                <a:solidFill>
                  <a:srgbClr val="FF0000"/>
                </a:solidFill>
              </a:rPr>
              <a:t>6/20</a:t>
            </a:r>
          </a:p>
          <a:p>
            <a:pPr lvl="2"/>
            <a:r>
              <a:rPr lang="en-US" sz="1200" dirty="0"/>
              <a:t>Sponsor Recirc 2 - 7/20</a:t>
            </a:r>
          </a:p>
          <a:p>
            <a:pPr lvl="2"/>
            <a:r>
              <a:rPr lang="en-US" sz="1200" dirty="0"/>
              <a:t>Submit to REVCOM - 8/20</a:t>
            </a:r>
          </a:p>
          <a:p>
            <a:pPr lvl="1"/>
            <a:r>
              <a:rPr lang="en-US" sz="1400" dirty="0"/>
              <a:t>Reinhard working on a reference implementation of 1900.5.1 </a:t>
            </a:r>
          </a:p>
          <a:p>
            <a:pPr lvl="2"/>
            <a:r>
              <a:rPr lang="en-US" sz="1200" dirty="0"/>
              <a:t>Shooting for an April F2F demonstration - postponed</a:t>
            </a:r>
          </a:p>
          <a:p>
            <a:pPr lvl="2"/>
            <a:r>
              <a:rPr lang="en-US" sz="1200" dirty="0"/>
              <a:t>Looking at Java but doesn’t support operator overload, C++ a better option</a:t>
            </a:r>
          </a:p>
          <a:p>
            <a:pPr lvl="2"/>
            <a:r>
              <a:rPr lang="en-US" sz="1200" dirty="0"/>
              <a:t>Has integrated JAVA and C++ into solution</a:t>
            </a:r>
          </a:p>
          <a:p>
            <a:pPr lvl="2"/>
            <a:r>
              <a:rPr lang="en-US" sz="1200" dirty="0"/>
              <a:t>New OWL API release integrated (thanks Jakub)</a:t>
            </a:r>
          </a:p>
          <a:p>
            <a:pPr lvl="1"/>
            <a:r>
              <a:rPr lang="en-US" sz="1400" dirty="0"/>
              <a:t>Coming soon (year end) a more accessible policy language</a:t>
            </a:r>
          </a:p>
          <a:p>
            <a:pPr lvl="1"/>
            <a:endParaRPr lang="en-US" sz="1800" dirty="0"/>
          </a:p>
          <a:p>
            <a:pPr lvl="1"/>
            <a:endParaRPr lang="en-US" sz="300" dirty="0"/>
          </a:p>
          <a:p>
            <a:pPr lvl="1"/>
            <a:endParaRPr lang="en-US" sz="14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E69C0536-6A2A-D647-8321-F94A12746179}"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
        <p:nvSpPr>
          <p:cNvPr id="3" name="TextBox 2">
            <a:extLst>
              <a:ext uri="{FF2B5EF4-FFF2-40B4-BE49-F238E27FC236}">
                <a16:creationId xmlns:a16="http://schemas.microsoft.com/office/drawing/2014/main" id="{2F8E4F24-DE71-3C42-A75A-B99CD46BD16D}"/>
              </a:ext>
            </a:extLst>
          </p:cNvPr>
          <p:cNvSpPr txBox="1"/>
          <p:nvPr/>
        </p:nvSpPr>
        <p:spPr>
          <a:xfrm>
            <a:off x="5791200" y="990600"/>
            <a:ext cx="2971800" cy="584775"/>
          </a:xfrm>
          <a:prstGeom prst="rect">
            <a:avLst/>
          </a:prstGeom>
          <a:noFill/>
        </p:spPr>
        <p:txBody>
          <a:bodyPr wrap="square" rtlCol="0">
            <a:spAutoFit/>
          </a:bodyPr>
          <a:lstStyle/>
          <a:p>
            <a:r>
              <a:rPr lang="en-US" sz="800" dirty="0"/>
              <a:t>TOTAL COMMENTS: 106</a:t>
            </a:r>
          </a:p>
          <a:p>
            <a:r>
              <a:rPr lang="en-US" sz="800" dirty="0"/>
              <a:t>MUST BE SATISFIED COMMENTS: 92 (91 Editorial, 1 Substantive)</a:t>
            </a:r>
          </a:p>
          <a:p>
            <a:r>
              <a:rPr lang="en-US" sz="800" dirty="0"/>
              <a:t> </a:t>
            </a:r>
          </a:p>
          <a:p>
            <a:endParaRPr lang="en-US" sz="800" dirty="0"/>
          </a:p>
        </p:txBody>
      </p:sp>
      <p:pic>
        <p:nvPicPr>
          <p:cNvPr id="2" name="Picture 1">
            <a:extLst>
              <a:ext uri="{FF2B5EF4-FFF2-40B4-BE49-F238E27FC236}">
                <a16:creationId xmlns:a16="http://schemas.microsoft.com/office/drawing/2014/main" id="{4F01BBF2-CACB-5743-BB97-917E0EDD06C2}"/>
              </a:ext>
            </a:extLst>
          </p:cNvPr>
          <p:cNvPicPr>
            <a:picLocks noChangeAspect="1"/>
          </p:cNvPicPr>
          <p:nvPr/>
        </p:nvPicPr>
        <p:blipFill>
          <a:blip r:embed="rId3"/>
          <a:stretch>
            <a:fillRect/>
          </a:stretch>
        </p:blipFill>
        <p:spPr>
          <a:xfrm>
            <a:off x="5891710" y="1338334"/>
            <a:ext cx="2770780" cy="1889021"/>
          </a:xfrm>
          <a:prstGeom prst="rect">
            <a:avLst/>
          </a:prstGeom>
        </p:spPr>
      </p:pic>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68745" y="990600"/>
            <a:ext cx="8229600" cy="5334000"/>
          </a:xfrm>
        </p:spPr>
        <p:txBody>
          <a:bodyPr/>
          <a:lstStyle/>
          <a:p>
            <a:r>
              <a:rPr lang="en-US" sz="1600" dirty="0"/>
              <a:t>4/7/20 </a:t>
            </a:r>
          </a:p>
          <a:p>
            <a:pPr lvl="1"/>
            <a:r>
              <a:rPr lang="en-US" sz="1200" dirty="0"/>
              <a:t>Continuing to make progress</a:t>
            </a:r>
          </a:p>
          <a:p>
            <a:pPr lvl="1"/>
            <a:r>
              <a:rPr lang="en-US" sz="1200" dirty="0"/>
              <a:t>Changes will be reviewed in in 1600 Ad-hoc</a:t>
            </a:r>
          </a:p>
          <a:p>
            <a:pPr lvl="1"/>
            <a:r>
              <a:rPr lang="en-US" sz="1200" dirty="0"/>
              <a:t>Possible promotion to sponsor ballot in May</a:t>
            </a:r>
          </a:p>
          <a:p>
            <a:pPr lvl="1"/>
            <a:r>
              <a:rPr lang="en-US" sz="1200" dirty="0"/>
              <a:t>Still processing internal feedback</a:t>
            </a:r>
          </a:p>
          <a:p>
            <a:pPr lvl="2"/>
            <a:r>
              <a:rPr lang="en-US" sz="900" dirty="0"/>
              <a:t>New version expected in 2 weeks</a:t>
            </a:r>
          </a:p>
          <a:p>
            <a:pPr lvl="1"/>
            <a:r>
              <a:rPr lang="en-US" sz="1200" dirty="0"/>
              <a:t>Shoot for sooner rather than later for move to  Sponsor Ballot (May)</a:t>
            </a:r>
          </a:p>
          <a:p>
            <a:r>
              <a:rPr lang="en-US" sz="1600" dirty="0"/>
              <a:t>5/1/20</a:t>
            </a:r>
          </a:p>
          <a:p>
            <a:pPr lvl="1"/>
            <a:r>
              <a:rPr lang="en-US" sz="1400" dirty="0"/>
              <a:t>Lots of internal discussion</a:t>
            </a:r>
          </a:p>
          <a:p>
            <a:pPr lvl="2"/>
            <a:r>
              <a:rPr lang="en-US" sz="1000" dirty="0"/>
              <a:t>Confidence with location index</a:t>
            </a:r>
          </a:p>
          <a:p>
            <a:pPr lvl="2"/>
            <a:r>
              <a:rPr lang="en-US" sz="1000" dirty="0"/>
              <a:t>Configuration models for directionality</a:t>
            </a:r>
          </a:p>
          <a:p>
            <a:pPr lvl="2"/>
            <a:r>
              <a:rPr lang="en-US" sz="1000" dirty="0"/>
              <a:t>Carlos continuing detailed review</a:t>
            </a:r>
          </a:p>
          <a:p>
            <a:pPr lvl="2"/>
            <a:r>
              <a:rPr lang="en-US" sz="1000" dirty="0"/>
              <a:t>Planning June draft proposal</a:t>
            </a:r>
          </a:p>
          <a:p>
            <a:r>
              <a:rPr lang="en-US" sz="1700" dirty="0"/>
              <a:t>6/5/20</a:t>
            </a:r>
          </a:p>
          <a:p>
            <a:pPr lvl="1"/>
            <a:r>
              <a:rPr lang="en-US" sz="1300" dirty="0"/>
              <a:t>Posted a new contribution</a:t>
            </a:r>
          </a:p>
          <a:p>
            <a:pPr lvl="1"/>
            <a:r>
              <a:rPr lang="en-US" sz="1300" dirty="0"/>
              <a:t>New final draft planned for July </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539290CC-BFE1-BD49-9607-8FDF3F171D28}"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4280698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a:t>
            </a:r>
          </a:p>
          <a:p>
            <a:pPr lvl="1"/>
            <a:r>
              <a:rPr lang="en-US" sz="1800" dirty="0"/>
              <a:t>1900.1 WG (Francesco reports)</a:t>
            </a:r>
          </a:p>
          <a:p>
            <a:pPr lvl="2"/>
            <a:r>
              <a:rPr lang="en-US" sz="1400" dirty="0"/>
              <a:t>Approved Study Group – next step is issuing the Call for Participation (CFP)</a:t>
            </a:r>
          </a:p>
          <a:p>
            <a:pPr lvl="1"/>
            <a:r>
              <a:rPr lang="en-US" sz="1800" dirty="0"/>
              <a:t>1900.6 WG (Oliver reports)</a:t>
            </a:r>
          </a:p>
          <a:p>
            <a:pPr lvl="2"/>
            <a:r>
              <a:rPr lang="en-US" sz="1400" dirty="0"/>
              <a:t>Two online sessions during the March virtual-F2F meetings</a:t>
            </a:r>
            <a:endParaRPr lang="en-US" sz="1800" dirty="0"/>
          </a:p>
          <a:p>
            <a:pPr lvl="2"/>
            <a:r>
              <a:rPr lang="en-US" sz="1400" dirty="0"/>
              <a:t>Currently voting on extending the sponsor balloting</a:t>
            </a:r>
          </a:p>
          <a:p>
            <a:pPr lvl="2"/>
            <a:r>
              <a:rPr lang="en-US" sz="1400" dirty="0"/>
              <a:t>Continuing comment resolution on 1900.6b</a:t>
            </a:r>
            <a:endParaRPr lang="en-US" sz="1800" dirty="0"/>
          </a:p>
          <a:p>
            <a:pPr lvl="2"/>
            <a:r>
              <a:rPr lang="en-US" sz="1400" dirty="0"/>
              <a:t>1900.6 draft PAR has been developed – scheduled to be approved in July</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E4D54C2B-424C-3E49-B534-548F344A1D05}" type="datetime1">
              <a:rPr lang="en-US" smtClean="0"/>
              <a:t>6/4/20</a:t>
            </a:fld>
            <a:endParaRPr lang="en-US"/>
          </a:p>
        </p:txBody>
      </p:sp>
      <p:sp>
        <p:nvSpPr>
          <p:cNvPr id="5" name="Footer Placeholder 4"/>
          <p:cNvSpPr>
            <a:spLocks noGrp="1"/>
          </p:cNvSpPr>
          <p:nvPr>
            <p:ph type="ftr" sz="quarter" idx="11"/>
          </p:nvPr>
        </p:nvSpPr>
        <p:spPr/>
        <p:txBody>
          <a:bodyPr/>
          <a:lstStyle/>
          <a:p>
            <a:pPr>
              <a:defRPr/>
            </a:pPr>
            <a:r>
              <a:rPr lang="en-US"/>
              <a:t>Doc #:5-20-0020-00-agen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E8F31F1-4F30-7347-8E7D-4CA40AA7AF24}" type="datetime1">
              <a:rPr lang="en-US" smtClean="0"/>
              <a:t>6/4/20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3108543"/>
          </a:xfrm>
          <a:prstGeom prst="rect">
            <a:avLst/>
          </a:prstGeom>
        </p:spPr>
        <p:txBody>
          <a:bodyPr wrap="square">
            <a:spAutoFit/>
          </a:bodyPr>
          <a:lstStyle/>
          <a:p>
            <a:pPr marL="0" marR="0">
              <a:spcBef>
                <a:spcPts val="0"/>
              </a:spcBef>
              <a:spcAft>
                <a:spcPts val="0"/>
              </a:spcAft>
            </a:pPr>
            <a:r>
              <a:rPr lang="en-US" sz="1400" dirty="0"/>
              <a:t>IEEE 1900.5 Meetings</a:t>
            </a:r>
          </a:p>
          <a:p>
            <a:pPr marL="0" marR="0">
              <a:spcBef>
                <a:spcPts val="0"/>
              </a:spcBef>
              <a:spcAft>
                <a:spcPts val="0"/>
              </a:spcAft>
            </a:pPr>
            <a:r>
              <a:rPr lang="en-US" sz="1400" dirty="0"/>
              <a:t>Hosted by Tony </a:t>
            </a:r>
            <a:r>
              <a:rPr lang="en-US" sz="1400" dirty="0" err="1"/>
              <a:t>Rennier</a:t>
            </a:r>
            <a:endParaRPr lang="en-US" sz="1400" dirty="0"/>
          </a:p>
          <a:p>
            <a:pPr marL="0" marR="0">
              <a:spcBef>
                <a:spcPts val="0"/>
              </a:spcBef>
              <a:spcAft>
                <a:spcPts val="0"/>
              </a:spcAft>
            </a:pPr>
            <a:endParaRPr lang="en-US" sz="1400" dirty="0"/>
          </a:p>
          <a:p>
            <a:pPr marL="0" marR="0">
              <a:spcBef>
                <a:spcPts val="0"/>
              </a:spcBef>
              <a:spcAft>
                <a:spcPts val="0"/>
              </a:spcAft>
            </a:pPr>
            <a:r>
              <a:rPr lang="en-US" sz="1400" dirty="0"/>
              <a:t>Meeting number: 624 724 824</a:t>
            </a:r>
          </a:p>
          <a:p>
            <a:pPr marL="0" marR="0">
              <a:spcBef>
                <a:spcPts val="0"/>
              </a:spcBef>
              <a:spcAft>
                <a:spcPts val="0"/>
              </a:spcAft>
            </a:pPr>
            <a:r>
              <a:rPr lang="en-US" sz="1400" dirty="0"/>
              <a:t>Password: nfKJw7Jg</a:t>
            </a:r>
          </a:p>
          <a:p>
            <a:pPr marL="0" marR="0">
              <a:spcBef>
                <a:spcPts val="0"/>
              </a:spcBef>
              <a:spcAft>
                <a:spcPts val="0"/>
              </a:spcAft>
            </a:pPr>
            <a:r>
              <a:rPr lang="en-US" sz="1400" dirty="0"/>
              <a:t>https://</a:t>
            </a:r>
            <a:r>
              <a:rPr lang="en-US" sz="1400" dirty="0" err="1"/>
              <a:t>foundryinc.my.webex.com</a:t>
            </a:r>
            <a:r>
              <a:rPr lang="en-US" sz="1400" dirty="0"/>
              <a:t>/</a:t>
            </a:r>
            <a:r>
              <a:rPr lang="en-US" sz="1400" dirty="0" err="1"/>
              <a:t>foundryinc.my</a:t>
            </a:r>
            <a:r>
              <a:rPr lang="en-US" sz="1400" dirty="0"/>
              <a:t>/</a:t>
            </a:r>
            <a:r>
              <a:rPr lang="en-US" sz="1400" dirty="0" err="1"/>
              <a:t>j.php?MTID</a:t>
            </a:r>
            <a:r>
              <a:rPr lang="en-US" sz="1400" dirty="0"/>
              <a:t>=m692e0f8e641247be995567a1addab5a4</a:t>
            </a:r>
          </a:p>
          <a:p>
            <a:pPr marL="0" marR="0">
              <a:spcBef>
                <a:spcPts val="0"/>
              </a:spcBef>
              <a:spcAft>
                <a:spcPts val="0"/>
              </a:spcAft>
            </a:pPr>
            <a:endParaRPr lang="en-US" sz="1400" dirty="0"/>
          </a:p>
          <a:p>
            <a:pPr marL="0" marR="0">
              <a:spcBef>
                <a:spcPts val="0"/>
              </a:spcBef>
              <a:spcAft>
                <a:spcPts val="0"/>
              </a:spcAft>
            </a:pPr>
            <a:r>
              <a:rPr lang="en-US" sz="1400" dirty="0"/>
              <a:t>Join by video system</a:t>
            </a:r>
          </a:p>
          <a:p>
            <a:pPr marL="0" marR="0">
              <a:spcBef>
                <a:spcPts val="0"/>
              </a:spcBef>
              <a:spcAft>
                <a:spcPts val="0"/>
              </a:spcAft>
            </a:pPr>
            <a:r>
              <a:rPr lang="en-US" sz="1400" dirty="0"/>
              <a:t>Dial 624724824@foundryinc.my.webex.com</a:t>
            </a:r>
          </a:p>
          <a:p>
            <a:pPr marL="0" marR="0">
              <a:spcBef>
                <a:spcPts val="0"/>
              </a:spcBef>
              <a:spcAft>
                <a:spcPts val="0"/>
              </a:spcAft>
            </a:pPr>
            <a:r>
              <a:rPr lang="en-US" sz="1400" dirty="0"/>
              <a:t>You can also dial 173.243.2.68 and enter your meeting number.</a:t>
            </a:r>
          </a:p>
          <a:p>
            <a:pPr marL="0" marR="0">
              <a:spcBef>
                <a:spcPts val="0"/>
              </a:spcBef>
              <a:spcAft>
                <a:spcPts val="0"/>
              </a:spcAft>
            </a:pPr>
            <a:endParaRPr lang="en-US" sz="1400" dirty="0"/>
          </a:p>
          <a:p>
            <a:pPr marL="0" marR="0">
              <a:spcBef>
                <a:spcPts val="0"/>
              </a:spcBef>
              <a:spcAft>
                <a:spcPts val="0"/>
              </a:spcAft>
            </a:pPr>
            <a:r>
              <a:rPr lang="en-US" sz="1400" dirty="0"/>
              <a:t>Join by phone</a:t>
            </a:r>
          </a:p>
          <a:p>
            <a:pPr marL="0" marR="0">
              <a:spcBef>
                <a:spcPts val="0"/>
              </a:spcBef>
              <a:spcAft>
                <a:spcPts val="0"/>
              </a:spcAft>
            </a:pPr>
            <a:r>
              <a:rPr lang="en-US" sz="1400" dirty="0"/>
              <a:t>+1-510-338-9438 USA Toll</a:t>
            </a:r>
          </a:p>
          <a:p>
            <a:pPr marL="0" marR="0">
              <a:spcBef>
                <a:spcPts val="0"/>
              </a:spcBef>
              <a:spcAft>
                <a:spcPts val="0"/>
              </a:spcAft>
            </a:pPr>
            <a:r>
              <a:rPr lang="en-US" sz="1400" dirty="0"/>
              <a:t>Access code: 624 724 824   </a:t>
            </a: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DARPA SC2 Language standardization</a:t>
            </a:r>
          </a:p>
          <a:p>
            <a:pPr lvl="2"/>
            <a:r>
              <a:rPr lang="en-US" sz="1400" dirty="0"/>
              <a:t>Action Oliver: will send an email to John Chapin to propose alternative approach to starting standardization now. </a:t>
            </a:r>
            <a:endParaRPr lang="en-US" sz="1800" dirty="0"/>
          </a:p>
          <a:p>
            <a:pPr lvl="2"/>
            <a:r>
              <a:rPr lang="en-US" sz="1400" dirty="0"/>
              <a:t>Oliver asks Jennifer if “direct adoption” is a possible option</a:t>
            </a:r>
          </a:p>
          <a:p>
            <a:pPr lvl="2"/>
            <a:r>
              <a:rPr lang="en-US" sz="1400" dirty="0"/>
              <a:t>Jennifer: IEEE does not have an existing agreement with DARPA on adopting existing technology as a standard – therefore need to discuss it further</a:t>
            </a:r>
            <a:endParaRPr lang="en-US" sz="1800" dirty="0"/>
          </a:p>
          <a:p>
            <a:pPr lvl="1"/>
            <a:r>
              <a:rPr lang="en-US" sz="1800" dirty="0"/>
              <a:t>Machine Learning standardization Study Group</a:t>
            </a:r>
          </a:p>
          <a:p>
            <a:pPr lvl="2"/>
            <a:r>
              <a:rPr lang="en-US" sz="1400" dirty="0"/>
              <a:t>Alex is currently drafting an email to Jennifer </a:t>
            </a:r>
            <a:r>
              <a:rPr lang="en-US" sz="1400" dirty="0" err="1"/>
              <a:t>Santulli</a:t>
            </a:r>
            <a:r>
              <a:rPr lang="en-US" sz="1400" dirty="0"/>
              <a:t> on the call for participation (CFP)</a:t>
            </a:r>
            <a:endParaRPr lang="en-US" sz="1800" dirty="0"/>
          </a:p>
          <a:p>
            <a:pPr lvl="2"/>
            <a:r>
              <a:rPr lang="en-US" sz="1400" dirty="0"/>
              <a:t>Planned first meeting time: Monday, July 13th </a:t>
            </a:r>
            <a:endParaRPr lang="en-US" sz="1800" dirty="0"/>
          </a:p>
          <a:p>
            <a:pPr lvl="2"/>
            <a:r>
              <a:rPr lang="en-US" sz="1400" dirty="0"/>
              <a:t>Still considering using the IEEE’s </a:t>
            </a:r>
            <a:r>
              <a:rPr lang="en-US" sz="1400" dirty="0" err="1"/>
              <a:t>Wordpress</a:t>
            </a:r>
            <a:r>
              <a:rPr lang="en-US" sz="1400" dirty="0"/>
              <a:t> option for creating a SG website</a:t>
            </a:r>
            <a:endParaRPr lang="en-US" sz="1800" dirty="0"/>
          </a:p>
          <a:p>
            <a:pPr lvl="2"/>
            <a:r>
              <a:rPr lang="en-US" sz="1400" dirty="0"/>
              <a:t>Is there another virtual collaboration space that can be used in addition to IEEE mentor?</a:t>
            </a:r>
            <a:endParaRPr lang="en-US" sz="1800" dirty="0"/>
          </a:p>
          <a:p>
            <a:pPr lvl="1"/>
            <a:r>
              <a:rPr lang="en-US" sz="1800" dirty="0"/>
              <a:t>National Spectrum Consortium</a:t>
            </a:r>
          </a:p>
          <a:p>
            <a:pPr lvl="2"/>
            <a:r>
              <a:rPr lang="en-US" sz="1400" dirty="0"/>
              <a:t>Tony met with Apurva </a:t>
            </a:r>
            <a:r>
              <a:rPr lang="en-US" sz="1400" dirty="0" err="1"/>
              <a:t>Mody</a:t>
            </a:r>
            <a:r>
              <a:rPr lang="en-US" sz="1400" dirty="0"/>
              <a:t> (NSC Small Business Rep on Exec Committee) and Mat Sherman and discussed 1900 standards work</a:t>
            </a:r>
            <a:endParaRPr lang="en-US" sz="1800" dirty="0"/>
          </a:p>
          <a:p>
            <a:pPr lvl="2"/>
            <a:r>
              <a:rPr lang="en-US" sz="1400" dirty="0"/>
              <a:t>NSC is preparing a survey and sent it to NSC membership on DSA standards engagement regarding formation of an NSC DSA standards WG. (DSA – Architecture, DSA – Radio Rules, DSA – Network Policies, DSA – Spectrum Sensing Interface)</a:t>
            </a:r>
          </a:p>
          <a:p>
            <a:pPr lvl="2"/>
            <a:r>
              <a:rPr lang="en-US" sz="1400" dirty="0"/>
              <a:t>Possible publication through a standards body (IEEE-SA, WINNFORUM, 3GPP) possible in future</a:t>
            </a:r>
            <a:endParaRPr lang="en-US" sz="1800" dirty="0"/>
          </a:p>
        </p:txBody>
      </p:sp>
      <p:sp>
        <p:nvSpPr>
          <p:cNvPr id="4" name="Date Placeholder 3"/>
          <p:cNvSpPr>
            <a:spLocks noGrp="1"/>
          </p:cNvSpPr>
          <p:nvPr>
            <p:ph type="dt" sz="quarter" idx="10"/>
          </p:nvPr>
        </p:nvSpPr>
        <p:spPr/>
        <p:txBody>
          <a:bodyPr/>
          <a:lstStyle/>
          <a:p>
            <a:pPr>
              <a:defRPr/>
            </a:pPr>
            <a:fld id="{F9D1BDE1-9EAF-444A-AE93-5960124A45A3}" type="datetime1">
              <a:rPr lang="en-US" smtClean="0"/>
              <a:t>6/4/20</a:t>
            </a:fld>
            <a:endParaRPr lang="en-US"/>
          </a:p>
        </p:txBody>
      </p:sp>
      <p:sp>
        <p:nvSpPr>
          <p:cNvPr id="5" name="Footer Placeholder 4"/>
          <p:cNvSpPr>
            <a:spLocks noGrp="1"/>
          </p:cNvSpPr>
          <p:nvPr>
            <p:ph type="ftr" sz="quarter" idx="11"/>
          </p:nvPr>
        </p:nvSpPr>
        <p:spPr/>
        <p:txBody>
          <a:bodyPr/>
          <a:lstStyle/>
          <a:p>
            <a:pPr>
              <a:defRPr/>
            </a:pPr>
            <a:r>
              <a:rPr lang="en-US"/>
              <a:t>Doc #:5-20-0020-00-agen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3213096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457200" y="931982"/>
            <a:ext cx="8229600" cy="5392617"/>
          </a:xfrm>
        </p:spPr>
        <p:txBody>
          <a:bodyPr/>
          <a:lstStyle/>
          <a:p>
            <a:r>
              <a:rPr lang="en-US" sz="2400" dirty="0"/>
              <a:t>Updates from 4/27/20 meeting (</a:t>
            </a:r>
            <a:r>
              <a:rPr lang="en-US" sz="2400" dirty="0" err="1"/>
              <a:t>cont</a:t>
            </a:r>
            <a:r>
              <a:rPr lang="en-US" sz="2400" dirty="0"/>
              <a:t>)</a:t>
            </a:r>
          </a:p>
          <a:p>
            <a:pPr lvl="1"/>
            <a:r>
              <a:rPr lang="en-US" sz="1800" dirty="0"/>
              <a:t>1900.5a interfaces (Cross WG collaboration)</a:t>
            </a:r>
          </a:p>
          <a:p>
            <a:pPr lvl="2"/>
            <a:r>
              <a:rPr lang="en-US" sz="1400" dirty="0"/>
              <a:t>Last ad hoc was canceled, reschedule for May 15th at 1pm ET</a:t>
            </a:r>
            <a:endParaRPr lang="en-US" sz="1800" dirty="0"/>
          </a:p>
          <a:p>
            <a:pPr lvl="2"/>
            <a:r>
              <a:rPr lang="en-US" sz="1400" dirty="0"/>
              <a:t>Pivotal question: including external interfaces in 1900.5a revision </a:t>
            </a:r>
          </a:p>
          <a:p>
            <a:pPr lvl="1"/>
            <a:r>
              <a:rPr lang="en-US" sz="2000" dirty="0"/>
              <a:t>Restarting 1900.4 WG</a:t>
            </a:r>
          </a:p>
          <a:p>
            <a:pPr lvl="2"/>
            <a:r>
              <a:rPr lang="en-US" sz="1400" dirty="0"/>
              <a:t>Oliver will finalize the adaptation of 1900.4 WG as an individual-based WG vs. entity-based</a:t>
            </a:r>
          </a:p>
          <a:p>
            <a:pPr lvl="1"/>
            <a:endParaRPr lang="en-US" sz="1800" dirty="0"/>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p:txBody>
          <a:bodyPr/>
          <a:lstStyle/>
          <a:p>
            <a:pPr>
              <a:defRPr/>
            </a:pPr>
            <a:fld id="{AC807732-D428-9B4A-BB3C-52F2B372CE58}" type="datetime1">
              <a:rPr lang="en-US" smtClean="0"/>
              <a:t>6/4/20</a:t>
            </a:fld>
            <a:endParaRPr lang="en-US"/>
          </a:p>
        </p:txBody>
      </p:sp>
      <p:sp>
        <p:nvSpPr>
          <p:cNvPr id="5" name="Footer Placeholder 4"/>
          <p:cNvSpPr>
            <a:spLocks noGrp="1"/>
          </p:cNvSpPr>
          <p:nvPr>
            <p:ph type="ftr" sz="quarter" idx="11"/>
          </p:nvPr>
        </p:nvSpPr>
        <p:spPr/>
        <p:txBody>
          <a:bodyPr/>
          <a:lstStyle/>
          <a:p>
            <a:pPr>
              <a:defRPr/>
            </a:pPr>
            <a:r>
              <a:rPr lang="en-US"/>
              <a:t>Doc #:5-20-0020-00-agen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3006848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2400" dirty="0"/>
              <a:t>3/6/20</a:t>
            </a:r>
          </a:p>
          <a:p>
            <a:pPr lvl="1"/>
            <a:r>
              <a:rPr lang="en-US" sz="2000" dirty="0"/>
              <a:t>CBRS up and coming</a:t>
            </a:r>
          </a:p>
          <a:p>
            <a:r>
              <a:rPr lang="en-US" sz="2400" dirty="0"/>
              <a:t>4/7/20</a:t>
            </a:r>
          </a:p>
          <a:p>
            <a:pPr lvl="1"/>
            <a:r>
              <a:rPr lang="en-US" sz="2000" dirty="0"/>
              <a:t>NTR</a:t>
            </a:r>
          </a:p>
          <a:p>
            <a:r>
              <a:rPr lang="en-US" sz="2400" dirty="0"/>
              <a:t>5/1/20</a:t>
            </a:r>
          </a:p>
          <a:p>
            <a:pPr lvl="1"/>
            <a:r>
              <a:rPr lang="en-US" sz="2000" dirty="0"/>
              <a:t>NTR</a:t>
            </a:r>
          </a:p>
          <a:p>
            <a:r>
              <a:rPr lang="en-US" sz="2400" dirty="0"/>
              <a:t>6/5/20</a:t>
            </a:r>
          </a:p>
          <a:p>
            <a:pPr lvl="1"/>
            <a:r>
              <a:rPr lang="en-US" sz="2000" dirty="0"/>
              <a:t>NTR</a:t>
            </a:r>
          </a:p>
          <a:p>
            <a:pPr lvl="1"/>
            <a:endParaRPr lang="en-US" sz="2000" dirty="0"/>
          </a:p>
          <a:p>
            <a:pPr lvl="1"/>
            <a:endParaRPr lang="en-US" sz="2000" dirty="0"/>
          </a:p>
          <a:p>
            <a:endParaRPr lang="en-US" sz="2400" dirty="0"/>
          </a:p>
          <a:p>
            <a:pPr lvl="2"/>
            <a:endParaRPr lang="en-US" sz="1800" dirty="0"/>
          </a:p>
        </p:txBody>
      </p:sp>
      <p:sp>
        <p:nvSpPr>
          <p:cNvPr id="4" name="Date Placeholder 3"/>
          <p:cNvSpPr>
            <a:spLocks noGrp="1"/>
          </p:cNvSpPr>
          <p:nvPr>
            <p:ph type="dt" sz="half" idx="10"/>
          </p:nvPr>
        </p:nvSpPr>
        <p:spPr>
          <a:xfrm>
            <a:off x="457200" y="6448425"/>
            <a:ext cx="2133600" cy="365125"/>
          </a:xfrm>
        </p:spPr>
        <p:txBody>
          <a:bodyPr/>
          <a:lstStyle/>
          <a:p>
            <a:pPr>
              <a:defRPr/>
            </a:pPr>
            <a:fld id="{280FC565-2003-694C-9DFF-6C36AB23B14B}"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5181600"/>
          </a:xfrm>
        </p:spPr>
        <p:txBody>
          <a:bodyPr/>
          <a:lstStyle/>
          <a:p>
            <a:r>
              <a:rPr lang="en-US" sz="2400" dirty="0"/>
              <a:t>7/3/20 1900.5 WG 08:00 -10:00 EDT</a:t>
            </a:r>
          </a:p>
          <a:p>
            <a:pPr lvl="1"/>
            <a:r>
              <a:rPr lang="en-US" sz="2000" dirty="0"/>
              <a:t>Reschedule?</a:t>
            </a:r>
          </a:p>
          <a:p>
            <a:pPr lvl="1"/>
            <a:r>
              <a:rPr lang="en-US" sz="2000" dirty="0"/>
              <a:t>Will reschedule for 7/10/20 1430-1630 – check with </a:t>
            </a:r>
            <a:r>
              <a:rPr lang="en-US" sz="2000" dirty="0" err="1"/>
              <a:t>DySPAN</a:t>
            </a:r>
            <a:endParaRPr lang="en-US" sz="2000" dirty="0"/>
          </a:p>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ABD127C-CDAD-454D-9D11-9E921E025098}"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55390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normAutofit/>
          </a:bodyPr>
          <a:lstStyle/>
          <a:p>
            <a:r>
              <a:rPr lang="en-US" dirty="0"/>
              <a:t>1900.5.1 CRG Report Review</a:t>
            </a:r>
            <a:endParaRPr dirty="0"/>
          </a:p>
        </p:txBody>
      </p:sp>
      <p:sp>
        <p:nvSpPr>
          <p:cNvPr id="17411" name="Content Placeholder 2"/>
          <p:cNvSpPr>
            <a:spLocks noGrp="1"/>
          </p:cNvSpPr>
          <p:nvPr>
            <p:ph idx="1"/>
          </p:nvPr>
        </p:nvSpPr>
        <p:spPr>
          <a:xfrm>
            <a:off x="342296" y="990600"/>
            <a:ext cx="8382000" cy="5181600"/>
          </a:xfrm>
        </p:spPr>
        <p:txBody>
          <a:bodyPr/>
          <a:lstStyle/>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0A650-3858-2049-A0BD-255A02F62CF4}"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767267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79CF0DF-BB96-E94D-B5A1-1734B7ECAAD4}"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1213814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6963A09D-0470-B04E-9F60-D9557ADC66F7}" type="datetime1">
              <a:rPr lang="en-US" smtClean="0"/>
              <a:t>6/4/20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#:5-20-0020-00-agen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53465847-5398-7F4E-ABE5-1F5969C4A370}" type="datetime1">
              <a:rPr lang="en-US" smtClean="0"/>
              <a:t>6/4/20</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#:5-20-0020-00-agen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457200" y="1053806"/>
            <a:ext cx="2743200" cy="646331"/>
          </a:xfrm>
          <a:prstGeom prst="rect">
            <a:avLst/>
          </a:prstGeom>
          <a:noFill/>
        </p:spPr>
        <p:txBody>
          <a:bodyPr wrap="square" rtlCol="0">
            <a:spAutoFit/>
          </a:bodyPr>
          <a:lstStyle/>
          <a:p>
            <a:r>
              <a:rPr lang="en-US" b="1" i="1" dirty="0">
                <a:solidFill>
                  <a:srgbClr val="FF0000"/>
                </a:solidFill>
              </a:rPr>
              <a:t>Quorum?  - Yes </a:t>
            </a:r>
          </a:p>
          <a:p>
            <a:endParaRPr lang="en-US" b="1" i="1" dirty="0">
              <a:solidFill>
                <a:srgbClr val="FF0000"/>
              </a:solidFill>
            </a:endParaRPr>
          </a:p>
        </p:txBody>
      </p:sp>
      <p:graphicFrame>
        <p:nvGraphicFramePr>
          <p:cNvPr id="6" name="Table 5">
            <a:extLst>
              <a:ext uri="{FF2B5EF4-FFF2-40B4-BE49-F238E27FC236}">
                <a16:creationId xmlns:a16="http://schemas.microsoft.com/office/drawing/2014/main" id="{E5090FEE-6316-444A-8AD6-6E09A695AB0E}"/>
              </a:ext>
            </a:extLst>
          </p:cNvPr>
          <p:cNvGraphicFramePr>
            <a:graphicFrameLocks noGrp="1"/>
          </p:cNvGraphicFramePr>
          <p:nvPr>
            <p:extLst>
              <p:ext uri="{D42A27DB-BD31-4B8C-83A1-F6EECF244321}">
                <p14:modId xmlns:p14="http://schemas.microsoft.com/office/powerpoint/2010/main" val="2896040018"/>
              </p:ext>
            </p:extLst>
          </p:nvPr>
        </p:nvGraphicFramePr>
        <p:xfrm>
          <a:off x="2384396" y="822101"/>
          <a:ext cx="6302404" cy="4163895"/>
        </p:xfrm>
        <a:graphic>
          <a:graphicData uri="http://schemas.openxmlformats.org/drawingml/2006/table">
            <a:tbl>
              <a:tblPr>
                <a:tableStyleId>{5C22544A-7EE6-4342-B048-85BDC9FD1C3A}</a:tableStyleId>
              </a:tblPr>
              <a:tblGrid>
                <a:gridCol w="601439">
                  <a:extLst>
                    <a:ext uri="{9D8B030D-6E8A-4147-A177-3AD203B41FA5}">
                      <a16:colId xmlns:a16="http://schemas.microsoft.com/office/drawing/2014/main" val="2091974125"/>
                    </a:ext>
                  </a:extLst>
                </a:gridCol>
                <a:gridCol w="770859">
                  <a:extLst>
                    <a:ext uri="{9D8B030D-6E8A-4147-A177-3AD203B41FA5}">
                      <a16:colId xmlns:a16="http://schemas.microsoft.com/office/drawing/2014/main" val="92267019"/>
                    </a:ext>
                  </a:extLst>
                </a:gridCol>
                <a:gridCol w="1279116">
                  <a:extLst>
                    <a:ext uri="{9D8B030D-6E8A-4147-A177-3AD203B41FA5}">
                      <a16:colId xmlns:a16="http://schemas.microsoft.com/office/drawing/2014/main" val="310828403"/>
                    </a:ext>
                  </a:extLst>
                </a:gridCol>
                <a:gridCol w="1118169">
                  <a:extLst>
                    <a:ext uri="{9D8B030D-6E8A-4147-A177-3AD203B41FA5}">
                      <a16:colId xmlns:a16="http://schemas.microsoft.com/office/drawing/2014/main" val="996003646"/>
                    </a:ext>
                  </a:extLst>
                </a:gridCol>
                <a:gridCol w="2532821">
                  <a:extLst>
                    <a:ext uri="{9D8B030D-6E8A-4147-A177-3AD203B41FA5}">
                      <a16:colId xmlns:a16="http://schemas.microsoft.com/office/drawing/2014/main" val="3601224813"/>
                    </a:ext>
                  </a:extLst>
                </a:gridCol>
              </a:tblGrid>
              <a:tr h="724154">
                <a:tc>
                  <a:txBody>
                    <a:bodyPr/>
                    <a:lstStyle/>
                    <a:p>
                      <a:pPr algn="ctr" fontAlgn="b"/>
                      <a:r>
                        <a:rPr lang="en-US" sz="1000" u="none" strike="noStrike" dirty="0">
                          <a:effectLst/>
                        </a:rPr>
                        <a:t>6/5/20</a:t>
                      </a:r>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WG Status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544039971"/>
                  </a:ext>
                </a:extLst>
              </a:tr>
              <a:tr h="181039">
                <a:tc>
                  <a:txBody>
                    <a:bodyPr/>
                    <a:lstStyle/>
                    <a:p>
                      <a:pPr algn="ctr"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r" fontAlgn="b"/>
                      <a:r>
                        <a:rPr lang="en-US" sz="1000" u="none" strike="noStrike">
                          <a:effectLst/>
                        </a:rPr>
                        <a:t>15</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108216966"/>
                  </a:ext>
                </a:extLst>
              </a:tr>
              <a:tr h="181039">
                <a:tc>
                  <a:txBody>
                    <a:bodyPr/>
                    <a:lstStyle/>
                    <a:p>
                      <a:pPr algn="l" fontAlgn="b"/>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Julia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Andrusenko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JHU/APL</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49493684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dirty="0">
                          <a:effectLst/>
                        </a:rPr>
                        <a:t>Member</a:t>
                      </a:r>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Carlos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Caicedo</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Syracuse University (Secretary)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737977686"/>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David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Chester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L3Harris</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91855184"/>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Lynn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Grande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Southern Cloud</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40511978"/>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Mitch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Kokar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 &amp; Northeastern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127272715"/>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Alex</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Lackpour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Drexel University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668516418"/>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Jakub</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Moskal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Vistology</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62901843"/>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V</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Prasad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Wireless and Mobile Communication, TU Delft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417540084"/>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Reinhard</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SchrageConsult</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635878257"/>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Kael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Stilp</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75999677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John </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Stine</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847623490"/>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Darcy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Swain-Walsh</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MITRE (Vice Chair)</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4237165168"/>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Tony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Rennier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Foundry Inc (Chair)</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164324363"/>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Jameson</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Dempsey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910515366"/>
                  </a:ext>
                </a:extLst>
              </a:tr>
              <a:tr h="181039">
                <a:tc>
                  <a:txBody>
                    <a:bodyPr/>
                    <a:lstStyle/>
                    <a:p>
                      <a:pPr algn="l" fontAlgn="b"/>
                      <a:endParaRPr lang="en-US" sz="1000" b="0" i="0" u="none" strike="noStrike" dirty="0">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Timothy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Woods</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ANDRO Computational Solutions, LLC</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3031685276"/>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Member</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Eric</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Lindahl</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CDS2</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1698774685"/>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Wesley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Eddy</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Google</a:t>
                      </a:r>
                      <a:endParaRPr lang="en-US" sz="1000" b="0" i="0" u="none" strike="noStrike">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2875542891"/>
                  </a:ext>
                </a:extLst>
              </a:tr>
              <a:tr h="181039">
                <a:tc>
                  <a:txBody>
                    <a:bodyPr/>
                    <a:lstStyle/>
                    <a:p>
                      <a:pPr algn="l" fontAlgn="b"/>
                      <a:r>
                        <a:rPr lang="en-US" sz="1000" b="0" i="0" u="none" strike="noStrike" dirty="0">
                          <a:solidFill>
                            <a:srgbClr val="000000"/>
                          </a:solidFill>
                          <a:effectLst/>
                          <a:latin typeface="Calibri" panose="020F0502020204030204" pitchFamily="34" charset="0"/>
                        </a:rPr>
                        <a:t>x</a:t>
                      </a:r>
                    </a:p>
                  </a:txBody>
                  <a:tcPr marL="8486" marR="8486" marT="8486" marB="0" anchor="b"/>
                </a:tc>
                <a:tc>
                  <a:txBody>
                    <a:bodyPr/>
                    <a:lstStyle/>
                    <a:p>
                      <a:pPr algn="l" fontAlgn="b"/>
                      <a:r>
                        <a:rPr lang="en-US" sz="1000" u="none" strike="noStrike">
                          <a:effectLst/>
                        </a:rPr>
                        <a:t>Participant</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Becca</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a:effectLst/>
                        </a:rPr>
                        <a:t>Rousseau</a:t>
                      </a:r>
                      <a:endParaRPr lang="en-US" sz="1000" b="0" i="0" u="none" strike="noStrike">
                        <a:solidFill>
                          <a:srgbClr val="000000"/>
                        </a:solidFill>
                        <a:effectLst/>
                        <a:latin typeface="Calibri" panose="020F0502020204030204" pitchFamily="34" charset="0"/>
                      </a:endParaRPr>
                    </a:p>
                  </a:txBody>
                  <a:tcPr marL="8486" marR="8486" marT="8486" marB="0" anchor="b"/>
                </a:tc>
                <a:tc>
                  <a:txBody>
                    <a:bodyPr/>
                    <a:lstStyle/>
                    <a:p>
                      <a:pPr algn="l" fontAlgn="b"/>
                      <a:r>
                        <a:rPr lang="en-US" sz="1000" u="none" strike="noStrike" dirty="0">
                          <a:effectLst/>
                        </a:rPr>
                        <a:t>MITRE</a:t>
                      </a:r>
                      <a:endParaRPr lang="en-US" sz="1000" b="0" i="0" u="none" strike="noStrike" dirty="0">
                        <a:solidFill>
                          <a:srgbClr val="000000"/>
                        </a:solidFill>
                        <a:effectLst/>
                        <a:latin typeface="Calibri" panose="020F0502020204030204" pitchFamily="34" charset="0"/>
                      </a:endParaRPr>
                    </a:p>
                  </a:txBody>
                  <a:tcPr marL="8486" marR="8486" marT="8486" marB="0" anchor="b"/>
                </a:tc>
                <a:extLst>
                  <a:ext uri="{0D108BD9-81ED-4DB2-BD59-A6C34878D82A}">
                    <a16:rowId xmlns:a16="http://schemas.microsoft.com/office/drawing/2014/main" val="679546329"/>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6/5/20  14:30-16:30 all times EDT</a:t>
            </a:r>
            <a:endParaRPr lang="en-US" sz="1600" dirty="0">
              <a:latin typeface="Times New Roman" pitchFamily="18" charset="0"/>
            </a:endParaRPr>
          </a:p>
          <a:p>
            <a:pPr>
              <a:buFont typeface="+mj-lt"/>
              <a:buAutoNum type="arabicPeriod"/>
            </a:pPr>
            <a:r>
              <a:rPr lang="en-US" sz="1600" dirty="0" err="1"/>
              <a:t>Administrivia</a:t>
            </a:r>
            <a:endParaRPr lang="en-US" sz="1600" dirty="0"/>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1900.5a</a:t>
            </a:r>
          </a:p>
          <a:p>
            <a:pPr>
              <a:buFont typeface="+mj-lt"/>
              <a:buAutoNum type="arabicPeriod"/>
            </a:pPr>
            <a:r>
              <a:rPr lang="en-US" sz="1600" dirty="0"/>
              <a:t>Status on 1900.5.1</a:t>
            </a:r>
          </a:p>
          <a:p>
            <a:pPr>
              <a:buFont typeface="+mj-lt"/>
              <a:buAutoNum type="arabicPeriod"/>
            </a:pPr>
            <a:r>
              <a:rPr lang="en-US" sz="1600" dirty="0"/>
              <a:t>Status on 1900.5.2a</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inputs</a:t>
            </a:r>
          </a:p>
          <a:p>
            <a:pPr>
              <a:buFont typeface="+mj-lt"/>
              <a:buAutoNum type="arabicPeriod"/>
            </a:pPr>
            <a:r>
              <a:rPr lang="en-US" sz="1600" dirty="0"/>
              <a:t>1900.5 meeting planning and review</a:t>
            </a:r>
          </a:p>
          <a:p>
            <a:pPr>
              <a:buFont typeface="+mj-lt"/>
              <a:buAutoNum type="arabicPeriod"/>
            </a:pPr>
            <a:r>
              <a:rPr lang="en-US" sz="1600" dirty="0"/>
              <a:t>1900.5.1 Comment Resolution Report/Review</a:t>
            </a:r>
          </a:p>
          <a:p>
            <a:pPr>
              <a:buFont typeface="+mj-lt"/>
              <a:buAutoNum type="arabicPeriod"/>
            </a:pPr>
            <a:r>
              <a:rPr lang="en-US" sz="1600" dirty="0" err="1"/>
              <a:t>AoB</a:t>
            </a:r>
            <a:endParaRPr lang="en-US" sz="1600" dirty="0"/>
          </a:p>
          <a:p>
            <a:pPr>
              <a:buFont typeface="+mj-lt"/>
              <a:buAutoNum type="arabicPeriod"/>
            </a:pPr>
            <a:r>
              <a:rPr lang="en-US" sz="1600" dirty="0"/>
              <a:t>Break</a:t>
            </a:r>
          </a:p>
          <a:p>
            <a:pPr>
              <a:buFont typeface="+mj-lt"/>
              <a:buAutoNum type="arabicPeriod"/>
            </a:pPr>
            <a:r>
              <a:rPr lang="en-US" sz="1600" dirty="0"/>
              <a:t>Ad Hoc sessions (Review and planning for subgroup activities as needed)</a:t>
            </a:r>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181600" y="914400"/>
            <a:ext cx="3048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 Change implemented in meeting UC </a:t>
            </a:r>
          </a:p>
        </p:txBody>
      </p:sp>
      <p:sp>
        <p:nvSpPr>
          <p:cNvPr id="2" name="Date Placeholder 1"/>
          <p:cNvSpPr>
            <a:spLocks noGrp="1"/>
          </p:cNvSpPr>
          <p:nvPr>
            <p:ph type="dt" sz="quarter" idx="10"/>
          </p:nvPr>
        </p:nvSpPr>
        <p:spPr>
          <a:xfrm>
            <a:off x="457200" y="6448425"/>
            <a:ext cx="2133600" cy="365125"/>
          </a:xfrm>
        </p:spPr>
        <p:txBody>
          <a:bodyPr/>
          <a:lstStyle/>
          <a:p>
            <a:pPr>
              <a:defRPr/>
            </a:pPr>
            <a:fld id="{3433C5BC-2E8E-4A4A-9CF5-56184954E19C}" type="datetime1">
              <a:rPr lang="en-US" smtClean="0"/>
              <a:t>6/5/20</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#:5-20-0020-00-agen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dirty="0">
                <a:solidFill>
                  <a:schemeClr val="tx1"/>
                </a:solidFill>
              </a:rPr>
              <a:t>5-20-0020-00-agen</a:t>
            </a:r>
          </a:p>
          <a:p>
            <a:endParaRPr dirty="0"/>
          </a:p>
          <a:p>
            <a:r>
              <a:rPr dirty="0"/>
              <a:t>Mover:</a:t>
            </a:r>
            <a:r>
              <a:rPr lang="en-US" dirty="0"/>
              <a:t> Alex	</a:t>
            </a:r>
            <a:endParaRPr dirty="0"/>
          </a:p>
          <a:p>
            <a:r>
              <a:rPr dirty="0"/>
              <a:t>Second:</a:t>
            </a:r>
            <a:r>
              <a:rPr lang="en-US" dirty="0"/>
              <a:t> Reinhard</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69BB696-A6F5-954E-98CD-FBD4449BE833}" type="datetime1">
              <a:rPr lang="en-US" smtClean="0"/>
              <a:t>6/4/20</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#:5-20-0020-00-agen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7</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533400" y="76200"/>
            <a:ext cx="5638800" cy="819150"/>
          </a:xfrm>
        </p:spPr>
        <p:txBody>
          <a:bodyPr>
            <a:noAutofit/>
          </a:bodyPr>
          <a:lstStyle/>
          <a:p>
            <a:pPr algn="l"/>
            <a:r>
              <a:rPr lang="en-US" altLang="en-US" sz="2400" dirty="0">
                <a:solidFill>
                  <a:schemeClr val="tx1"/>
                </a:solidFill>
              </a:rPr>
              <a:t>INSTRUCTIONS FOR CHAIRS OF STANDARDS DEVELOPMENT ACTIVITIES</a:t>
            </a:r>
            <a:endParaRPr lang="en-US" sz="2400"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533400" y="1524000"/>
            <a:ext cx="8229600" cy="4525963"/>
          </a:xfrm>
        </p:spPr>
        <p:txBody>
          <a:bodyPr>
            <a:normAutofit/>
          </a:bodyPr>
          <a:lstStyle/>
          <a:p>
            <a:pPr marL="0" indent="0">
              <a:spcBef>
                <a:spcPts val="0"/>
              </a:spcBef>
              <a:spcAft>
                <a:spcPts val="0"/>
              </a:spcAft>
              <a:buClr>
                <a:srgbClr val="CC3300"/>
              </a:buClr>
              <a:buSzPct val="50000"/>
              <a:buNone/>
            </a:pPr>
            <a:r>
              <a:rPr lang="en-US" altLang="en-US" sz="2133" dirty="0">
                <a:solidFill>
                  <a:schemeClr val="tx1"/>
                </a:solidFill>
                <a:latin typeface="Montserrat" panose="00000500000000000000" pitchFamily="2" charset="0"/>
                <a:cs typeface="Calibri" pitchFamily="34" charset="0"/>
              </a:rPr>
              <a:t>At the beginning of each standards development meeting the chair or a designee is to:</a:t>
            </a:r>
          </a:p>
          <a:p>
            <a:pPr marL="0" indent="0">
              <a:spcBef>
                <a:spcPts val="0"/>
              </a:spcBef>
              <a:spcAft>
                <a:spcPts val="0"/>
              </a:spcAft>
              <a:buClr>
                <a:srgbClr val="CC3300"/>
              </a:buClr>
              <a:buSzPct val="50000"/>
              <a:buNone/>
            </a:pPr>
            <a:endParaRPr lang="en-US" altLang="en-US" sz="1000" dirty="0">
              <a:solidFill>
                <a:schemeClr val="tx1"/>
              </a:solidFill>
              <a:latin typeface="Calibri" pitchFamily="34" charset="0"/>
              <a:cs typeface="Calibri" pitchFamily="34" charset="0"/>
            </a:endParaRPr>
          </a:p>
          <a:p>
            <a:pPr>
              <a:buSzPct val="150000"/>
            </a:pPr>
            <a:r>
              <a:rPr lang="en-US" altLang="en-US" sz="1900" dirty="0">
                <a:solidFill>
                  <a:schemeClr val="tx1"/>
                </a:solidFill>
              </a:rPr>
              <a:t>Show the following slides (or provide them beforehand)</a:t>
            </a:r>
          </a:p>
          <a:p>
            <a:pPr>
              <a:buSzPct val="150000"/>
            </a:pPr>
            <a:r>
              <a:rPr lang="en-US" altLang="en-US" sz="1900" dirty="0">
                <a:solidFill>
                  <a:schemeClr val="tx1"/>
                </a:solidFill>
              </a:rPr>
              <a:t>Advise the standards development group participants that: </a:t>
            </a:r>
          </a:p>
          <a:p>
            <a:pPr>
              <a:buSzPct val="150000"/>
            </a:pPr>
            <a:r>
              <a:rPr lang="en-US" altLang="en-US" sz="1900" dirty="0">
                <a:solidFill>
                  <a:schemeClr val="tx1"/>
                </a:solidFill>
              </a:rPr>
              <a:t>IEEE SA’s copyright policy is described in Clause 7 of the IEEE SA Standards Board Bylaws and Clause 6.1 of the IEEE SA Standards Board Operations Manual;</a:t>
            </a:r>
          </a:p>
          <a:p>
            <a:pPr>
              <a:buSzPct val="150000"/>
            </a:pPr>
            <a:r>
              <a:rPr lang="en-US" altLang="en-US" sz="1900" dirty="0">
                <a:solidFill>
                  <a:schemeClr val="tx1"/>
                </a:solidFill>
              </a:rPr>
              <a:t>Any material submitted during standards development, whether verbal, recorded, or in written form, is a Contribution and shall comply with the IEEE SA Copyright Policy; </a:t>
            </a:r>
          </a:p>
          <a:p>
            <a:pPr>
              <a:buSzPct val="150000"/>
            </a:pPr>
            <a:r>
              <a:rPr lang="en-US" altLang="en-US" sz="1900" dirty="0">
                <a:solidFill>
                  <a:schemeClr val="tx1"/>
                </a:solidFill>
              </a:rPr>
              <a:t>Instruct the Secretary to record in the minutes of the relevant meeting: </a:t>
            </a:r>
          </a:p>
          <a:p>
            <a:pPr>
              <a:buSzPct val="150000"/>
            </a:pPr>
            <a:r>
              <a:rPr lang="en-US" altLang="en-US" sz="1900" dirty="0">
                <a:solidFill>
                  <a:schemeClr val="tx1"/>
                </a:solidFill>
              </a:rPr>
              <a:t>That the foregoing information was provided and that the copyright slides were shown (or provided beforehand). </a:t>
            </a:r>
          </a:p>
        </p:txBody>
      </p:sp>
      <p:sp>
        <p:nvSpPr>
          <p:cNvPr id="5" name="Date Placeholder 4">
            <a:extLst>
              <a:ext uri="{FF2B5EF4-FFF2-40B4-BE49-F238E27FC236}">
                <a16:creationId xmlns:a16="http://schemas.microsoft.com/office/drawing/2014/main" id="{250974CE-2CDC-E74E-996F-EEBA25769543}"/>
              </a:ext>
            </a:extLst>
          </p:cNvPr>
          <p:cNvSpPr>
            <a:spLocks noGrp="1"/>
          </p:cNvSpPr>
          <p:nvPr>
            <p:ph type="dt" sz="half" idx="10"/>
          </p:nvPr>
        </p:nvSpPr>
        <p:spPr/>
        <p:txBody>
          <a:bodyPr/>
          <a:lstStyle/>
          <a:p>
            <a:pPr>
              <a:defRPr/>
            </a:pPr>
            <a:fld id="{78851F35-4E52-664D-9792-6E169D27C4B7}" type="datetime1">
              <a:rPr lang="en-US" smtClean="0"/>
              <a:t>6/4/20</a:t>
            </a:fld>
            <a:endParaRPr lang="en-US"/>
          </a:p>
        </p:txBody>
      </p:sp>
      <p:sp>
        <p:nvSpPr>
          <p:cNvPr id="6" name="Footer Placeholder 5">
            <a:extLst>
              <a:ext uri="{FF2B5EF4-FFF2-40B4-BE49-F238E27FC236}">
                <a16:creationId xmlns:a16="http://schemas.microsoft.com/office/drawing/2014/main" id="{0686B375-D2E0-2D4E-93BC-434AFAC66F71}"/>
              </a:ext>
            </a:extLst>
          </p:cNvPr>
          <p:cNvSpPr>
            <a:spLocks noGrp="1"/>
          </p:cNvSpPr>
          <p:nvPr>
            <p:ph type="ftr" sz="quarter" idx="11"/>
          </p:nvPr>
        </p:nvSpPr>
        <p:spPr/>
        <p:txBody>
          <a:bodyPr/>
          <a:lstStyle/>
          <a:p>
            <a:r>
              <a:rPr lang="en-US"/>
              <a:t>Doc #:5-20-0020-00-agen</a:t>
            </a:r>
            <a:endParaRPr lang="en-US" dirty="0"/>
          </a:p>
        </p:txBody>
      </p:sp>
    </p:spTree>
    <p:extLst>
      <p:ext uri="{BB962C8B-B14F-4D97-AF65-F5344CB8AC3E}">
        <p14:creationId xmlns:p14="http://schemas.microsoft.com/office/powerpoint/2010/main" val="468059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8</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453710" y="1607337"/>
            <a:ext cx="8229600" cy="4525963"/>
          </a:xfrm>
        </p:spPr>
        <p:txBody>
          <a:bodyPr>
            <a:normAutofit/>
          </a:bodyPr>
          <a:lstStyle/>
          <a:p>
            <a:r>
              <a:rPr lang="en-US" altLang="en-US" sz="2133" dirty="0">
                <a:solidFill>
                  <a:schemeClr val="tx1"/>
                </a:solidFill>
              </a:rPr>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1000" dirty="0">
              <a:solidFill>
                <a:schemeClr val="tx1"/>
              </a:solidFill>
              <a:latin typeface="Calibri" pitchFamily="34" charset="0"/>
              <a:cs typeface="Calibri" pitchFamily="34" charset="0"/>
            </a:endParaRPr>
          </a:p>
          <a:p>
            <a:pPr lvl="2">
              <a:buSzPct val="150000"/>
            </a:pPr>
            <a:r>
              <a:rPr lang="en-US" altLang="en-US" sz="1867" dirty="0">
                <a:solidFill>
                  <a:schemeClr val="tx1"/>
                </a:solidFill>
              </a:rPr>
              <a:t>Previously Published material (copyright assertion indicated) shall not be presented/submitted to the Working Group nor incorporated into a Working Group draft unless permission is granted. </a:t>
            </a:r>
          </a:p>
          <a:p>
            <a:pPr lvl="2">
              <a:buSzPct val="150000"/>
            </a:pPr>
            <a:r>
              <a:rPr lang="en-US" altLang="en-US" sz="1867" dirty="0">
                <a:solidFill>
                  <a:schemeClr val="tx1"/>
                </a:solidFill>
              </a:rPr>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solidFill>
                  <a:schemeClr val="tx1"/>
                </a:solidFill>
              </a:rPr>
              <a:t>For material that is not previously Published, IEEE is automatically granted a license to use any material that is presented or submitted.</a:t>
            </a: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A163862F-AD1F-544B-B19B-2723FDF36A63}"/>
              </a:ext>
            </a:extLst>
          </p:cNvPr>
          <p:cNvSpPr>
            <a:spLocks noGrp="1"/>
          </p:cNvSpPr>
          <p:nvPr>
            <p:ph type="dt" sz="half" idx="10"/>
          </p:nvPr>
        </p:nvSpPr>
        <p:spPr/>
        <p:txBody>
          <a:bodyPr/>
          <a:lstStyle/>
          <a:p>
            <a:pPr>
              <a:defRPr/>
            </a:pPr>
            <a:fld id="{85F38711-34B8-854B-A534-D45E12C18DB2}" type="datetime1">
              <a:rPr lang="en-US" smtClean="0"/>
              <a:t>6/4/20</a:t>
            </a:fld>
            <a:endParaRPr lang="en-US"/>
          </a:p>
        </p:txBody>
      </p:sp>
      <p:sp>
        <p:nvSpPr>
          <p:cNvPr id="6" name="Footer Placeholder 5">
            <a:extLst>
              <a:ext uri="{FF2B5EF4-FFF2-40B4-BE49-F238E27FC236}">
                <a16:creationId xmlns:a16="http://schemas.microsoft.com/office/drawing/2014/main" id="{BFE65ACE-008D-8842-84EE-211C7F8FE29C}"/>
              </a:ext>
            </a:extLst>
          </p:cNvPr>
          <p:cNvSpPr>
            <a:spLocks noGrp="1"/>
          </p:cNvSpPr>
          <p:nvPr>
            <p:ph type="ftr" sz="quarter" idx="11"/>
          </p:nvPr>
        </p:nvSpPr>
        <p:spPr/>
        <p:txBody>
          <a:bodyPr/>
          <a:lstStyle/>
          <a:p>
            <a:r>
              <a:rPr lang="en-US"/>
              <a:t>Doc #:5-20-0020-00-agen</a:t>
            </a:r>
            <a:endParaRPr lang="en-US" dirty="0"/>
          </a:p>
        </p:txBody>
      </p:sp>
    </p:spTree>
    <p:extLst>
      <p:ext uri="{BB962C8B-B14F-4D97-AF65-F5344CB8AC3E}">
        <p14:creationId xmlns:p14="http://schemas.microsoft.com/office/powerpoint/2010/main" val="88810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2" name="Title 1">
            <a:extLst>
              <a:ext uri="{FF2B5EF4-FFF2-40B4-BE49-F238E27FC236}">
                <a16:creationId xmlns:a16="http://schemas.microsoft.com/office/drawing/2014/main" id="{18F35D6E-8E8E-F34A-B092-B630F318A70F}"/>
              </a:ext>
            </a:extLst>
          </p:cNvPr>
          <p:cNvSpPr>
            <a:spLocks noGrp="1"/>
          </p:cNvSpPr>
          <p:nvPr>
            <p:ph type="title" idx="4294967295"/>
          </p:nvPr>
        </p:nvSpPr>
        <p:spPr>
          <a:xfrm>
            <a:off x="0" y="455613"/>
            <a:ext cx="8229600" cy="819150"/>
          </a:xfrm>
        </p:spPr>
        <p:txBody>
          <a:bodyPr>
            <a:normAutofit/>
          </a:bodyPr>
          <a:lstStyle/>
          <a:p>
            <a:r>
              <a:rPr lang="en-US" altLang="en-US" dirty="0">
                <a:solidFill>
                  <a:schemeClr val="tx1"/>
                </a:solidFill>
              </a:rPr>
              <a:t>IEEE SA Copyright Policy</a:t>
            </a:r>
            <a:endParaRPr lang="en-US" dirty="0">
              <a:solidFill>
                <a:schemeClr val="tx1"/>
              </a:solidFill>
            </a:endParaRPr>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solidFill>
                  <a:schemeClr val="tx1"/>
                </a:solidFill>
              </a:rPr>
              <a:t>The IEEE SA Copyright Policy is described in the IEEE SA Standards Board Bylaws and IEEE SA Standards Board Operations Manual</a:t>
            </a:r>
            <a:br>
              <a:rPr lang="en-US" dirty="0">
                <a:solidFill>
                  <a:schemeClr val="tx1"/>
                </a:solidFill>
              </a:rPr>
            </a:br>
            <a:endParaRPr lang="en-US" dirty="0">
              <a:solidFill>
                <a:schemeClr val="tx1"/>
              </a:solidFill>
            </a:endParaRPr>
          </a:p>
          <a:p>
            <a:pPr lvl="3">
              <a:buSzPct val="150000"/>
            </a:pPr>
            <a:r>
              <a:rPr lang="en-US" sz="2267" dirty="0">
                <a:solidFill>
                  <a:schemeClr val="tx1"/>
                </a:solidFill>
              </a:rPr>
              <a:t>IEEE SA Copyright Policy, see </a:t>
            </a:r>
            <a:br>
              <a:rPr lang="en-US" sz="2267" dirty="0">
                <a:solidFill>
                  <a:schemeClr val="tx1"/>
                </a:solidFill>
              </a:rPr>
            </a:br>
            <a:r>
              <a:rPr lang="en-US" sz="2267" dirty="0">
                <a:solidFill>
                  <a:schemeClr val="tx1"/>
                </a:solidFill>
              </a:rPr>
              <a:t>	Clause 7 of the IEEE SA Standards Board Bylaws</a:t>
            </a:r>
            <a:br>
              <a:rPr lang="en-US" sz="2267" dirty="0">
                <a:solidFill>
                  <a:schemeClr val="tx1"/>
                </a:solidFill>
              </a:rPr>
            </a:br>
            <a:r>
              <a:rPr lang="en-US" sz="2267" dirty="0">
                <a:solidFill>
                  <a:schemeClr val="tx1"/>
                </a:solidFill>
              </a:rPr>
              <a:t> 	</a:t>
            </a:r>
            <a:r>
              <a:rPr lang="en-US" sz="1867" dirty="0">
                <a:solidFill>
                  <a:schemeClr val="tx1"/>
                </a:solidFill>
                <a:hlinkClick r:id="rId2">
                  <a:extLst>
                    <a:ext uri="{A12FA001-AC4F-418D-AE19-62706E023703}">
                      <ahyp:hlinkClr xmlns:ahyp="http://schemas.microsoft.com/office/drawing/2018/hyperlinkcolor" val="tx"/>
                    </a:ext>
                  </a:extLst>
                </a:hlinkClick>
              </a:rPr>
              <a:t>https://standards.ieee.org/about/policies/bylaws/sect6-7.html#7</a:t>
            </a:r>
            <a:br>
              <a:rPr lang="en-US" sz="1867" dirty="0">
                <a:solidFill>
                  <a:schemeClr val="tx1"/>
                </a:solidFill>
              </a:rPr>
            </a:br>
            <a:r>
              <a:rPr lang="en-US" sz="2267" dirty="0">
                <a:solidFill>
                  <a:schemeClr val="tx1"/>
                </a:solidFill>
              </a:rPr>
              <a:t>	Clause 6.1 of the IEEE SA Standards Board Operations Manual</a:t>
            </a:r>
            <a:br>
              <a:rPr lang="en-US" sz="2267" dirty="0">
                <a:solidFill>
                  <a:schemeClr val="tx1"/>
                </a:solidFill>
              </a:rPr>
            </a:br>
            <a:r>
              <a:rPr lang="en-US" sz="2267" dirty="0">
                <a:solidFill>
                  <a:schemeClr val="tx1"/>
                </a:solidFill>
              </a:rPr>
              <a:t>	</a:t>
            </a: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Permission</a:t>
            </a:r>
          </a:p>
          <a:p>
            <a:pPr lvl="3">
              <a:buSzPct val="150000"/>
            </a:pPr>
            <a:r>
              <a:rPr lang="en-US" sz="1867" dirty="0">
                <a:solidFill>
                  <a:schemeClr val="tx1"/>
                </a:solidFill>
                <a:hlinkClick r:id="rId4">
                  <a:extLst>
                    <a:ext uri="{A12FA001-AC4F-418D-AE19-62706E023703}">
                      <ahyp:hlinkClr xmlns:ahyp="http://schemas.microsoft.com/office/drawing/2018/hyperlinkcolor" val="tx"/>
                    </a:ext>
                  </a:extLst>
                </a:hlinkClick>
              </a:rPr>
              <a:t>https://standards.ieee.org/content/dam/ieee-standards/standards/web/documents/other/permissionltrs.zip</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IEEE SA Copyright FAQs</a:t>
            </a:r>
          </a:p>
          <a:p>
            <a:pPr lvl="3">
              <a:buSzPct val="150000"/>
            </a:pPr>
            <a:r>
              <a:rPr lang="en-US" sz="1867" dirty="0">
                <a:solidFill>
                  <a:schemeClr val="tx1"/>
                </a:solidFill>
                <a:hlinkClick r:id="rId5">
                  <a:extLst>
                    <a:ext uri="{A12FA001-AC4F-418D-AE19-62706E023703}">
                      <ahyp:hlinkClr xmlns:ahyp="http://schemas.microsoft.com/office/drawing/2018/hyperlinkcolor" val="tx"/>
                    </a:ext>
                  </a:extLst>
                </a:hlinkClick>
              </a:rPr>
              <a:t>http://standards.ieee.org/faqs/copyrights.html/</a:t>
            </a:r>
            <a:endParaRPr lang="en-US" sz="1867" dirty="0">
              <a:solidFill>
                <a:schemeClr val="tx1"/>
              </a:solidFill>
            </a:endParaRPr>
          </a:p>
          <a:p>
            <a:pPr lvl="2">
              <a:buSzPct val="150000"/>
            </a:pPr>
            <a:r>
              <a:rPr lang="en-US" dirty="0">
                <a:solidFill>
                  <a:schemeClr val="tx1"/>
                </a:solidFill>
              </a:rPr>
              <a:t>IEEE SA Best Practices for IEEE Standards Development </a:t>
            </a:r>
          </a:p>
          <a:p>
            <a:pPr lvl="3">
              <a:buSzPct val="150000"/>
            </a:pPr>
            <a:r>
              <a:rPr lang="en-US" sz="1867" dirty="0">
                <a:solidFill>
                  <a:schemeClr val="tx1"/>
                </a:solidFill>
                <a:hlinkClick r:id="rId6">
                  <a:extLst>
                    <a:ext uri="{A12FA001-AC4F-418D-AE19-62706E023703}">
                      <ahyp:hlinkClr xmlns:ahyp="http://schemas.microsoft.com/office/drawing/2018/hyperlinkcolor" val="tx"/>
                    </a:ext>
                  </a:extLst>
                </a:hlinkClick>
              </a:rPr>
              <a:t>http://standards.ieee.org/develop/policies/best_practices_for_ieee_standards_development_051215.pdf</a:t>
            </a:r>
            <a:br>
              <a:rPr lang="en-US" sz="1867" dirty="0">
                <a:solidFill>
                  <a:schemeClr val="tx1"/>
                </a:solidFill>
              </a:rPr>
            </a:br>
            <a:endParaRPr lang="en-US" sz="1867" dirty="0">
              <a:solidFill>
                <a:schemeClr val="tx1"/>
              </a:solidFill>
            </a:endParaRPr>
          </a:p>
          <a:p>
            <a:pPr lvl="2">
              <a:buSzPct val="150000"/>
            </a:pPr>
            <a:r>
              <a:rPr lang="en-US" dirty="0">
                <a:solidFill>
                  <a:schemeClr val="tx1"/>
                </a:solidFill>
              </a:rPr>
              <a:t>Distribution of Draft Standards (see 6.1.3 of the SASB Operations Manual)</a:t>
            </a:r>
          </a:p>
          <a:p>
            <a:pPr lvl="3">
              <a:buSzPct val="150000"/>
            </a:pPr>
            <a:r>
              <a:rPr lang="en-US" sz="1867" dirty="0">
                <a:solidFill>
                  <a:schemeClr val="tx1"/>
                </a:solidFill>
                <a:hlinkClick r:id="rId3">
                  <a:extLst>
                    <a:ext uri="{A12FA001-AC4F-418D-AE19-62706E023703}">
                      <ahyp:hlinkClr xmlns:ahyp="http://schemas.microsoft.com/office/drawing/2018/hyperlinkcolor" val="tx"/>
                    </a:ext>
                  </a:extLst>
                </a:hlinkClick>
              </a:rPr>
              <a:t>https://standards.ieee.org/about/policies/opman/sect6.html</a:t>
            </a:r>
            <a:endParaRPr lang="en-US" sz="1867" dirty="0">
              <a:solidFill>
                <a:schemeClr val="tx1"/>
              </a:solidFill>
            </a:endParaRPr>
          </a:p>
          <a:p>
            <a:pPr lvl="2">
              <a:buSzPct val="150000"/>
            </a:pPr>
            <a:endParaRPr lang="en-US" altLang="en-US" sz="1867" dirty="0">
              <a:solidFill>
                <a:schemeClr val="tx1"/>
              </a:solidFill>
            </a:endParaRPr>
          </a:p>
        </p:txBody>
      </p:sp>
      <p:sp>
        <p:nvSpPr>
          <p:cNvPr id="5" name="Date Placeholder 4">
            <a:extLst>
              <a:ext uri="{FF2B5EF4-FFF2-40B4-BE49-F238E27FC236}">
                <a16:creationId xmlns:a16="http://schemas.microsoft.com/office/drawing/2014/main" id="{FC91C324-E0AC-7447-9998-4FC85C9A1EF0}"/>
              </a:ext>
            </a:extLst>
          </p:cNvPr>
          <p:cNvSpPr>
            <a:spLocks noGrp="1"/>
          </p:cNvSpPr>
          <p:nvPr>
            <p:ph type="dt" sz="half" idx="10"/>
          </p:nvPr>
        </p:nvSpPr>
        <p:spPr/>
        <p:txBody>
          <a:bodyPr/>
          <a:lstStyle/>
          <a:p>
            <a:pPr>
              <a:defRPr/>
            </a:pPr>
            <a:fld id="{664F320B-958C-FF49-AD74-17CDF05F0F98}" type="datetime1">
              <a:rPr lang="en-US" smtClean="0"/>
              <a:t>6/4/20</a:t>
            </a:fld>
            <a:endParaRPr lang="en-US"/>
          </a:p>
        </p:txBody>
      </p:sp>
      <p:sp>
        <p:nvSpPr>
          <p:cNvPr id="6" name="Footer Placeholder 5">
            <a:extLst>
              <a:ext uri="{FF2B5EF4-FFF2-40B4-BE49-F238E27FC236}">
                <a16:creationId xmlns:a16="http://schemas.microsoft.com/office/drawing/2014/main" id="{E1ECC213-ACDB-1F44-83A2-A75C7F858B8F}"/>
              </a:ext>
            </a:extLst>
          </p:cNvPr>
          <p:cNvSpPr>
            <a:spLocks noGrp="1"/>
          </p:cNvSpPr>
          <p:nvPr>
            <p:ph type="ftr" sz="quarter" idx="11"/>
          </p:nvPr>
        </p:nvSpPr>
        <p:spPr/>
        <p:txBody>
          <a:bodyPr/>
          <a:lstStyle/>
          <a:p>
            <a:r>
              <a:rPr lang="en-US"/>
              <a:t>Doc #:5-20-0020-00-agen</a:t>
            </a:r>
            <a:endParaRPr lang="en-US" dirty="0"/>
          </a:p>
        </p:txBody>
      </p:sp>
    </p:spTree>
    <p:extLst>
      <p:ext uri="{BB962C8B-B14F-4D97-AF65-F5344CB8AC3E}">
        <p14:creationId xmlns:p14="http://schemas.microsoft.com/office/powerpoint/2010/main" val="13203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25014</TotalTime>
  <Words>2756</Words>
  <Application>Microsoft Macintosh PowerPoint</Application>
  <PresentationFormat>On-screen Show (4:3)</PresentationFormat>
  <Paragraphs>447</Paragraphs>
  <Slides>25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Helvetica</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Participants have a duty to inform the IEEE</vt:lpstr>
      <vt:lpstr>Ways to inform IEEE</vt:lpstr>
      <vt:lpstr>Other guidelines for IEEE WG meetings</vt:lpstr>
      <vt:lpstr>Patent-related information</vt:lpstr>
      <vt:lpstr>Minutes for approval</vt:lpstr>
      <vt:lpstr>Minutes for approval</vt:lpstr>
      <vt:lpstr>Current Status for 1900.5a</vt:lpstr>
      <vt:lpstr>Current Status for 1900.5.1</vt:lpstr>
      <vt:lpstr>Current Status for 1900.5.2a</vt:lpstr>
      <vt:lpstr>Other DySPAN-SC Activities</vt:lpstr>
      <vt:lpstr>Other DySPAN-SC Activities</vt:lpstr>
      <vt:lpstr>Other DySPAN-SC Activities</vt:lpstr>
      <vt:lpstr>1900.5 Marketing Inputs</vt:lpstr>
      <vt:lpstr>1900.5 Meeting Planning and Review</vt:lpstr>
      <vt:lpstr>1900.5.1 CRG Report Review</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526</cp:revision>
  <dcterms:created xsi:type="dcterms:W3CDTF">2013-08-13T02:52:21Z</dcterms:created>
  <dcterms:modified xsi:type="dcterms:W3CDTF">2020-06-05T19:27:38Z</dcterms:modified>
</cp:coreProperties>
</file>