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417" r:id="rId2"/>
    <p:sldId id="402" r:id="rId3"/>
    <p:sldId id="337" r:id="rId4"/>
    <p:sldId id="413" r:id="rId5"/>
    <p:sldId id="332" r:id="rId6"/>
    <p:sldId id="414" r:id="rId7"/>
    <p:sldId id="361" r:id="rId8"/>
    <p:sldId id="401" r:id="rId9"/>
    <p:sldId id="419" r:id="rId10"/>
    <p:sldId id="388" r:id="rId11"/>
    <p:sldId id="389" r:id="rId12"/>
    <p:sldId id="390" r:id="rId13"/>
    <p:sldId id="391" r:id="rId14"/>
    <p:sldId id="455" r:id="rId15"/>
    <p:sldId id="437" r:id="rId16"/>
    <p:sldId id="438" r:id="rId17"/>
    <p:sldId id="439" r:id="rId18"/>
    <p:sldId id="426" r:id="rId19"/>
    <p:sldId id="457" r:id="rId20"/>
    <p:sldId id="458" r:id="rId21"/>
    <p:sldId id="440" r:id="rId22"/>
    <p:sldId id="430" r:id="rId23"/>
    <p:sldId id="454" r:id="rId24"/>
    <p:sldId id="452" r:id="rId25"/>
    <p:sldId id="453"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46C6B4A-2C5B-1148-873E-89F710390E8B}" v="19" dt="2020-04-30T16:53:42.1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266" autoAdjust="0"/>
    <p:restoredTop sz="97557"/>
  </p:normalViewPr>
  <p:slideViewPr>
    <p:cSldViewPr>
      <p:cViewPr varScale="1">
        <p:scale>
          <a:sx n="198" d="100"/>
          <a:sy n="198" d="100"/>
        </p:scale>
        <p:origin x="3192"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4/30/20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13</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1346999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15</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2C1B7F17-4794-E242-8D74-B061DEF8B526}" type="datetime1">
              <a:rPr lang="en-US" smtClean="0"/>
              <a:t>4/30/20</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#:5-20-0015-00-agen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DE56A4D-7D09-3340-8EF4-CA992A2EA9A8}" type="datetime1">
              <a:rPr lang="en-US" smtClean="0"/>
              <a:t>4/30/20</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#:5-20-0015-00-agen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0D2A633-6D4E-E34B-BEA6-9A48C1D68385}" type="datetime1">
              <a:rPr lang="en-US" smtClean="0"/>
              <a:t>4/30/20</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#:5-20-0015-00-agen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FF45B85F-00B5-A84E-A744-F600D6A643B6}" type="datetime1">
              <a:rPr lang="en-US" smtClean="0"/>
              <a:t>4/30/20</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#:5-20-0015-00-agen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35AF6144-7548-2049-B8E3-C79FDFEE8212}" type="datetime1">
              <a:rPr lang="en-US" smtClean="0"/>
              <a:t>4/30/20</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#:5-20-0015-00-agen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46716F5B-6353-B44C-A12B-8F53CDC45535}" type="datetime1">
              <a:rPr lang="en-US" smtClean="0"/>
              <a:t>4/30/20</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#:5-20-0015-00-agen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52ADE32-594A-0B4C-8AA1-7E6A3B10EEA5}" type="datetime1">
              <a:rPr lang="en-US" smtClean="0"/>
              <a:t>4/30/20</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#:5-20-0015-00-agen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E63A00EB-94C7-5341-8A11-7973CF8647AA}" type="datetime1">
              <a:rPr lang="en-US" smtClean="0"/>
              <a:t>4/30/20</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#:5-20-0015-00-agen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13757BB3-8DE2-3C4E-8189-4E0E7D5B75CD}" type="datetime1">
              <a:rPr lang="en-US" smtClean="0"/>
              <a:t>4/30/20</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#:5-20-0015-00-agen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C65469D3-1DA7-7C40-BABB-018DE83D2862}" type="datetime1">
              <a:rPr lang="en-US" smtClean="0"/>
              <a:t>4/30/20</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#:5-20-0015-00-agen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87E36D3-0B0F-5248-A705-3ACA5E12D6FB}" type="datetime1">
              <a:rPr lang="en-US" smtClean="0"/>
              <a:t>4/30/20</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#:5-20-0015-00-agen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E5C494BA-EFD0-0844-B8EA-A6DD4D7ED0A1}" type="datetime1">
              <a:rPr lang="en-US" smtClean="0"/>
              <a:t>4/30/20</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#:5-20-0015-00-agen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613FFB2C-B126-2F42-93AA-FF5D4C7252E4}" type="datetime1">
              <a:rPr lang="en-US" smtClean="0"/>
              <a:t>4/30/20</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#:5-20-0015-00-agen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11791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01 May 2020</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01 May 2020</a:t>
            </a:r>
          </a:p>
          <a:p>
            <a:pPr eaLnBrk="0" hangingPunct="0"/>
            <a:r>
              <a:rPr lang="en-US" sz="1200" b="1" dirty="0">
                <a:latin typeface="Arial" pitchFamily="34" charset="0"/>
                <a:cs typeface="Times New Roman" pitchFamily="18" charset="0"/>
              </a:rPr>
              <a:t>Document No: 5-20-0015-00-agen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6F6E40E1-29F0-3347-BF99-401BF1F1C774}" type="datetime1">
              <a:rPr lang="en-US" smtClean="0"/>
              <a:t>4/30/20</a:t>
            </a:fld>
            <a:endParaRPr lang="en-US"/>
          </a:p>
        </p:txBody>
      </p:sp>
      <p:sp>
        <p:nvSpPr>
          <p:cNvPr id="3" name="Footer Placeholder 2"/>
          <p:cNvSpPr>
            <a:spLocks noGrp="1"/>
          </p:cNvSpPr>
          <p:nvPr>
            <p:ph type="ftr" sz="quarter" idx="11"/>
          </p:nvPr>
        </p:nvSpPr>
        <p:spPr/>
        <p:txBody>
          <a:bodyPr/>
          <a:lstStyle/>
          <a:p>
            <a:pPr>
              <a:defRPr/>
            </a:pPr>
            <a:r>
              <a:rPr lang="en-US"/>
              <a:t>Doc #:5-20-0015-00-agen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613216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838200" y="1603375"/>
            <a:ext cx="80010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Letter of Assurance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5CFD96E2-4354-BF44-89B4-3A477FEA68B5}" type="datetime1">
              <a:rPr lang="en-US" smtClean="0"/>
              <a:t>4/30/20</a:t>
            </a:fld>
            <a:endParaRPr lang="en-US" dirty="0"/>
          </a:p>
        </p:txBody>
      </p:sp>
      <p:sp>
        <p:nvSpPr>
          <p:cNvPr id="3" name="Footer Placeholder 2"/>
          <p:cNvSpPr>
            <a:spLocks noGrp="1"/>
          </p:cNvSpPr>
          <p:nvPr>
            <p:ph type="ftr" sz="quarter" idx="11"/>
          </p:nvPr>
        </p:nvSpPr>
        <p:spPr/>
        <p:txBody>
          <a:bodyPr/>
          <a:lstStyle/>
          <a:p>
            <a:pPr>
              <a:defRPr/>
            </a:pPr>
            <a:r>
              <a:rPr lang="en-US"/>
              <a:t>Doc #:5-20-0015-00-agen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dirty="0"/>
          </a:p>
        </p:txBody>
      </p:sp>
    </p:spTree>
    <p:extLst>
      <p:ext uri="{BB962C8B-B14F-4D97-AF65-F5344CB8AC3E}">
        <p14:creationId xmlns:p14="http://schemas.microsoft.com/office/powerpoint/2010/main" val="2193722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69724FDD-15F6-7547-988F-C426E761750A}" type="datetime1">
              <a:rPr lang="en-US" smtClean="0"/>
              <a:t>4/30/20</a:t>
            </a:fld>
            <a:endParaRPr lang="en-US" dirty="0"/>
          </a:p>
        </p:txBody>
      </p:sp>
      <p:sp>
        <p:nvSpPr>
          <p:cNvPr id="3" name="Footer Placeholder 2"/>
          <p:cNvSpPr>
            <a:spLocks noGrp="1"/>
          </p:cNvSpPr>
          <p:nvPr>
            <p:ph type="ftr" sz="quarter" idx="11"/>
          </p:nvPr>
        </p:nvSpPr>
        <p:spPr/>
        <p:txBody>
          <a:bodyPr/>
          <a:lstStyle/>
          <a:p>
            <a:pPr>
              <a:defRPr/>
            </a:pPr>
            <a:r>
              <a:rPr lang="en-US"/>
              <a:t>Doc #:5-20-0015-00-agen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12</a:t>
            </a:fld>
            <a:endParaRPr lang="en-US" dirty="0"/>
          </a:p>
        </p:txBody>
      </p:sp>
    </p:spTree>
    <p:extLst>
      <p:ext uri="{BB962C8B-B14F-4D97-AF65-F5344CB8AC3E}">
        <p14:creationId xmlns:p14="http://schemas.microsoft.com/office/powerpoint/2010/main" val="1387095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AA55D94D-9F53-D748-AF8E-27752D7D777A}" type="datetime1">
              <a:rPr lang="en-US" smtClean="0"/>
              <a:t>4/30/20</a:t>
            </a:fld>
            <a:endParaRPr lang="en-US" dirty="0"/>
          </a:p>
        </p:txBody>
      </p:sp>
      <p:sp>
        <p:nvSpPr>
          <p:cNvPr id="3" name="Footer Placeholder 2"/>
          <p:cNvSpPr>
            <a:spLocks noGrp="1"/>
          </p:cNvSpPr>
          <p:nvPr>
            <p:ph type="ftr" sz="quarter" idx="11"/>
          </p:nvPr>
        </p:nvSpPr>
        <p:spPr/>
        <p:txBody>
          <a:bodyPr/>
          <a:lstStyle/>
          <a:p>
            <a:pPr>
              <a:defRPr/>
            </a:pPr>
            <a:r>
              <a:rPr lang="en-US"/>
              <a:t>Doc #:5-20-0015-00-agen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13</a:t>
            </a:fld>
            <a:endParaRPr lang="en-US" dirty="0"/>
          </a:p>
        </p:txBody>
      </p:sp>
    </p:spTree>
    <p:extLst>
      <p:ext uri="{BB962C8B-B14F-4D97-AF65-F5344CB8AC3E}">
        <p14:creationId xmlns:p14="http://schemas.microsoft.com/office/powerpoint/2010/main" val="197510137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4/7 -8/20</a:t>
            </a:r>
            <a:r>
              <a:rPr lang="en-US" dirty="0"/>
              <a:t> </a:t>
            </a:r>
            <a:r>
              <a:rPr dirty="0"/>
              <a:t>WG minutes contained in </a:t>
            </a:r>
            <a:r>
              <a:rPr lang="en-US" dirty="0">
                <a:solidFill>
                  <a:schemeClr val="tx1"/>
                </a:solidFill>
              </a:rPr>
              <a:t>Doc #: 5-20-</a:t>
            </a:r>
            <a:r>
              <a:rPr lang="en-US" dirty="0">
                <a:solidFill>
                  <a:srgbClr val="FF0000"/>
                </a:solidFill>
              </a:rPr>
              <a:t>xxxx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38515C6E-4C7A-A244-AEE4-C849678610AF}" type="datetime1">
              <a:rPr lang="en-US" smtClean="0"/>
              <a:t>4/30/20</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#:5-20-0015-00-agen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14</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5343496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298536" y="771586"/>
            <a:ext cx="5416464" cy="5400613"/>
          </a:xfrm>
        </p:spPr>
        <p:txBody>
          <a:bodyPr/>
          <a:lstStyle/>
          <a:p>
            <a:r>
              <a:rPr lang="en-US" sz="1800" dirty="0"/>
              <a:t>5/1/20</a:t>
            </a:r>
          </a:p>
          <a:p>
            <a:pPr lvl="1"/>
            <a:r>
              <a:rPr lang="en-US" sz="1600" dirty="0"/>
              <a:t>1900.5.1 Comment Resolution Group</a:t>
            </a:r>
          </a:p>
          <a:p>
            <a:pPr lvl="2"/>
            <a:r>
              <a:rPr lang="en-US" sz="1200" dirty="0"/>
              <a:t>Met 4/3 </a:t>
            </a:r>
          </a:p>
          <a:p>
            <a:pPr lvl="3"/>
            <a:r>
              <a:rPr lang="en-US" sz="1050" dirty="0"/>
              <a:t>Reviewed comments</a:t>
            </a:r>
          </a:p>
          <a:p>
            <a:pPr lvl="2"/>
            <a:r>
              <a:rPr lang="en-US" sz="1450" dirty="0">
                <a:solidFill>
                  <a:srgbClr val="FF0000"/>
                </a:solidFill>
              </a:rPr>
              <a:t>Proposal for WG on Comment Resolution to be presented at ??</a:t>
            </a:r>
          </a:p>
          <a:p>
            <a:pPr lvl="1"/>
            <a:r>
              <a:rPr lang="en-US" sz="1600" dirty="0"/>
              <a:t>Schedule</a:t>
            </a:r>
          </a:p>
          <a:p>
            <a:pPr lvl="2"/>
            <a:r>
              <a:rPr lang="en-US" sz="1400" dirty="0"/>
              <a:t>Full review of drafting - 3/17 √</a:t>
            </a:r>
          </a:p>
          <a:p>
            <a:pPr lvl="2"/>
            <a:r>
              <a:rPr lang="en-US" sz="1400" dirty="0"/>
              <a:t>First WG Ballot - 2/19 √ 	</a:t>
            </a:r>
          </a:p>
          <a:p>
            <a:pPr lvl="2"/>
            <a:r>
              <a:rPr lang="en-US" sz="1400" dirty="0"/>
              <a:t>WG Recirc - 10/19 √</a:t>
            </a:r>
          </a:p>
          <a:p>
            <a:pPr lvl="2"/>
            <a:r>
              <a:rPr lang="en-US" sz="1400" dirty="0"/>
              <a:t>Sponsor Ballot - 11/19 √ 	</a:t>
            </a:r>
          </a:p>
          <a:p>
            <a:pPr lvl="2"/>
            <a:r>
              <a:rPr lang="en-US" sz="1400" dirty="0"/>
              <a:t>Sponsor Recirc - </a:t>
            </a:r>
            <a:r>
              <a:rPr lang="en-US" sz="1400" dirty="0">
                <a:solidFill>
                  <a:srgbClr val="FF0000"/>
                </a:solidFill>
              </a:rPr>
              <a:t>4/20</a:t>
            </a:r>
          </a:p>
          <a:p>
            <a:pPr lvl="2"/>
            <a:r>
              <a:rPr lang="en-US" sz="1400" dirty="0"/>
              <a:t>Sponsor Recirc 2 - 6/20</a:t>
            </a:r>
          </a:p>
          <a:p>
            <a:pPr lvl="2"/>
            <a:r>
              <a:rPr lang="en-US" sz="1400" dirty="0"/>
              <a:t>Submit to REVCOM - 8/20</a:t>
            </a:r>
          </a:p>
          <a:p>
            <a:pPr lvl="1"/>
            <a:r>
              <a:rPr lang="en-US" sz="1600" dirty="0"/>
              <a:t>Reinhard working on a reference implementation of 1900.5.1 </a:t>
            </a:r>
          </a:p>
          <a:p>
            <a:pPr lvl="2"/>
            <a:r>
              <a:rPr lang="en-US" sz="1400" dirty="0"/>
              <a:t>Shooting for an April F2F demonstration - postponed</a:t>
            </a:r>
          </a:p>
          <a:p>
            <a:pPr lvl="2"/>
            <a:r>
              <a:rPr lang="en-US" sz="1400" dirty="0"/>
              <a:t>Looking at Java but doesn’t support operator overload, C++ a better option</a:t>
            </a:r>
          </a:p>
          <a:p>
            <a:pPr lvl="2"/>
            <a:endParaRPr lang="en-US" sz="1050" dirty="0"/>
          </a:p>
          <a:p>
            <a:pPr lvl="1"/>
            <a:endParaRPr lang="en-US" sz="1800" dirty="0"/>
          </a:p>
          <a:p>
            <a:pPr lvl="1"/>
            <a:endParaRPr lang="en-US" sz="300" dirty="0"/>
          </a:p>
          <a:p>
            <a:pPr lvl="1"/>
            <a:endParaRPr lang="en-US" sz="14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3DBCF6AB-6AB2-1946-950F-34C521687248}" type="datetime1">
              <a:rPr lang="en-US" smtClean="0"/>
              <a:t>4/30/20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15</a:t>
            </a:fld>
            <a:endParaRPr lang="en-US"/>
          </a:p>
        </p:txBody>
      </p:sp>
      <p:sp>
        <p:nvSpPr>
          <p:cNvPr id="3" name="TextBox 2">
            <a:extLst>
              <a:ext uri="{FF2B5EF4-FFF2-40B4-BE49-F238E27FC236}">
                <a16:creationId xmlns:a16="http://schemas.microsoft.com/office/drawing/2014/main" id="{2F8E4F24-DE71-3C42-A75A-B99CD46BD16D}"/>
              </a:ext>
            </a:extLst>
          </p:cNvPr>
          <p:cNvSpPr txBox="1"/>
          <p:nvPr/>
        </p:nvSpPr>
        <p:spPr>
          <a:xfrm>
            <a:off x="5614490" y="1023866"/>
            <a:ext cx="2971800" cy="584775"/>
          </a:xfrm>
          <a:prstGeom prst="rect">
            <a:avLst/>
          </a:prstGeom>
          <a:noFill/>
        </p:spPr>
        <p:txBody>
          <a:bodyPr wrap="square" rtlCol="0">
            <a:spAutoFit/>
          </a:bodyPr>
          <a:lstStyle/>
          <a:p>
            <a:r>
              <a:rPr lang="en-US" sz="800" dirty="0"/>
              <a:t>TOTAL COMMENTS: 106</a:t>
            </a:r>
          </a:p>
          <a:p>
            <a:r>
              <a:rPr lang="en-US" sz="800" dirty="0"/>
              <a:t>MUST BE SATISFIED COMMENTS: 92 (91 Editorial, 1 Substantive)</a:t>
            </a:r>
          </a:p>
          <a:p>
            <a:r>
              <a:rPr lang="en-US" sz="800" dirty="0"/>
              <a:t> </a:t>
            </a:r>
          </a:p>
          <a:p>
            <a:endParaRPr lang="en-US" sz="800" dirty="0"/>
          </a:p>
        </p:txBody>
      </p:sp>
      <p:pic>
        <p:nvPicPr>
          <p:cNvPr id="2" name="Picture 1">
            <a:extLst>
              <a:ext uri="{FF2B5EF4-FFF2-40B4-BE49-F238E27FC236}">
                <a16:creationId xmlns:a16="http://schemas.microsoft.com/office/drawing/2014/main" id="{4F01BBF2-CACB-5743-BB97-917E0EDD06C2}"/>
              </a:ext>
            </a:extLst>
          </p:cNvPr>
          <p:cNvPicPr>
            <a:picLocks noChangeAspect="1"/>
          </p:cNvPicPr>
          <p:nvPr/>
        </p:nvPicPr>
        <p:blipFill>
          <a:blip r:embed="rId3"/>
          <a:stretch>
            <a:fillRect/>
          </a:stretch>
        </p:blipFill>
        <p:spPr>
          <a:xfrm>
            <a:off x="5715000" y="1371600"/>
            <a:ext cx="2770780" cy="1889021"/>
          </a:xfrm>
          <a:prstGeom prst="rect">
            <a:avLst/>
          </a:prstGeom>
        </p:spPr>
      </p:pic>
    </p:spTree>
    <p:extLst>
      <p:ext uri="{BB962C8B-B14F-4D97-AF65-F5344CB8AC3E}">
        <p14:creationId xmlns:p14="http://schemas.microsoft.com/office/powerpoint/2010/main" val="27204618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800" dirty="0"/>
              <a:t>2/7/20</a:t>
            </a:r>
          </a:p>
          <a:p>
            <a:pPr lvl="1"/>
            <a:r>
              <a:rPr lang="en-US" sz="1400" dirty="0"/>
              <a:t>Have a complete update along with schemas and verification rules</a:t>
            </a:r>
          </a:p>
          <a:p>
            <a:pPr lvl="1"/>
            <a:r>
              <a:rPr lang="en-US" sz="1400" dirty="0"/>
              <a:t>Make decision on moving to sponsor ballot at April meeting </a:t>
            </a:r>
          </a:p>
          <a:p>
            <a:r>
              <a:rPr lang="en-US" sz="1800" dirty="0"/>
              <a:t>3/6/20</a:t>
            </a:r>
          </a:p>
          <a:p>
            <a:pPr lvl="1"/>
            <a:r>
              <a:rPr lang="en-US" sz="1400" dirty="0"/>
              <a:t>Met with Carlos on schema changes</a:t>
            </a:r>
          </a:p>
          <a:p>
            <a:pPr lvl="2"/>
            <a:r>
              <a:rPr lang="en-US" sz="1000" dirty="0"/>
              <a:t>Specifying default values</a:t>
            </a:r>
          </a:p>
          <a:p>
            <a:pPr lvl="1"/>
            <a:r>
              <a:rPr lang="en-US" sz="1400" dirty="0"/>
              <a:t>Editorial and rule updates coming in</a:t>
            </a:r>
          </a:p>
          <a:p>
            <a:pPr lvl="1"/>
            <a:r>
              <a:rPr lang="en-US" sz="1400" dirty="0"/>
              <a:t>Still working toward a draft for approval for sponsor ballot at F2F</a:t>
            </a:r>
          </a:p>
          <a:p>
            <a:r>
              <a:rPr lang="en-US" sz="1800" dirty="0"/>
              <a:t>4/7/20 </a:t>
            </a:r>
          </a:p>
          <a:p>
            <a:pPr lvl="1"/>
            <a:r>
              <a:rPr lang="en-US" sz="1400" dirty="0"/>
              <a:t>Continuing to make progress</a:t>
            </a:r>
          </a:p>
          <a:p>
            <a:pPr lvl="1"/>
            <a:r>
              <a:rPr lang="en-US" sz="1400" dirty="0"/>
              <a:t>Changes will be reviewed in in 1600 Ad-hoc</a:t>
            </a:r>
          </a:p>
          <a:p>
            <a:pPr lvl="1"/>
            <a:r>
              <a:rPr lang="en-US" sz="1400" dirty="0"/>
              <a:t>Possible promotion to sponsor ballot in May</a:t>
            </a:r>
          </a:p>
          <a:p>
            <a:pPr lvl="1"/>
            <a:r>
              <a:rPr lang="en-US" sz="1400" dirty="0"/>
              <a:t>Still processing internal feedback</a:t>
            </a:r>
          </a:p>
          <a:p>
            <a:pPr lvl="2"/>
            <a:r>
              <a:rPr lang="en-US" sz="1000" dirty="0"/>
              <a:t>New version expected in 2 weeks</a:t>
            </a:r>
          </a:p>
          <a:p>
            <a:pPr lvl="1"/>
            <a:r>
              <a:rPr lang="en-US" sz="1400" dirty="0"/>
              <a:t>Shoot for sooner rather than later for move to  Sponsor Ballot (May)</a:t>
            </a:r>
          </a:p>
          <a:p>
            <a:pPr lvl="1"/>
            <a:endParaRPr lang="en-US" sz="1400" dirty="0"/>
          </a:p>
          <a:p>
            <a:r>
              <a:rPr lang="en-US" sz="1800" dirty="0"/>
              <a:t>5/1/20</a:t>
            </a:r>
          </a:p>
          <a:p>
            <a:pPr lvl="1"/>
            <a:r>
              <a:rPr lang="en-US" sz="1400" dirty="0"/>
              <a:t>TBD</a:t>
            </a:r>
          </a:p>
        </p:txBody>
      </p:sp>
      <p:sp>
        <p:nvSpPr>
          <p:cNvPr id="4" name="Date Placeholder 3"/>
          <p:cNvSpPr>
            <a:spLocks noGrp="1"/>
          </p:cNvSpPr>
          <p:nvPr>
            <p:ph type="dt" sz="quarter" idx="10"/>
          </p:nvPr>
        </p:nvSpPr>
        <p:spPr>
          <a:xfrm>
            <a:off x="457200" y="6448425"/>
            <a:ext cx="2133600" cy="365125"/>
          </a:xfrm>
        </p:spPr>
        <p:txBody>
          <a:bodyPr/>
          <a:lstStyle/>
          <a:p>
            <a:pPr>
              <a:defRPr/>
            </a:pPr>
            <a:fld id="{2BCD5DEF-3480-404F-9FFB-82331F16888C}" type="datetime1">
              <a:rPr lang="en-US" smtClean="0"/>
              <a:t>4/30/20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42806982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1900.5a</a:t>
            </a:r>
            <a:endParaRPr dirty="0"/>
          </a:p>
        </p:txBody>
      </p:sp>
      <p:sp>
        <p:nvSpPr>
          <p:cNvPr id="14339" name="Content Placeholder 2"/>
          <p:cNvSpPr>
            <a:spLocks noGrp="1"/>
          </p:cNvSpPr>
          <p:nvPr>
            <p:ph idx="1"/>
          </p:nvPr>
        </p:nvSpPr>
        <p:spPr>
          <a:xfrm>
            <a:off x="363682" y="1143000"/>
            <a:ext cx="8416636" cy="4525963"/>
          </a:xfrm>
        </p:spPr>
        <p:txBody>
          <a:bodyPr/>
          <a:lstStyle/>
          <a:p>
            <a:r>
              <a:rPr lang="en-US" sz="1800" dirty="0"/>
              <a:t>4/7/20</a:t>
            </a:r>
          </a:p>
          <a:p>
            <a:pPr lvl="1"/>
            <a:r>
              <a:rPr lang="en-US" sz="1400" dirty="0"/>
              <a:t>Preparing for ad-hoc 1400 today</a:t>
            </a:r>
          </a:p>
          <a:p>
            <a:pPr lvl="1"/>
            <a:r>
              <a:rPr lang="en-US" sz="1400" dirty="0"/>
              <a:t>Received inputs from participants</a:t>
            </a:r>
          </a:p>
          <a:p>
            <a:pPr lvl="1"/>
            <a:r>
              <a:rPr lang="en-US" sz="1400" dirty="0"/>
              <a:t>Will be presenting ideas for moving forward</a:t>
            </a:r>
          </a:p>
          <a:p>
            <a:pPr lvl="1"/>
            <a:r>
              <a:rPr lang="en-US" sz="1400" dirty="0"/>
              <a:t>Still working to build group consensus</a:t>
            </a:r>
          </a:p>
          <a:p>
            <a:pPr lvl="1"/>
            <a:r>
              <a:rPr lang="en-US" sz="1400" dirty="0"/>
              <a:t>Making progress</a:t>
            </a:r>
          </a:p>
          <a:p>
            <a:pPr lvl="1"/>
            <a:r>
              <a:rPr lang="en-US" sz="1400" dirty="0"/>
              <a:t>Lots of ad-</a:t>
            </a:r>
            <a:r>
              <a:rPr lang="en-US" sz="1400" dirty="0" err="1"/>
              <a:t>hocs</a:t>
            </a:r>
            <a:r>
              <a:rPr lang="en-US" sz="1400" dirty="0"/>
              <a:t> discussions</a:t>
            </a:r>
          </a:p>
          <a:p>
            <a:pPr lvl="1"/>
            <a:r>
              <a:rPr lang="en-US" sz="1400" dirty="0"/>
              <a:t>4/17 next ad-hoc</a:t>
            </a:r>
          </a:p>
          <a:p>
            <a:r>
              <a:rPr lang="en-US" sz="1800" dirty="0"/>
              <a:t>5/1/20</a:t>
            </a:r>
          </a:p>
          <a:p>
            <a:pPr lvl="1"/>
            <a:r>
              <a:rPr lang="en-US" sz="1400" dirty="0"/>
              <a:t>TBD</a:t>
            </a:r>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1A9F34EB-A183-DE46-95FD-88DF8388C4CB}" type="datetime1">
              <a:rPr lang="en-US" smtClean="0"/>
              <a:t>4/30/20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40998034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400" dirty="0"/>
              <a:t>Updates from 4/7/20 meeting</a:t>
            </a:r>
          </a:p>
          <a:p>
            <a:pPr lvl="1"/>
            <a:r>
              <a:rPr lang="en-US" sz="2000" dirty="0"/>
              <a:t>Machine learning study group a few weeks out, Alex to Chair</a:t>
            </a:r>
          </a:p>
          <a:p>
            <a:pPr lvl="1"/>
            <a:r>
              <a:rPr lang="en-US" sz="2000" dirty="0"/>
              <a:t>DARPA SC2 spectrum challenge message format a possible candidate for standardization</a:t>
            </a:r>
          </a:p>
          <a:p>
            <a:pPr lvl="2"/>
            <a:r>
              <a:rPr lang="en-US" sz="1600" dirty="0"/>
              <a:t>John Chapin in the process of releasing a report on the SC2 findings</a:t>
            </a:r>
          </a:p>
          <a:p>
            <a:pPr lvl="2"/>
            <a:r>
              <a:rPr lang="en-US" sz="1600" dirty="0"/>
              <a:t>John Chapin interested in support our efforts</a:t>
            </a:r>
          </a:p>
          <a:p>
            <a:r>
              <a:rPr lang="en-US" sz="2400" dirty="0"/>
              <a:t>Updates from 4/27/20 meeting</a:t>
            </a:r>
          </a:p>
          <a:p>
            <a:pPr lvl="1"/>
            <a:r>
              <a:rPr lang="en-US" sz="1800" dirty="0"/>
              <a:t>1900.1 WG (Francesco reports)</a:t>
            </a:r>
          </a:p>
          <a:p>
            <a:pPr lvl="2"/>
            <a:r>
              <a:rPr lang="en-US" sz="1400" dirty="0"/>
              <a:t>Approved Study Group – next step is issuing the CFP</a:t>
            </a:r>
          </a:p>
          <a:p>
            <a:pPr lvl="1"/>
            <a:r>
              <a:rPr lang="en-US" sz="1800" dirty="0"/>
              <a:t>1900.6 WG (Oliver reports)</a:t>
            </a:r>
          </a:p>
          <a:p>
            <a:pPr lvl="2"/>
            <a:r>
              <a:rPr lang="en-US" sz="1400" dirty="0"/>
              <a:t>Two online sessions during the March virtual-F2F meetings</a:t>
            </a:r>
            <a:endParaRPr lang="en-US" sz="1800" dirty="0"/>
          </a:p>
          <a:p>
            <a:pPr lvl="2"/>
            <a:r>
              <a:rPr lang="en-US" sz="1400" dirty="0"/>
              <a:t>Currently voting on extending the sponsor balloting</a:t>
            </a:r>
          </a:p>
          <a:p>
            <a:pPr lvl="2"/>
            <a:r>
              <a:rPr lang="en-US" sz="1400" dirty="0"/>
              <a:t>Continuing comment resolution on 1900.6b</a:t>
            </a:r>
            <a:endParaRPr lang="en-US" sz="1800" dirty="0"/>
          </a:p>
          <a:p>
            <a:pPr lvl="2"/>
            <a:r>
              <a:rPr lang="en-US" sz="1400" dirty="0"/>
              <a:t>1900.6 draft PAR has been developed – scheduled to be approved in July</a:t>
            </a:r>
          </a:p>
          <a:p>
            <a:pPr lvl="1"/>
            <a:endParaRPr lang="en-US" sz="1800" dirty="0"/>
          </a:p>
          <a:p>
            <a:pPr lvl="1"/>
            <a:endParaRPr lang="en-US" sz="1800" dirty="0"/>
          </a:p>
          <a:p>
            <a:pPr lvl="1"/>
            <a:endParaRPr lang="en-US" sz="1800" dirty="0"/>
          </a:p>
        </p:txBody>
      </p:sp>
      <p:sp>
        <p:nvSpPr>
          <p:cNvPr id="4" name="Date Placeholder 3"/>
          <p:cNvSpPr>
            <a:spLocks noGrp="1"/>
          </p:cNvSpPr>
          <p:nvPr>
            <p:ph type="dt" sz="quarter" idx="10"/>
          </p:nvPr>
        </p:nvSpPr>
        <p:spPr/>
        <p:txBody>
          <a:bodyPr/>
          <a:lstStyle/>
          <a:p>
            <a:pPr>
              <a:defRPr/>
            </a:pPr>
            <a:fld id="{4CA42A4B-7C7B-AE43-9315-D4D0E7B4A706}" type="datetime1">
              <a:rPr lang="en-US" smtClean="0"/>
              <a:t>4/30/20</a:t>
            </a:fld>
            <a:endParaRPr lang="en-US"/>
          </a:p>
        </p:txBody>
      </p:sp>
      <p:sp>
        <p:nvSpPr>
          <p:cNvPr id="5" name="Footer Placeholder 4"/>
          <p:cNvSpPr>
            <a:spLocks noGrp="1"/>
          </p:cNvSpPr>
          <p:nvPr>
            <p:ph type="ftr" sz="quarter" idx="11"/>
          </p:nvPr>
        </p:nvSpPr>
        <p:spPr/>
        <p:txBody>
          <a:bodyPr/>
          <a:lstStyle/>
          <a:p>
            <a:pPr>
              <a:defRPr/>
            </a:pPr>
            <a:r>
              <a:rPr lang="en-US"/>
              <a:t>Doc #:5-20-0015-00-agen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18</a:t>
            </a:fld>
            <a:endParaRPr lang="en-US"/>
          </a:p>
        </p:txBody>
      </p:sp>
    </p:spTree>
    <p:extLst>
      <p:ext uri="{BB962C8B-B14F-4D97-AF65-F5344CB8AC3E}">
        <p14:creationId xmlns:p14="http://schemas.microsoft.com/office/powerpoint/2010/main" val="6037975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400" dirty="0"/>
              <a:t>Updates from 4/27/20 meeting (</a:t>
            </a:r>
            <a:r>
              <a:rPr lang="en-US" sz="2400" dirty="0" err="1"/>
              <a:t>cont</a:t>
            </a:r>
            <a:r>
              <a:rPr lang="en-US" sz="2400" dirty="0"/>
              <a:t>)</a:t>
            </a:r>
          </a:p>
          <a:p>
            <a:pPr lvl="1"/>
            <a:r>
              <a:rPr lang="en-US" sz="1800" dirty="0"/>
              <a:t>DARPA SC2 Language standardization</a:t>
            </a:r>
          </a:p>
          <a:p>
            <a:pPr lvl="2"/>
            <a:r>
              <a:rPr lang="en-US" sz="1400" dirty="0"/>
              <a:t>Action Oliver: will send an email to John Chapin to propose alternative approach to starting standardization now. </a:t>
            </a:r>
            <a:endParaRPr lang="en-US" sz="1800" dirty="0"/>
          </a:p>
          <a:p>
            <a:pPr lvl="2"/>
            <a:r>
              <a:rPr lang="en-US" sz="1400" dirty="0"/>
              <a:t>Oliver asks Jennifer if “direct adoption” is a possible option</a:t>
            </a:r>
          </a:p>
          <a:p>
            <a:pPr lvl="2"/>
            <a:r>
              <a:rPr lang="en-US" sz="1400" dirty="0"/>
              <a:t>Jennifer: IEEE does not have an existing agreement with DARPA on adopting existing technology as a standard – therefore need to discuss it further</a:t>
            </a:r>
            <a:endParaRPr lang="en-US" sz="1800" dirty="0"/>
          </a:p>
          <a:p>
            <a:pPr lvl="1"/>
            <a:r>
              <a:rPr lang="en-US" sz="1800" dirty="0"/>
              <a:t>Machine Learning standardization Study Group</a:t>
            </a:r>
          </a:p>
          <a:p>
            <a:pPr lvl="2"/>
            <a:r>
              <a:rPr lang="en-US" sz="1400" dirty="0"/>
              <a:t>Alex is currently drafting an email to Jennifer </a:t>
            </a:r>
            <a:r>
              <a:rPr lang="en-US" sz="1400" dirty="0" err="1"/>
              <a:t>Santulli</a:t>
            </a:r>
            <a:r>
              <a:rPr lang="en-US" sz="1400" dirty="0"/>
              <a:t> on the call for participation</a:t>
            </a:r>
            <a:endParaRPr lang="en-US" sz="1800" dirty="0"/>
          </a:p>
          <a:p>
            <a:pPr lvl="2"/>
            <a:r>
              <a:rPr lang="en-US" sz="1400" dirty="0"/>
              <a:t>Planned first meeting time: Monday, July 13th </a:t>
            </a:r>
            <a:endParaRPr lang="en-US" sz="1800" dirty="0"/>
          </a:p>
          <a:p>
            <a:pPr lvl="2"/>
            <a:r>
              <a:rPr lang="en-US" sz="1400" dirty="0"/>
              <a:t>Still considering using the IEEE’s </a:t>
            </a:r>
            <a:r>
              <a:rPr lang="en-US" sz="1400" dirty="0" err="1"/>
              <a:t>Wordpress</a:t>
            </a:r>
            <a:r>
              <a:rPr lang="en-US" sz="1400" dirty="0"/>
              <a:t> option for creating a SG website</a:t>
            </a:r>
            <a:endParaRPr lang="en-US" sz="1800" dirty="0"/>
          </a:p>
          <a:p>
            <a:pPr lvl="2"/>
            <a:r>
              <a:rPr lang="en-US" sz="1400" dirty="0"/>
              <a:t>Is there another virtual collaboration space that can be used in addition to IEEE mentor?</a:t>
            </a:r>
            <a:endParaRPr lang="en-US" sz="1800" dirty="0"/>
          </a:p>
          <a:p>
            <a:pPr lvl="1"/>
            <a:r>
              <a:rPr lang="en-US" sz="1800" dirty="0"/>
              <a:t>National Spectrum Consortium</a:t>
            </a:r>
          </a:p>
          <a:p>
            <a:pPr lvl="2"/>
            <a:r>
              <a:rPr lang="en-US" sz="1400" dirty="0"/>
              <a:t>Tony met with Apurva </a:t>
            </a:r>
            <a:r>
              <a:rPr lang="en-US" sz="1400" dirty="0" err="1"/>
              <a:t>Mody</a:t>
            </a:r>
            <a:r>
              <a:rPr lang="en-US" sz="1400" dirty="0"/>
              <a:t> (NSC Small Business Rep on Exec </a:t>
            </a:r>
            <a:r>
              <a:rPr lang="en-US" sz="1400" dirty="0" err="1"/>
              <a:t>Comitte</a:t>
            </a:r>
            <a:r>
              <a:rPr lang="en-US" sz="1400" dirty="0"/>
              <a:t>) and Mat Sherman and discussed 1900 standards work</a:t>
            </a:r>
            <a:endParaRPr lang="en-US" sz="1800" dirty="0"/>
          </a:p>
          <a:p>
            <a:pPr lvl="2"/>
            <a:r>
              <a:rPr lang="en-US" sz="1400" dirty="0"/>
              <a:t>NSC is preparing a survey and sent it to NSC membership on DSA standards engagement regarding formation of an NSC DSA standards WG. (DSA – Architecture, DSA – Radio Rules, DSA – Network Policies, DSA – Spectrum Sensing Interface)</a:t>
            </a:r>
          </a:p>
          <a:p>
            <a:pPr lvl="2"/>
            <a:r>
              <a:rPr lang="en-US" sz="1400" dirty="0"/>
              <a:t>Possible publication through a standards body (IEEE-SA, WINNFORUM, 3GPP) possible in future</a:t>
            </a:r>
            <a:endParaRPr lang="en-US" sz="1800" dirty="0"/>
          </a:p>
        </p:txBody>
      </p:sp>
      <p:sp>
        <p:nvSpPr>
          <p:cNvPr id="4" name="Date Placeholder 3"/>
          <p:cNvSpPr>
            <a:spLocks noGrp="1"/>
          </p:cNvSpPr>
          <p:nvPr>
            <p:ph type="dt" sz="quarter" idx="10"/>
          </p:nvPr>
        </p:nvSpPr>
        <p:spPr/>
        <p:txBody>
          <a:bodyPr/>
          <a:lstStyle/>
          <a:p>
            <a:pPr>
              <a:defRPr/>
            </a:pPr>
            <a:fld id="{4CA42A4B-7C7B-AE43-9315-D4D0E7B4A706}" type="datetime1">
              <a:rPr lang="en-US" smtClean="0"/>
              <a:t>4/30/20</a:t>
            </a:fld>
            <a:endParaRPr lang="en-US"/>
          </a:p>
        </p:txBody>
      </p:sp>
      <p:sp>
        <p:nvSpPr>
          <p:cNvPr id="5" name="Footer Placeholder 4"/>
          <p:cNvSpPr>
            <a:spLocks noGrp="1"/>
          </p:cNvSpPr>
          <p:nvPr>
            <p:ph type="ftr" sz="quarter" idx="11"/>
          </p:nvPr>
        </p:nvSpPr>
        <p:spPr/>
        <p:txBody>
          <a:bodyPr/>
          <a:lstStyle/>
          <a:p>
            <a:pPr>
              <a:defRPr/>
            </a:pPr>
            <a:r>
              <a:rPr lang="en-US"/>
              <a:t>Doc #:5-20-0015-00-agen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extLst>
      <p:ext uri="{BB962C8B-B14F-4D97-AF65-F5344CB8AC3E}">
        <p14:creationId xmlns:p14="http://schemas.microsoft.com/office/powerpoint/2010/main" val="3213096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806D84CD-1B88-C447-B79B-339282C256C7}" type="datetime1">
              <a:rPr lang="en-US" smtClean="0"/>
              <a:t>4/30/20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#:5-20-0015-00-agen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3108543"/>
          </a:xfrm>
          <a:prstGeom prst="rect">
            <a:avLst/>
          </a:prstGeom>
        </p:spPr>
        <p:txBody>
          <a:bodyPr wrap="square">
            <a:spAutoFit/>
          </a:bodyPr>
          <a:lstStyle/>
          <a:p>
            <a:pPr marL="0" marR="0">
              <a:spcBef>
                <a:spcPts val="0"/>
              </a:spcBef>
              <a:spcAft>
                <a:spcPts val="0"/>
              </a:spcAft>
            </a:pPr>
            <a:r>
              <a:rPr lang="en-US" sz="1400" dirty="0"/>
              <a:t>IEEE 1900.5 Meetings</a:t>
            </a:r>
          </a:p>
          <a:p>
            <a:pPr marL="0" marR="0">
              <a:spcBef>
                <a:spcPts val="0"/>
              </a:spcBef>
              <a:spcAft>
                <a:spcPts val="0"/>
              </a:spcAft>
            </a:pPr>
            <a:r>
              <a:rPr lang="en-US" sz="1400" dirty="0"/>
              <a:t>Hosted by Tony </a:t>
            </a:r>
            <a:r>
              <a:rPr lang="en-US" sz="1400" dirty="0" err="1"/>
              <a:t>Rennier</a:t>
            </a:r>
            <a:endParaRPr lang="en-US" sz="1400" dirty="0"/>
          </a:p>
          <a:p>
            <a:pPr marL="0" marR="0">
              <a:spcBef>
                <a:spcPts val="0"/>
              </a:spcBef>
              <a:spcAft>
                <a:spcPts val="0"/>
              </a:spcAft>
            </a:pPr>
            <a:endParaRPr lang="en-US" sz="1400" dirty="0"/>
          </a:p>
          <a:p>
            <a:pPr marL="0" marR="0">
              <a:spcBef>
                <a:spcPts val="0"/>
              </a:spcBef>
              <a:spcAft>
                <a:spcPts val="0"/>
              </a:spcAft>
            </a:pPr>
            <a:r>
              <a:rPr lang="en-US" sz="1400" dirty="0"/>
              <a:t>Meeting number: 624 724 824</a:t>
            </a:r>
          </a:p>
          <a:p>
            <a:pPr marL="0" marR="0">
              <a:spcBef>
                <a:spcPts val="0"/>
              </a:spcBef>
              <a:spcAft>
                <a:spcPts val="0"/>
              </a:spcAft>
            </a:pPr>
            <a:r>
              <a:rPr lang="en-US" sz="1400" dirty="0"/>
              <a:t>Password: nfKJw7Jg</a:t>
            </a:r>
          </a:p>
          <a:p>
            <a:pPr marL="0" marR="0">
              <a:spcBef>
                <a:spcPts val="0"/>
              </a:spcBef>
              <a:spcAft>
                <a:spcPts val="0"/>
              </a:spcAft>
            </a:pPr>
            <a:r>
              <a:rPr lang="en-US" sz="1400" dirty="0"/>
              <a:t>https://</a:t>
            </a:r>
            <a:r>
              <a:rPr lang="en-US" sz="1400" dirty="0" err="1"/>
              <a:t>foundryinc.my.webex.com</a:t>
            </a:r>
            <a:r>
              <a:rPr lang="en-US" sz="1400" dirty="0"/>
              <a:t>/</a:t>
            </a:r>
            <a:r>
              <a:rPr lang="en-US" sz="1400" dirty="0" err="1"/>
              <a:t>foundryinc.my</a:t>
            </a:r>
            <a:r>
              <a:rPr lang="en-US" sz="1400" dirty="0"/>
              <a:t>/</a:t>
            </a:r>
            <a:r>
              <a:rPr lang="en-US" sz="1400" dirty="0" err="1"/>
              <a:t>j.php?MTID</a:t>
            </a:r>
            <a:r>
              <a:rPr lang="en-US" sz="1400" dirty="0"/>
              <a:t>=m692e0f8e641247be995567a1addab5a4</a:t>
            </a:r>
          </a:p>
          <a:p>
            <a:pPr marL="0" marR="0">
              <a:spcBef>
                <a:spcPts val="0"/>
              </a:spcBef>
              <a:spcAft>
                <a:spcPts val="0"/>
              </a:spcAft>
            </a:pPr>
            <a:endParaRPr lang="en-US" sz="1400" dirty="0"/>
          </a:p>
          <a:p>
            <a:pPr marL="0" marR="0">
              <a:spcBef>
                <a:spcPts val="0"/>
              </a:spcBef>
              <a:spcAft>
                <a:spcPts val="0"/>
              </a:spcAft>
            </a:pPr>
            <a:r>
              <a:rPr lang="en-US" sz="1400" dirty="0"/>
              <a:t>Join by video system</a:t>
            </a:r>
          </a:p>
          <a:p>
            <a:pPr marL="0" marR="0">
              <a:spcBef>
                <a:spcPts val="0"/>
              </a:spcBef>
              <a:spcAft>
                <a:spcPts val="0"/>
              </a:spcAft>
            </a:pPr>
            <a:r>
              <a:rPr lang="en-US" sz="1400" dirty="0"/>
              <a:t>Dial 624724824@foundryinc.my.webex.com</a:t>
            </a:r>
          </a:p>
          <a:p>
            <a:pPr marL="0" marR="0">
              <a:spcBef>
                <a:spcPts val="0"/>
              </a:spcBef>
              <a:spcAft>
                <a:spcPts val="0"/>
              </a:spcAft>
            </a:pPr>
            <a:r>
              <a:rPr lang="en-US" sz="1400" dirty="0"/>
              <a:t>You can also dial 173.243.2.68 and enter your meeting number.</a:t>
            </a:r>
          </a:p>
          <a:p>
            <a:pPr marL="0" marR="0">
              <a:spcBef>
                <a:spcPts val="0"/>
              </a:spcBef>
              <a:spcAft>
                <a:spcPts val="0"/>
              </a:spcAft>
            </a:pPr>
            <a:endParaRPr lang="en-US" sz="1400" dirty="0"/>
          </a:p>
          <a:p>
            <a:pPr marL="0" marR="0">
              <a:spcBef>
                <a:spcPts val="0"/>
              </a:spcBef>
              <a:spcAft>
                <a:spcPts val="0"/>
              </a:spcAft>
            </a:pPr>
            <a:r>
              <a:rPr lang="en-US" sz="1400" dirty="0"/>
              <a:t>Join by phone</a:t>
            </a:r>
          </a:p>
          <a:p>
            <a:pPr marL="0" marR="0">
              <a:spcBef>
                <a:spcPts val="0"/>
              </a:spcBef>
              <a:spcAft>
                <a:spcPts val="0"/>
              </a:spcAft>
            </a:pPr>
            <a:r>
              <a:rPr lang="en-US" sz="1400" dirty="0"/>
              <a:t>+1-510-338-9438 USA Toll</a:t>
            </a:r>
          </a:p>
          <a:p>
            <a:pPr marL="0" marR="0">
              <a:spcBef>
                <a:spcPts val="0"/>
              </a:spcBef>
              <a:spcAft>
                <a:spcPts val="0"/>
              </a:spcAft>
            </a:pPr>
            <a:r>
              <a:rPr lang="en-US" sz="1400" dirty="0"/>
              <a:t>Access code: 624 724 824   </a:t>
            </a: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400" dirty="0"/>
              <a:t>Updates from 4/27/20 meeting (</a:t>
            </a:r>
            <a:r>
              <a:rPr lang="en-US" sz="2400" dirty="0" err="1"/>
              <a:t>cont</a:t>
            </a:r>
            <a:r>
              <a:rPr lang="en-US" sz="2400" dirty="0"/>
              <a:t>)</a:t>
            </a:r>
          </a:p>
          <a:p>
            <a:pPr lvl="1"/>
            <a:r>
              <a:rPr lang="en-US" sz="1800" dirty="0"/>
              <a:t>1900.5a interfaces (Cross WG collaboration)</a:t>
            </a:r>
          </a:p>
          <a:p>
            <a:pPr lvl="2"/>
            <a:r>
              <a:rPr lang="en-US" sz="1400" dirty="0"/>
              <a:t>Last ad hoc was canceled, reschedule for May 15th at 1pm ET</a:t>
            </a:r>
            <a:endParaRPr lang="en-US" sz="1800" dirty="0"/>
          </a:p>
          <a:p>
            <a:pPr lvl="2"/>
            <a:r>
              <a:rPr lang="en-US" sz="1400" dirty="0"/>
              <a:t>Pivotal question: including external interfaces in 1900.5a revision </a:t>
            </a:r>
          </a:p>
          <a:p>
            <a:pPr lvl="1"/>
            <a:r>
              <a:rPr lang="en-US" sz="2400" dirty="0"/>
              <a:t>Restarting 1900.4 WG</a:t>
            </a:r>
          </a:p>
          <a:p>
            <a:pPr lvl="2"/>
            <a:r>
              <a:rPr lang="en-US" sz="1400" dirty="0"/>
              <a:t>Oliver will finalize the adaptation of 1900.4 WG as an individual-based WG vs. entity-based</a:t>
            </a:r>
          </a:p>
          <a:p>
            <a:pPr lvl="1"/>
            <a:endParaRPr lang="en-US" sz="1800" dirty="0"/>
          </a:p>
          <a:p>
            <a:pPr lvl="1"/>
            <a:endParaRPr lang="en-US" sz="1800" dirty="0"/>
          </a:p>
          <a:p>
            <a:pPr lvl="1"/>
            <a:endParaRPr lang="en-US" sz="1800" dirty="0"/>
          </a:p>
          <a:p>
            <a:pPr lvl="1"/>
            <a:endParaRPr lang="en-US" sz="1800" dirty="0"/>
          </a:p>
          <a:p>
            <a:pPr lvl="1"/>
            <a:endParaRPr lang="en-US" sz="1800" dirty="0"/>
          </a:p>
        </p:txBody>
      </p:sp>
      <p:sp>
        <p:nvSpPr>
          <p:cNvPr id="4" name="Date Placeholder 3"/>
          <p:cNvSpPr>
            <a:spLocks noGrp="1"/>
          </p:cNvSpPr>
          <p:nvPr>
            <p:ph type="dt" sz="quarter" idx="10"/>
          </p:nvPr>
        </p:nvSpPr>
        <p:spPr/>
        <p:txBody>
          <a:bodyPr/>
          <a:lstStyle/>
          <a:p>
            <a:pPr>
              <a:defRPr/>
            </a:pPr>
            <a:fld id="{4CA42A4B-7C7B-AE43-9315-D4D0E7B4A706}" type="datetime1">
              <a:rPr lang="en-US" smtClean="0"/>
              <a:t>4/30/20</a:t>
            </a:fld>
            <a:endParaRPr lang="en-US"/>
          </a:p>
        </p:txBody>
      </p:sp>
      <p:sp>
        <p:nvSpPr>
          <p:cNvPr id="5" name="Footer Placeholder 4"/>
          <p:cNvSpPr>
            <a:spLocks noGrp="1"/>
          </p:cNvSpPr>
          <p:nvPr>
            <p:ph type="ftr" sz="quarter" idx="11"/>
          </p:nvPr>
        </p:nvSpPr>
        <p:spPr/>
        <p:txBody>
          <a:bodyPr/>
          <a:lstStyle/>
          <a:p>
            <a:pPr>
              <a:defRPr/>
            </a:pPr>
            <a:r>
              <a:rPr lang="en-US"/>
              <a:t>Doc #:5-20-0015-00-agen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20</a:t>
            </a:fld>
            <a:endParaRPr lang="en-US"/>
          </a:p>
        </p:txBody>
      </p:sp>
    </p:spTree>
    <p:extLst>
      <p:ext uri="{BB962C8B-B14F-4D97-AF65-F5344CB8AC3E}">
        <p14:creationId xmlns:p14="http://schemas.microsoft.com/office/powerpoint/2010/main" val="30068482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2400" dirty="0"/>
              <a:t>3/6/20</a:t>
            </a:r>
          </a:p>
          <a:p>
            <a:pPr lvl="1"/>
            <a:r>
              <a:rPr lang="en-US" sz="2000" dirty="0"/>
              <a:t>CBRS up and coming</a:t>
            </a:r>
          </a:p>
          <a:p>
            <a:r>
              <a:rPr lang="en-US" sz="2400" dirty="0"/>
              <a:t>4/7/20</a:t>
            </a:r>
          </a:p>
          <a:p>
            <a:pPr lvl="1"/>
            <a:r>
              <a:rPr lang="en-US" sz="2000" dirty="0"/>
              <a:t>NTR</a:t>
            </a:r>
          </a:p>
          <a:p>
            <a:r>
              <a:rPr lang="en-US" sz="2400" dirty="0"/>
              <a:t>5/1/20</a:t>
            </a:r>
          </a:p>
          <a:p>
            <a:pPr lvl="1"/>
            <a:r>
              <a:rPr lang="en-US" sz="2000" dirty="0"/>
              <a:t>TBD</a:t>
            </a:r>
          </a:p>
          <a:p>
            <a:pPr lvl="1"/>
            <a:endParaRPr lang="en-US" sz="2000" dirty="0"/>
          </a:p>
          <a:p>
            <a:pPr lvl="1"/>
            <a:endParaRPr lang="en-US" sz="2000" dirty="0"/>
          </a:p>
          <a:p>
            <a:endParaRPr lang="en-US" sz="2400" dirty="0"/>
          </a:p>
          <a:p>
            <a:pPr lvl="2"/>
            <a:endParaRPr lang="en-US" sz="1800" dirty="0"/>
          </a:p>
        </p:txBody>
      </p:sp>
      <p:sp>
        <p:nvSpPr>
          <p:cNvPr id="4" name="Date Placeholder 3"/>
          <p:cNvSpPr>
            <a:spLocks noGrp="1"/>
          </p:cNvSpPr>
          <p:nvPr>
            <p:ph type="dt" sz="half" idx="10"/>
          </p:nvPr>
        </p:nvSpPr>
        <p:spPr>
          <a:xfrm>
            <a:off x="457200" y="6448425"/>
            <a:ext cx="2133600" cy="365125"/>
          </a:xfrm>
        </p:spPr>
        <p:txBody>
          <a:bodyPr/>
          <a:lstStyle/>
          <a:p>
            <a:pPr>
              <a:defRPr/>
            </a:pPr>
            <a:fld id="{9C2753F0-5E26-9C40-9D6F-153CAA1FE6EB}" type="datetime1">
              <a:rPr lang="en-US" smtClean="0"/>
              <a:t>4/30/20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21</a:t>
            </a:fld>
            <a:endParaRPr lang="en-US"/>
          </a:p>
        </p:txBody>
      </p:sp>
    </p:spTree>
    <p:extLst>
      <p:ext uri="{BB962C8B-B14F-4D97-AF65-F5344CB8AC3E}">
        <p14:creationId xmlns:p14="http://schemas.microsoft.com/office/powerpoint/2010/main" val="364832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42296" y="990600"/>
            <a:ext cx="8382000" cy="5181600"/>
          </a:xfrm>
        </p:spPr>
        <p:txBody>
          <a:bodyPr/>
          <a:lstStyle/>
          <a:p>
            <a:r>
              <a:rPr lang="en-US" sz="2400" dirty="0"/>
              <a:t>6/5/20 1900.5 WG 14:00 -16:30 EST</a:t>
            </a:r>
          </a:p>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EEC85D68-1865-114C-8D57-EE27A068BDC4}" type="datetime1">
              <a:rPr lang="en-US" smtClean="0"/>
              <a:t>4/30/20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22</a:t>
            </a:fld>
            <a:endParaRPr lang="en-US"/>
          </a:p>
        </p:txBody>
      </p:sp>
    </p:spTree>
    <p:extLst>
      <p:ext uri="{BB962C8B-B14F-4D97-AF65-F5344CB8AC3E}">
        <p14:creationId xmlns:p14="http://schemas.microsoft.com/office/powerpoint/2010/main" val="553909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39B45462-4B99-3D40-B8E0-E325FFC97F50}" type="datetime1">
              <a:rPr lang="en-US" smtClean="0"/>
              <a:t>4/30/20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41578517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normAutofit/>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r>
              <a:rPr lang="en-US" sz="2200" dirty="0"/>
              <a:t>4/8/20</a:t>
            </a:r>
          </a:p>
          <a:p>
            <a:pPr lvl="1"/>
            <a:r>
              <a:rPr lang="en-US" sz="1800" dirty="0"/>
              <a:t>6 GHz WINN Forum group forming</a:t>
            </a:r>
          </a:p>
          <a:p>
            <a:pPr marL="1200150" lvl="3" indent="-342900"/>
            <a:r>
              <a:rPr lang="en-US" sz="1400" dirty="0"/>
              <a:t>P1900.5 should participate?</a:t>
            </a:r>
          </a:p>
          <a:p>
            <a:pPr marL="1200150" lvl="3" indent="-342900"/>
            <a:r>
              <a:rPr lang="en-US" sz="1400" dirty="0"/>
              <a:t>Will contact Andy Clegg just to see</a:t>
            </a:r>
          </a:p>
          <a:p>
            <a:pPr marL="1200150" lvl="3" indent="-342900"/>
            <a:r>
              <a:rPr lang="en-US" sz="1400" dirty="0"/>
              <a:t>MITRE is a member</a:t>
            </a:r>
          </a:p>
          <a:p>
            <a:pPr marL="1200150" lvl="3" indent="-342900"/>
            <a:r>
              <a:rPr lang="en-US" sz="1400" dirty="0"/>
              <a:t>John will look when he can</a:t>
            </a:r>
          </a:p>
          <a:p>
            <a:pPr marL="342900" lvl="1" indent="-342900"/>
            <a:r>
              <a:rPr lang="en-US" sz="2200" dirty="0"/>
              <a:t>5/1/20</a:t>
            </a:r>
          </a:p>
          <a:p>
            <a:pPr marL="742950" lvl="2" indent="-342900"/>
            <a:r>
              <a:rPr lang="en-US" sz="1800" dirty="0"/>
              <a:t>TBD</a:t>
            </a:r>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0B540A3-9331-3F41-8D62-04E1057E620B}" type="datetime1">
              <a:rPr lang="en-US" smtClean="0"/>
              <a:t>4/30/20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24</a:t>
            </a:fld>
            <a:endParaRPr lang="en-US"/>
          </a:p>
        </p:txBody>
      </p:sp>
    </p:spTree>
    <p:extLst>
      <p:ext uri="{BB962C8B-B14F-4D97-AF65-F5344CB8AC3E}">
        <p14:creationId xmlns:p14="http://schemas.microsoft.com/office/powerpoint/2010/main" val="17672674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858DEB0D-B59C-5D4C-9C2B-1C073FB4DBCE}" type="datetime1">
              <a:rPr lang="en-US" smtClean="0"/>
              <a:t>4/30/20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25</a:t>
            </a:fld>
            <a:endParaRPr lang="en-US"/>
          </a:p>
        </p:txBody>
      </p:sp>
    </p:spTree>
    <p:extLst>
      <p:ext uri="{BB962C8B-B14F-4D97-AF65-F5344CB8AC3E}">
        <p14:creationId xmlns:p14="http://schemas.microsoft.com/office/powerpoint/2010/main" val="1213814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CA603003-5951-8244-9F74-93FB34F26A3C}" type="datetime1">
              <a:rPr lang="en-US" smtClean="0"/>
              <a:t>4/30/20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#:5-20-0015-00-agen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B01C29E4-A9D0-4841-917E-73BB0D2367DC}" type="datetime1">
              <a:rPr lang="en-US" smtClean="0"/>
              <a:t>4/30/20</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#:5-20-0015-00-agen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8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457200" y="1053806"/>
            <a:ext cx="2743200" cy="646331"/>
          </a:xfrm>
          <a:prstGeom prst="rect">
            <a:avLst/>
          </a:prstGeom>
          <a:noFill/>
        </p:spPr>
        <p:txBody>
          <a:bodyPr wrap="square" rtlCol="0">
            <a:spAutoFit/>
          </a:bodyPr>
          <a:lstStyle/>
          <a:p>
            <a:r>
              <a:rPr lang="en-US" b="1" i="1" dirty="0">
                <a:solidFill>
                  <a:srgbClr val="FF0000"/>
                </a:solidFill>
              </a:rPr>
              <a:t>Quorum 5/1?  - </a:t>
            </a:r>
          </a:p>
          <a:p>
            <a:endParaRPr lang="en-US" b="1" i="1" dirty="0">
              <a:solidFill>
                <a:srgbClr val="FF0000"/>
              </a:solidFill>
            </a:endParaRPr>
          </a:p>
        </p:txBody>
      </p:sp>
      <p:graphicFrame>
        <p:nvGraphicFramePr>
          <p:cNvPr id="6" name="Table 5">
            <a:extLst>
              <a:ext uri="{FF2B5EF4-FFF2-40B4-BE49-F238E27FC236}">
                <a16:creationId xmlns:a16="http://schemas.microsoft.com/office/drawing/2014/main" id="{E5090FEE-6316-444A-8AD6-6E09A695AB0E}"/>
              </a:ext>
            </a:extLst>
          </p:cNvPr>
          <p:cNvGraphicFramePr>
            <a:graphicFrameLocks noGrp="1"/>
          </p:cNvGraphicFramePr>
          <p:nvPr>
            <p:extLst>
              <p:ext uri="{D42A27DB-BD31-4B8C-83A1-F6EECF244321}">
                <p14:modId xmlns:p14="http://schemas.microsoft.com/office/powerpoint/2010/main" val="1174391422"/>
              </p:ext>
            </p:extLst>
          </p:nvPr>
        </p:nvGraphicFramePr>
        <p:xfrm>
          <a:off x="2384396" y="822101"/>
          <a:ext cx="6302404" cy="4163895"/>
        </p:xfrm>
        <a:graphic>
          <a:graphicData uri="http://schemas.openxmlformats.org/drawingml/2006/table">
            <a:tbl>
              <a:tblPr>
                <a:tableStyleId>{5C22544A-7EE6-4342-B048-85BDC9FD1C3A}</a:tableStyleId>
              </a:tblPr>
              <a:tblGrid>
                <a:gridCol w="601439">
                  <a:extLst>
                    <a:ext uri="{9D8B030D-6E8A-4147-A177-3AD203B41FA5}">
                      <a16:colId xmlns:a16="http://schemas.microsoft.com/office/drawing/2014/main" val="2091974125"/>
                    </a:ext>
                  </a:extLst>
                </a:gridCol>
                <a:gridCol w="770859">
                  <a:extLst>
                    <a:ext uri="{9D8B030D-6E8A-4147-A177-3AD203B41FA5}">
                      <a16:colId xmlns:a16="http://schemas.microsoft.com/office/drawing/2014/main" val="92267019"/>
                    </a:ext>
                  </a:extLst>
                </a:gridCol>
                <a:gridCol w="1279116">
                  <a:extLst>
                    <a:ext uri="{9D8B030D-6E8A-4147-A177-3AD203B41FA5}">
                      <a16:colId xmlns:a16="http://schemas.microsoft.com/office/drawing/2014/main" val="310828403"/>
                    </a:ext>
                  </a:extLst>
                </a:gridCol>
                <a:gridCol w="1118169">
                  <a:extLst>
                    <a:ext uri="{9D8B030D-6E8A-4147-A177-3AD203B41FA5}">
                      <a16:colId xmlns:a16="http://schemas.microsoft.com/office/drawing/2014/main" val="996003646"/>
                    </a:ext>
                  </a:extLst>
                </a:gridCol>
                <a:gridCol w="2532821">
                  <a:extLst>
                    <a:ext uri="{9D8B030D-6E8A-4147-A177-3AD203B41FA5}">
                      <a16:colId xmlns:a16="http://schemas.microsoft.com/office/drawing/2014/main" val="3601224813"/>
                    </a:ext>
                  </a:extLst>
                </a:gridCol>
              </a:tblGrid>
              <a:tr h="724154">
                <a:tc>
                  <a:txBody>
                    <a:bodyPr/>
                    <a:lstStyle/>
                    <a:p>
                      <a:pPr algn="ctr" fontAlgn="b"/>
                      <a:r>
                        <a:rPr lang="en-US" sz="1000" u="none" strike="noStrike">
                          <a:effectLst/>
                        </a:rPr>
                        <a:t>5/1/20</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WG Status</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544039971"/>
                  </a:ext>
                </a:extLst>
              </a:tr>
              <a:tr h="181039">
                <a:tc>
                  <a:txBody>
                    <a:bodyPr/>
                    <a:lstStyle/>
                    <a:p>
                      <a:pPr algn="ctr"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r" fontAlgn="b"/>
                      <a:r>
                        <a:rPr lang="en-US" sz="1000" u="none" strike="noStrike">
                          <a:effectLst/>
                        </a:rPr>
                        <a:t>15</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1108216966"/>
                  </a:ext>
                </a:extLst>
              </a:tr>
              <a:tr h="181039">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Julia</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Andrusenko</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dirty="0">
                          <a:effectLst/>
                        </a:rPr>
                        <a:t>JHU/APL</a:t>
                      </a:r>
                      <a:endParaRPr lang="en-US" sz="1000" b="0" i="0" u="none" strike="noStrike" dirty="0">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3494936843"/>
                  </a:ext>
                </a:extLst>
              </a:tr>
              <a:tr h="181039">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Carlos</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Caicedo</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Syracuse University (Secretary)</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737977686"/>
                  </a:ext>
                </a:extLst>
              </a:tr>
              <a:tr h="181039">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David</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Chester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L3Harris</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291855184"/>
                  </a:ext>
                </a:extLst>
              </a:tr>
              <a:tr h="181039">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Lynn</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Grande</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Southern Cloud</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140511978"/>
                  </a:ext>
                </a:extLst>
              </a:tr>
              <a:tr h="181039">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Mitch </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Kokar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VIStology &amp; Northeastern University</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2127272715"/>
                  </a:ext>
                </a:extLst>
              </a:tr>
              <a:tr h="181039">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Alex</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Lackpour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Drexel University</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2668516418"/>
                  </a:ext>
                </a:extLst>
              </a:tr>
              <a:tr h="181039">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Jakub</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Moskal</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Vistology</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3162901843"/>
                  </a:ext>
                </a:extLst>
              </a:tr>
              <a:tr h="181039">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V</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Prasad</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Wireless and Mobile Communication, TU Delft</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1417540084"/>
                  </a:ext>
                </a:extLst>
              </a:tr>
              <a:tr h="181039">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Reinhard</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Schrage</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SchrageConsult</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2635878257"/>
                  </a:ext>
                </a:extLst>
              </a:tr>
              <a:tr h="181039">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Kael</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Stilp</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3759996773"/>
                  </a:ext>
                </a:extLst>
              </a:tr>
              <a:tr h="181039">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John </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Stine</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1847623490"/>
                  </a:ext>
                </a:extLst>
              </a:tr>
              <a:tr h="181039">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Darcy</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Swain-Walsh</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MITRE (Vice Chair)</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4237165168"/>
                  </a:ext>
                </a:extLst>
              </a:tr>
              <a:tr h="181039">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Tony</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Rennier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Foundry Inc (Chair)</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3164324363"/>
                  </a:ext>
                </a:extLst>
              </a:tr>
              <a:tr h="181039">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Jameson</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Dempsey</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Google</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1910515366"/>
                  </a:ext>
                </a:extLst>
              </a:tr>
              <a:tr h="181039">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Timothy</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Woods</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ANDRO Computational Solutions, LLC</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3031685276"/>
                  </a:ext>
                </a:extLst>
              </a:tr>
              <a:tr h="181039">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Eric</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Lindahl</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CDS2</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1698774685"/>
                  </a:ext>
                </a:extLst>
              </a:tr>
              <a:tr h="181039">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Wesley</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Eddy</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Google</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2875542891"/>
                  </a:ext>
                </a:extLst>
              </a:tr>
              <a:tr h="181039">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Becca</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Rousseau</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dirty="0">
                          <a:effectLst/>
                        </a:rPr>
                        <a:t>MITRE</a:t>
                      </a:r>
                      <a:endParaRPr lang="en-US" sz="1000" b="0" i="0" u="none" strike="noStrike" dirty="0">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679546329"/>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5/1/20  08:00-10:00 all times EDT</a:t>
            </a:r>
            <a:endParaRPr lang="en-US" sz="1600" dirty="0">
              <a:latin typeface="Times New Roman" pitchFamily="18" charset="0"/>
            </a:endParaRPr>
          </a:p>
          <a:p>
            <a:pPr>
              <a:buFont typeface="+mj-lt"/>
              <a:buAutoNum type="arabicPeriod"/>
            </a:pPr>
            <a:r>
              <a:rPr lang="en-US" sz="1600" dirty="0" err="1"/>
              <a:t>Administrivia</a:t>
            </a:r>
            <a:endParaRPr lang="en-US" sz="1600" dirty="0"/>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Status 1900.5a</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inputs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a:buFont typeface="+mj-lt"/>
              <a:buAutoNum type="arabicPeriod"/>
            </a:pPr>
            <a:r>
              <a:rPr lang="en-US" sz="1600" dirty="0"/>
              <a:t>Break</a:t>
            </a:r>
          </a:p>
          <a:p>
            <a:pPr>
              <a:buFont typeface="+mj-lt"/>
              <a:buAutoNum type="arabicPeriod"/>
            </a:pPr>
            <a:r>
              <a:rPr lang="en-US" sz="1600" dirty="0"/>
              <a:t>Ad Hoc sessions (Review and planning for subgroup activities as needed)</a:t>
            </a:r>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667884" y="852561"/>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2D0DEF52-25EA-2647-A96E-EEDA9903BC59}" type="datetime1">
              <a:rPr lang="en-US" smtClean="0"/>
              <a:t>4/30/20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#:5-20-0015-00-agen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a:t>
            </a:r>
            <a:r>
              <a:rPr lang="en-US" dirty="0">
                <a:solidFill>
                  <a:schemeClr val="tx1"/>
                </a:solidFill>
              </a:rPr>
              <a:t>5-20-0015-00-agen</a:t>
            </a:r>
          </a:p>
          <a:p>
            <a:endParaRPr dirty="0"/>
          </a:p>
          <a:p>
            <a:r>
              <a:rPr dirty="0"/>
              <a:t>Mover:</a:t>
            </a:r>
            <a:r>
              <a:rPr lang="en-US" dirty="0"/>
              <a:t> 	</a:t>
            </a:r>
            <a:endParaRPr dirty="0"/>
          </a:p>
          <a:p>
            <a:r>
              <a:rPr dirty="0"/>
              <a:t>Second:</a:t>
            </a:r>
            <a:endParaRPr lang="en-US" dirty="0"/>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C2AFA1A5-D36D-9C41-B709-D3441D4CA927}" type="datetime1">
              <a:rPr lang="en-US" smtClean="0"/>
              <a:t>4/30/20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#:5-20-0015-00-agen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7</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533400" y="76200"/>
            <a:ext cx="5638800" cy="819150"/>
          </a:xfrm>
        </p:spPr>
        <p:txBody>
          <a:bodyPr>
            <a:noAutofit/>
          </a:bodyPr>
          <a:lstStyle/>
          <a:p>
            <a:pPr algn="l"/>
            <a:r>
              <a:rPr lang="en-US" altLang="en-US" sz="2400" dirty="0">
                <a:solidFill>
                  <a:schemeClr val="tx1"/>
                </a:solidFill>
              </a:rPr>
              <a:t>INSTRUCTIONS FOR CHAIRS OF STANDARDS DEVELOPMENT ACTIVITIES</a:t>
            </a:r>
            <a:endParaRPr lang="en-US" sz="2400"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533400" y="1524000"/>
            <a:ext cx="8229600" cy="4525963"/>
          </a:xfrm>
        </p:spPr>
        <p:txBody>
          <a:bodyPr>
            <a:normAutofit/>
          </a:bodyPr>
          <a:lstStyle/>
          <a:p>
            <a:pPr marL="0" indent="0">
              <a:spcBef>
                <a:spcPts val="0"/>
              </a:spcBef>
              <a:spcAft>
                <a:spcPts val="0"/>
              </a:spcAft>
              <a:buClr>
                <a:srgbClr val="CC3300"/>
              </a:buClr>
              <a:buSzPct val="50000"/>
              <a:buNone/>
            </a:pPr>
            <a:r>
              <a:rPr lang="en-US" altLang="en-US" sz="2133" dirty="0">
                <a:solidFill>
                  <a:schemeClr val="tx1"/>
                </a:solidFill>
                <a:latin typeface="Montserrat" panose="00000500000000000000" pitchFamily="2" charset="0"/>
                <a:cs typeface="Calibri" pitchFamily="34" charset="0"/>
              </a:rPr>
              <a:t>At the beginning of each standards development meeting the chair or a designee is to:</a:t>
            </a:r>
          </a:p>
          <a:p>
            <a:pPr marL="0" indent="0">
              <a:spcBef>
                <a:spcPts val="0"/>
              </a:spcBef>
              <a:spcAft>
                <a:spcPts val="0"/>
              </a:spcAft>
              <a:buClr>
                <a:srgbClr val="CC3300"/>
              </a:buClr>
              <a:buSzPct val="50000"/>
              <a:buNone/>
            </a:pPr>
            <a:endParaRPr lang="en-US" altLang="en-US" sz="1000" dirty="0">
              <a:solidFill>
                <a:schemeClr val="tx1"/>
              </a:solidFill>
              <a:latin typeface="Calibri" pitchFamily="34" charset="0"/>
              <a:cs typeface="Calibri" pitchFamily="34" charset="0"/>
            </a:endParaRPr>
          </a:p>
          <a:p>
            <a:pPr>
              <a:buSzPct val="150000"/>
            </a:pPr>
            <a:r>
              <a:rPr lang="en-US" altLang="en-US" sz="1900" dirty="0">
                <a:solidFill>
                  <a:schemeClr val="tx1"/>
                </a:solidFill>
              </a:rPr>
              <a:t>Show the following slides (or provide them beforehand)</a:t>
            </a:r>
          </a:p>
          <a:p>
            <a:pPr>
              <a:buSzPct val="150000"/>
            </a:pPr>
            <a:r>
              <a:rPr lang="en-US" altLang="en-US" sz="1900" dirty="0">
                <a:solidFill>
                  <a:schemeClr val="tx1"/>
                </a:solidFill>
              </a:rPr>
              <a:t>Advise the standards development group participants that: </a:t>
            </a:r>
          </a:p>
          <a:p>
            <a:pPr>
              <a:buSzPct val="150000"/>
            </a:pPr>
            <a:r>
              <a:rPr lang="en-US" altLang="en-US" sz="1900" dirty="0">
                <a:solidFill>
                  <a:schemeClr val="tx1"/>
                </a:solidFill>
              </a:rPr>
              <a:t>IEEE SA’s copyright policy is described in Clause 7 of the IEEE SA Standards Board Bylaws and Clause 6.1 of the IEEE SA Standards Board Operations Manual;</a:t>
            </a:r>
          </a:p>
          <a:p>
            <a:pPr>
              <a:buSzPct val="150000"/>
            </a:pPr>
            <a:r>
              <a:rPr lang="en-US" altLang="en-US" sz="1900" dirty="0">
                <a:solidFill>
                  <a:schemeClr val="tx1"/>
                </a:solidFill>
              </a:rPr>
              <a:t>Any material submitted during standards development, whether verbal, recorded, or in written form, is a Contribution and shall comply with the IEEE SA Copyright Policy; </a:t>
            </a:r>
          </a:p>
          <a:p>
            <a:pPr>
              <a:buSzPct val="150000"/>
            </a:pPr>
            <a:r>
              <a:rPr lang="en-US" altLang="en-US" sz="1900" dirty="0">
                <a:solidFill>
                  <a:schemeClr val="tx1"/>
                </a:solidFill>
              </a:rPr>
              <a:t>Instruct the Secretary to record in the minutes of the relevant meeting: </a:t>
            </a:r>
          </a:p>
          <a:p>
            <a:pPr>
              <a:buSzPct val="150000"/>
            </a:pPr>
            <a:r>
              <a:rPr lang="en-US" altLang="en-US" sz="1900" dirty="0">
                <a:solidFill>
                  <a:schemeClr val="tx1"/>
                </a:solidFill>
              </a:rPr>
              <a:t>That the foregoing information was provided and that the copyright slides were shown (or provided beforehand). </a:t>
            </a:r>
          </a:p>
        </p:txBody>
      </p:sp>
      <p:sp>
        <p:nvSpPr>
          <p:cNvPr id="5" name="Date Placeholder 4">
            <a:extLst>
              <a:ext uri="{FF2B5EF4-FFF2-40B4-BE49-F238E27FC236}">
                <a16:creationId xmlns:a16="http://schemas.microsoft.com/office/drawing/2014/main" id="{250974CE-2CDC-E74E-996F-EEBA25769543}"/>
              </a:ext>
            </a:extLst>
          </p:cNvPr>
          <p:cNvSpPr>
            <a:spLocks noGrp="1"/>
          </p:cNvSpPr>
          <p:nvPr>
            <p:ph type="dt" sz="half" idx="10"/>
          </p:nvPr>
        </p:nvSpPr>
        <p:spPr/>
        <p:txBody>
          <a:bodyPr/>
          <a:lstStyle/>
          <a:p>
            <a:pPr>
              <a:defRPr/>
            </a:pPr>
            <a:fld id="{BB5524A3-0B5A-C84B-AD2B-85A26B2784A4}" type="datetime1">
              <a:rPr lang="en-US" smtClean="0"/>
              <a:t>4/30/20</a:t>
            </a:fld>
            <a:endParaRPr lang="en-US"/>
          </a:p>
        </p:txBody>
      </p:sp>
      <p:sp>
        <p:nvSpPr>
          <p:cNvPr id="6" name="Footer Placeholder 5">
            <a:extLst>
              <a:ext uri="{FF2B5EF4-FFF2-40B4-BE49-F238E27FC236}">
                <a16:creationId xmlns:a16="http://schemas.microsoft.com/office/drawing/2014/main" id="{0686B375-D2E0-2D4E-93BC-434AFAC66F71}"/>
              </a:ext>
            </a:extLst>
          </p:cNvPr>
          <p:cNvSpPr>
            <a:spLocks noGrp="1"/>
          </p:cNvSpPr>
          <p:nvPr>
            <p:ph type="ftr" sz="quarter" idx="11"/>
          </p:nvPr>
        </p:nvSpPr>
        <p:spPr/>
        <p:txBody>
          <a:bodyPr/>
          <a:lstStyle/>
          <a:p>
            <a:r>
              <a:rPr lang="en-US"/>
              <a:t>Doc #:5-20-0015-00-agen</a:t>
            </a:r>
            <a:endParaRPr lang="en-US" dirty="0"/>
          </a:p>
        </p:txBody>
      </p:sp>
    </p:spTree>
    <p:extLst>
      <p:ext uri="{BB962C8B-B14F-4D97-AF65-F5344CB8AC3E}">
        <p14:creationId xmlns:p14="http://schemas.microsoft.com/office/powerpoint/2010/main" val="468059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8</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0" y="455613"/>
            <a:ext cx="8229600" cy="819150"/>
          </a:xfrm>
        </p:spPr>
        <p:txBody>
          <a:bodyPr>
            <a:normAutofit/>
          </a:bodyPr>
          <a:lstStyle/>
          <a:p>
            <a:r>
              <a:rPr lang="en-US" altLang="en-US" dirty="0">
                <a:solidFill>
                  <a:schemeClr val="tx1"/>
                </a:solidFill>
              </a:rPr>
              <a:t>IEEE SA Copyright Policy</a:t>
            </a:r>
            <a:endParaRPr lang="en-US"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453710" y="1607337"/>
            <a:ext cx="8229600" cy="4525963"/>
          </a:xfrm>
        </p:spPr>
        <p:txBody>
          <a:bodyPr>
            <a:normAutofit/>
          </a:bodyPr>
          <a:lstStyle/>
          <a:p>
            <a:r>
              <a:rPr lang="en-US" altLang="en-US" sz="2133" dirty="0">
                <a:solidFill>
                  <a:schemeClr val="tx1"/>
                </a:solidFill>
              </a:rPr>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1000" dirty="0">
              <a:solidFill>
                <a:schemeClr val="tx1"/>
              </a:solidFill>
              <a:latin typeface="Calibri" pitchFamily="34" charset="0"/>
              <a:cs typeface="Calibri" pitchFamily="34" charset="0"/>
            </a:endParaRPr>
          </a:p>
          <a:p>
            <a:pPr lvl="2">
              <a:buSzPct val="150000"/>
            </a:pPr>
            <a:r>
              <a:rPr lang="en-US" altLang="en-US" sz="1867" dirty="0">
                <a:solidFill>
                  <a:schemeClr val="tx1"/>
                </a:solidFill>
              </a:rPr>
              <a:t>Previously Published material (copyright assertion indicated) shall not be presented/submitted to the Working Group nor incorporated into a Working Group draft unless permission is granted. </a:t>
            </a:r>
          </a:p>
          <a:p>
            <a:pPr lvl="2">
              <a:buSzPct val="150000"/>
            </a:pPr>
            <a:r>
              <a:rPr lang="en-US" altLang="en-US" sz="1867" dirty="0">
                <a:solidFill>
                  <a:schemeClr val="tx1"/>
                </a:solidFill>
              </a:rPr>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solidFill>
                  <a:schemeClr val="tx1"/>
                </a:solidFill>
              </a:rPr>
              <a:t>For material that is not previously Published, IEEE is automatically granted a license to use any material that is presented or submitted.</a:t>
            </a:r>
          </a:p>
          <a:p>
            <a:pPr lvl="2">
              <a:buSzPct val="150000"/>
            </a:pPr>
            <a:endParaRPr lang="en-US" altLang="en-US" sz="1867" dirty="0">
              <a:solidFill>
                <a:schemeClr val="tx1"/>
              </a:solidFill>
            </a:endParaRPr>
          </a:p>
        </p:txBody>
      </p:sp>
      <p:sp>
        <p:nvSpPr>
          <p:cNvPr id="5" name="Date Placeholder 4">
            <a:extLst>
              <a:ext uri="{FF2B5EF4-FFF2-40B4-BE49-F238E27FC236}">
                <a16:creationId xmlns:a16="http://schemas.microsoft.com/office/drawing/2014/main" id="{A163862F-AD1F-544B-B19B-2723FDF36A63}"/>
              </a:ext>
            </a:extLst>
          </p:cNvPr>
          <p:cNvSpPr>
            <a:spLocks noGrp="1"/>
          </p:cNvSpPr>
          <p:nvPr>
            <p:ph type="dt" sz="half" idx="10"/>
          </p:nvPr>
        </p:nvSpPr>
        <p:spPr/>
        <p:txBody>
          <a:bodyPr/>
          <a:lstStyle/>
          <a:p>
            <a:pPr>
              <a:defRPr/>
            </a:pPr>
            <a:fld id="{9FA647A3-C479-0248-9CD7-C7B306C5BFA2}" type="datetime1">
              <a:rPr lang="en-US" smtClean="0"/>
              <a:t>4/30/20</a:t>
            </a:fld>
            <a:endParaRPr lang="en-US"/>
          </a:p>
        </p:txBody>
      </p:sp>
      <p:sp>
        <p:nvSpPr>
          <p:cNvPr id="6" name="Footer Placeholder 5">
            <a:extLst>
              <a:ext uri="{FF2B5EF4-FFF2-40B4-BE49-F238E27FC236}">
                <a16:creationId xmlns:a16="http://schemas.microsoft.com/office/drawing/2014/main" id="{BFE65ACE-008D-8842-84EE-211C7F8FE29C}"/>
              </a:ext>
            </a:extLst>
          </p:cNvPr>
          <p:cNvSpPr>
            <a:spLocks noGrp="1"/>
          </p:cNvSpPr>
          <p:nvPr>
            <p:ph type="ftr" sz="quarter" idx="11"/>
          </p:nvPr>
        </p:nvSpPr>
        <p:spPr/>
        <p:txBody>
          <a:bodyPr/>
          <a:lstStyle/>
          <a:p>
            <a:r>
              <a:rPr lang="en-US"/>
              <a:t>Doc #:5-20-0015-00-agen</a:t>
            </a:r>
            <a:endParaRPr lang="en-US" dirty="0"/>
          </a:p>
        </p:txBody>
      </p:sp>
    </p:spTree>
    <p:extLst>
      <p:ext uri="{BB962C8B-B14F-4D97-AF65-F5344CB8AC3E}">
        <p14:creationId xmlns:p14="http://schemas.microsoft.com/office/powerpoint/2010/main" val="88810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0" y="455613"/>
            <a:ext cx="8229600" cy="819150"/>
          </a:xfrm>
        </p:spPr>
        <p:txBody>
          <a:bodyPr>
            <a:normAutofit/>
          </a:bodyPr>
          <a:lstStyle/>
          <a:p>
            <a:r>
              <a:rPr lang="en-US" altLang="en-US" dirty="0">
                <a:solidFill>
                  <a:schemeClr val="tx1"/>
                </a:solidFill>
              </a:rPr>
              <a:t>IEEE SA Copyright Policy</a:t>
            </a:r>
            <a:endParaRPr lang="en-US"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solidFill>
                  <a:schemeClr val="tx1"/>
                </a:solidFill>
              </a:rPr>
              <a:t>The IEEE SA Copyright Policy is described in the IEEE SA Standards Board Bylaws and IEEE SA Standards Board Operations Manual</a:t>
            </a:r>
            <a:br>
              <a:rPr lang="en-US" dirty="0">
                <a:solidFill>
                  <a:schemeClr val="tx1"/>
                </a:solidFill>
              </a:rPr>
            </a:br>
            <a:endParaRPr lang="en-US" dirty="0">
              <a:solidFill>
                <a:schemeClr val="tx1"/>
              </a:solidFill>
            </a:endParaRPr>
          </a:p>
          <a:p>
            <a:pPr lvl="3">
              <a:buSzPct val="150000"/>
            </a:pPr>
            <a:r>
              <a:rPr lang="en-US" sz="2267" dirty="0">
                <a:solidFill>
                  <a:schemeClr val="tx1"/>
                </a:solidFill>
              </a:rPr>
              <a:t>IEEE SA Copyright Policy, see </a:t>
            </a:r>
            <a:br>
              <a:rPr lang="en-US" sz="2267" dirty="0">
                <a:solidFill>
                  <a:schemeClr val="tx1"/>
                </a:solidFill>
              </a:rPr>
            </a:br>
            <a:r>
              <a:rPr lang="en-US" sz="2267" dirty="0">
                <a:solidFill>
                  <a:schemeClr val="tx1"/>
                </a:solidFill>
              </a:rPr>
              <a:t>	Clause 7 of the IEEE SA Standards Board Bylaws</a:t>
            </a:r>
            <a:br>
              <a:rPr lang="en-US" sz="2267" dirty="0">
                <a:solidFill>
                  <a:schemeClr val="tx1"/>
                </a:solidFill>
              </a:rPr>
            </a:br>
            <a:r>
              <a:rPr lang="en-US" sz="2267" dirty="0">
                <a:solidFill>
                  <a:schemeClr val="tx1"/>
                </a:solidFill>
              </a:rPr>
              <a:t> 	</a:t>
            </a:r>
            <a:r>
              <a:rPr lang="en-US" sz="1867" dirty="0">
                <a:solidFill>
                  <a:schemeClr val="tx1"/>
                </a:solidFill>
                <a:hlinkClick r:id="rId2">
                  <a:extLst>
                    <a:ext uri="{A12FA001-AC4F-418D-AE19-62706E023703}">
                      <ahyp:hlinkClr xmlns:ahyp="http://schemas.microsoft.com/office/drawing/2018/hyperlinkcolor" val="tx"/>
                    </a:ext>
                  </a:extLst>
                </a:hlinkClick>
              </a:rPr>
              <a:t>https://standards.ieee.org/about/policies/bylaws/sect6-7.html#7</a:t>
            </a:r>
            <a:br>
              <a:rPr lang="en-US" sz="1867" dirty="0">
                <a:solidFill>
                  <a:schemeClr val="tx1"/>
                </a:solidFill>
              </a:rPr>
            </a:br>
            <a:r>
              <a:rPr lang="en-US" sz="2267" dirty="0">
                <a:solidFill>
                  <a:schemeClr val="tx1"/>
                </a:solidFill>
              </a:rPr>
              <a:t>	Clause 6.1 of the IEEE SA Standards Board Operations Manual</a:t>
            </a:r>
            <a:br>
              <a:rPr lang="en-US" sz="2267" dirty="0">
                <a:solidFill>
                  <a:schemeClr val="tx1"/>
                </a:solidFill>
              </a:rPr>
            </a:br>
            <a:r>
              <a:rPr lang="en-US" sz="2267" dirty="0">
                <a:solidFill>
                  <a:schemeClr val="tx1"/>
                </a:solidFill>
              </a:rPr>
              <a:t>	</a:t>
            </a:r>
            <a:r>
              <a:rPr lang="en-US" sz="1867" dirty="0">
                <a:solidFill>
                  <a:schemeClr val="tx1"/>
                </a:solidFill>
                <a:hlinkClick r:id="rId3">
                  <a:extLst>
                    <a:ext uri="{A12FA001-AC4F-418D-AE19-62706E023703}">
                      <ahyp:hlinkClr xmlns:ahyp="http://schemas.microsoft.com/office/drawing/2018/hyperlinkcolor" val="tx"/>
                    </a:ext>
                  </a:extLst>
                </a:hlinkClick>
              </a:rPr>
              <a:t>https://standards.ieee.org/about/policies/opman/sect6.html</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IEEE SA Copyright Permission</a:t>
            </a:r>
          </a:p>
          <a:p>
            <a:pPr lvl="3">
              <a:buSzPct val="150000"/>
            </a:pPr>
            <a:r>
              <a:rPr lang="en-US" sz="1867" dirty="0">
                <a:solidFill>
                  <a:schemeClr val="tx1"/>
                </a:solidFill>
                <a:hlinkClick r:id="rId4">
                  <a:extLst>
                    <a:ext uri="{A12FA001-AC4F-418D-AE19-62706E023703}">
                      <ahyp:hlinkClr xmlns:ahyp="http://schemas.microsoft.com/office/drawing/2018/hyperlinkcolor" val="tx"/>
                    </a:ext>
                  </a:extLst>
                </a:hlinkClick>
              </a:rPr>
              <a:t>https://standards.ieee.org/content/dam/ieee-standards/standards/web/documents/other/permissionltrs.zip</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IEEE SA Copyright FAQs</a:t>
            </a:r>
          </a:p>
          <a:p>
            <a:pPr lvl="3">
              <a:buSzPct val="150000"/>
            </a:pPr>
            <a:r>
              <a:rPr lang="en-US" sz="1867" dirty="0">
                <a:solidFill>
                  <a:schemeClr val="tx1"/>
                </a:solidFill>
                <a:hlinkClick r:id="rId5">
                  <a:extLst>
                    <a:ext uri="{A12FA001-AC4F-418D-AE19-62706E023703}">
                      <ahyp:hlinkClr xmlns:ahyp="http://schemas.microsoft.com/office/drawing/2018/hyperlinkcolor" val="tx"/>
                    </a:ext>
                  </a:extLst>
                </a:hlinkClick>
              </a:rPr>
              <a:t>http://standards.ieee.org/faqs/copyrights.html/</a:t>
            </a:r>
            <a:endParaRPr lang="en-US" sz="1867" dirty="0">
              <a:solidFill>
                <a:schemeClr val="tx1"/>
              </a:solidFill>
            </a:endParaRPr>
          </a:p>
          <a:p>
            <a:pPr lvl="2">
              <a:buSzPct val="150000"/>
            </a:pPr>
            <a:r>
              <a:rPr lang="en-US" dirty="0">
                <a:solidFill>
                  <a:schemeClr val="tx1"/>
                </a:solidFill>
              </a:rPr>
              <a:t>IEEE SA Best Practices for IEEE Standards Development </a:t>
            </a:r>
          </a:p>
          <a:p>
            <a:pPr lvl="3">
              <a:buSzPct val="150000"/>
            </a:pPr>
            <a:r>
              <a:rPr lang="en-US" sz="1867" dirty="0">
                <a:solidFill>
                  <a:schemeClr val="tx1"/>
                </a:solidFill>
                <a:hlinkClick r:id="rId6">
                  <a:extLst>
                    <a:ext uri="{A12FA001-AC4F-418D-AE19-62706E023703}">
                      <ahyp:hlinkClr xmlns:ahyp="http://schemas.microsoft.com/office/drawing/2018/hyperlinkcolor" val="tx"/>
                    </a:ext>
                  </a:extLst>
                </a:hlinkClick>
              </a:rPr>
              <a:t>http://standards.ieee.org/develop/policies/best_practices_for_ieee_standards_development_051215.pdf</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Distribution of Draft Standards (see 6.1.3 of the SASB Operations Manual)</a:t>
            </a:r>
          </a:p>
          <a:p>
            <a:pPr lvl="3">
              <a:buSzPct val="150000"/>
            </a:pPr>
            <a:r>
              <a:rPr lang="en-US" sz="1867" dirty="0">
                <a:solidFill>
                  <a:schemeClr val="tx1"/>
                </a:solidFill>
                <a:hlinkClick r:id="rId3">
                  <a:extLst>
                    <a:ext uri="{A12FA001-AC4F-418D-AE19-62706E023703}">
                      <ahyp:hlinkClr xmlns:ahyp="http://schemas.microsoft.com/office/drawing/2018/hyperlinkcolor" val="tx"/>
                    </a:ext>
                  </a:extLst>
                </a:hlinkClick>
              </a:rPr>
              <a:t>https://standards.ieee.org/about/policies/opman/sect6.html</a:t>
            </a:r>
            <a:endParaRPr lang="en-US" sz="1867" dirty="0">
              <a:solidFill>
                <a:schemeClr val="tx1"/>
              </a:solidFill>
            </a:endParaRPr>
          </a:p>
          <a:p>
            <a:pPr lvl="2">
              <a:buSzPct val="150000"/>
            </a:pPr>
            <a:endParaRPr lang="en-US" altLang="en-US" sz="1867" dirty="0">
              <a:solidFill>
                <a:schemeClr val="tx1"/>
              </a:solidFill>
            </a:endParaRPr>
          </a:p>
        </p:txBody>
      </p:sp>
      <p:sp>
        <p:nvSpPr>
          <p:cNvPr id="5" name="Date Placeholder 4">
            <a:extLst>
              <a:ext uri="{FF2B5EF4-FFF2-40B4-BE49-F238E27FC236}">
                <a16:creationId xmlns:a16="http://schemas.microsoft.com/office/drawing/2014/main" id="{FC91C324-E0AC-7447-9998-4FC85C9A1EF0}"/>
              </a:ext>
            </a:extLst>
          </p:cNvPr>
          <p:cNvSpPr>
            <a:spLocks noGrp="1"/>
          </p:cNvSpPr>
          <p:nvPr>
            <p:ph type="dt" sz="half" idx="10"/>
          </p:nvPr>
        </p:nvSpPr>
        <p:spPr/>
        <p:txBody>
          <a:bodyPr/>
          <a:lstStyle/>
          <a:p>
            <a:pPr>
              <a:defRPr/>
            </a:pPr>
            <a:fld id="{20242A47-47AA-E342-8031-4B9A10207539}" type="datetime1">
              <a:rPr lang="en-US" smtClean="0"/>
              <a:t>4/30/20</a:t>
            </a:fld>
            <a:endParaRPr lang="en-US"/>
          </a:p>
        </p:txBody>
      </p:sp>
      <p:sp>
        <p:nvSpPr>
          <p:cNvPr id="6" name="Footer Placeholder 5">
            <a:extLst>
              <a:ext uri="{FF2B5EF4-FFF2-40B4-BE49-F238E27FC236}">
                <a16:creationId xmlns:a16="http://schemas.microsoft.com/office/drawing/2014/main" id="{E1ECC213-ACDB-1F44-83A2-A75C7F858B8F}"/>
              </a:ext>
            </a:extLst>
          </p:cNvPr>
          <p:cNvSpPr>
            <a:spLocks noGrp="1"/>
          </p:cNvSpPr>
          <p:nvPr>
            <p:ph type="ftr" sz="quarter" idx="11"/>
          </p:nvPr>
        </p:nvSpPr>
        <p:spPr/>
        <p:txBody>
          <a:bodyPr/>
          <a:lstStyle/>
          <a:p>
            <a:r>
              <a:rPr lang="en-US"/>
              <a:t>Doc #:5-20-0015-00-agen</a:t>
            </a:r>
            <a:endParaRPr lang="en-US" dirty="0"/>
          </a:p>
        </p:txBody>
      </p:sp>
    </p:spTree>
    <p:extLst>
      <p:ext uri="{BB962C8B-B14F-4D97-AF65-F5344CB8AC3E}">
        <p14:creationId xmlns:p14="http://schemas.microsoft.com/office/powerpoint/2010/main" val="1320381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23169</TotalTime>
  <Words>2595</Words>
  <Application>Microsoft Macintosh PowerPoint</Application>
  <PresentationFormat>On-screen Show (4:3)</PresentationFormat>
  <Paragraphs>430</Paragraphs>
  <Slides>25</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Arial</vt:lpstr>
      <vt:lpstr>Calibri</vt:lpstr>
      <vt:lpstr>Helvetica</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Participants have a duty to inform the IEEE</vt:lpstr>
      <vt:lpstr>Ways to inform IEEE</vt:lpstr>
      <vt:lpstr>Other guidelines for IEEE WG meetings</vt:lpstr>
      <vt:lpstr>Patent-related information</vt:lpstr>
      <vt:lpstr>Minutes for approval</vt:lpstr>
      <vt:lpstr>Current Status for 1900.5.1</vt:lpstr>
      <vt:lpstr>Current Status for 1900.5.2a</vt:lpstr>
      <vt:lpstr>Current Status for 1900.5a</vt:lpstr>
      <vt:lpstr>Other DySPAN-SC Activities</vt:lpstr>
      <vt:lpstr>Other DySPAN-SC Activities</vt:lpstr>
      <vt:lpstr>Other DySPAN-SC Activities</vt:lpstr>
      <vt:lpstr>1900.5 Marketing Inputs</vt:lpstr>
      <vt:lpstr>1900.5 Meeting Planning and Review</vt:lpstr>
      <vt:lpstr>1900.5 Adjourn</vt:lpstr>
      <vt:lpstr>1900.5 AOB</vt:lpstr>
      <vt:lpstr>1900.5 Adjourn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525</cp:revision>
  <dcterms:created xsi:type="dcterms:W3CDTF">2013-08-13T02:52:21Z</dcterms:created>
  <dcterms:modified xsi:type="dcterms:W3CDTF">2020-04-30T16:55:44Z</dcterms:modified>
</cp:coreProperties>
</file>