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7" r:id="rId16"/>
    <p:sldId id="438" r:id="rId17"/>
    <p:sldId id="439" r:id="rId18"/>
    <p:sldId id="426" r:id="rId19"/>
    <p:sldId id="457" r:id="rId20"/>
    <p:sldId id="458" r:id="rId21"/>
    <p:sldId id="440" r:id="rId22"/>
    <p:sldId id="430" r:id="rId23"/>
    <p:sldId id="454" r:id="rId24"/>
    <p:sldId id="452" r:id="rId25"/>
    <p:sldId id="45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C6B4A-2C5B-1148-873E-89F710390E8B}" v="19" dt="2020-04-30T16:53:42.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autoAdjust="0"/>
    <p:restoredTop sz="97557"/>
  </p:normalViewPr>
  <p:slideViewPr>
    <p:cSldViewPr>
      <p:cViewPr varScale="1">
        <p:scale>
          <a:sx n="198" d="100"/>
          <a:sy n="198" d="100"/>
        </p:scale>
        <p:origin x="31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C1B7F17-4794-E242-8D74-B061DEF8B526}" type="datetime1">
              <a:rPr lang="en-US" smtClean="0"/>
              <a:t>4/30/20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DE56A4D-7D09-3340-8EF4-CA992A2EA9A8}"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D2A633-6D4E-E34B-BEA6-9A48C1D68385}"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F45B85F-00B5-A84E-A744-F600D6A643B6}" type="datetime1">
              <a:rPr lang="en-US" smtClean="0"/>
              <a:t>4/30/20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35AF6144-7548-2049-B8E3-C79FDFEE8212}" type="datetime1">
              <a:rPr lang="en-US" smtClean="0"/>
              <a:t>4/30/20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6716F5B-6353-B44C-A12B-8F53CDC45535}" type="datetime1">
              <a:rPr lang="en-US" smtClean="0"/>
              <a:t>4/30/20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52ADE32-594A-0B4C-8AA1-7E6A3B10EEA5}" type="datetime1">
              <a:rPr lang="en-US" smtClean="0"/>
              <a:t>4/30/20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E63A00EB-94C7-5341-8A11-7973CF8647AA}" type="datetime1">
              <a:rPr lang="en-US" smtClean="0"/>
              <a:t>4/30/20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3757BB3-8DE2-3C4E-8189-4E0E7D5B75CD}" type="datetime1">
              <a:rPr lang="en-US" smtClean="0"/>
              <a:t>4/30/20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65469D3-1DA7-7C40-BABB-018DE83D2862}" type="datetime1">
              <a:rPr lang="en-US" smtClean="0"/>
              <a:t>4/30/20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87E36D3-0B0F-5248-A705-3ACA5E12D6FB}" type="datetime1">
              <a:rPr lang="en-US" smtClean="0"/>
              <a:t>4/30/20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5C494BA-EFD0-0844-B8EA-A6DD4D7ED0A1}" type="datetime1">
              <a:rPr lang="en-US" smtClean="0"/>
              <a:t>4/30/20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613FFB2C-B126-2F42-93AA-FF5D4C7252E4}" type="datetime1">
              <a:rPr lang="en-US" smtClean="0"/>
              <a:t>4/30/20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17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01 May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01 May 2020</a:t>
            </a:r>
          </a:p>
          <a:p>
            <a:pPr eaLnBrk="0" hangingPunct="0"/>
            <a:r>
              <a:rPr lang="en-US" sz="1200" b="1" dirty="0">
                <a:latin typeface="Arial" pitchFamily="34" charset="0"/>
                <a:cs typeface="Times New Roman" pitchFamily="18" charset="0"/>
              </a:rPr>
              <a:t>Document No: 5-20-0015-00-agen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F6E40E1-29F0-3347-BF99-401BF1F1C774}" type="datetime1">
              <a:rPr lang="en-US" smtClean="0"/>
              <a:t>4/30/20</a:t>
            </a:fld>
            <a:endParaRPr lang="en-US"/>
          </a:p>
        </p:txBody>
      </p:sp>
      <p:sp>
        <p:nvSpPr>
          <p:cNvPr id="3" name="Footer Placeholder 2"/>
          <p:cNvSpPr>
            <a:spLocks noGrp="1"/>
          </p:cNvSpPr>
          <p:nvPr>
            <p:ph type="ftr" sz="quarter" idx="11"/>
          </p:nvPr>
        </p:nvSpPr>
        <p:spPr/>
        <p:txBody>
          <a:bodyPr/>
          <a:lstStyle/>
          <a:p>
            <a:pPr>
              <a:defRPr/>
            </a:pPr>
            <a:r>
              <a:rPr lang="en-US"/>
              <a:t>Doc #:5-20-0015-00-agen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CFD96E2-4354-BF44-89B4-3A477FEA68B5}" type="datetime1">
              <a:rPr lang="en-US" smtClean="0"/>
              <a:t>4/30/20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9724FDD-15F6-7547-988F-C426E761750A}" type="datetime1">
              <a:rPr lang="en-US" smtClean="0"/>
              <a:t>4/30/20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A55D94D-9F53-D748-AF8E-27752D7D777A}" type="datetime1">
              <a:rPr lang="en-US" smtClean="0"/>
              <a:t>4/30/20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4/7 -8/20</a:t>
            </a:r>
            <a:r>
              <a:rPr lang="en-US" dirty="0"/>
              <a:t> </a:t>
            </a:r>
            <a:r>
              <a:rPr dirty="0"/>
              <a:t>WG minutes contained in </a:t>
            </a:r>
            <a:r>
              <a:rPr lang="en-US" dirty="0">
                <a:solidFill>
                  <a:schemeClr val="tx1"/>
                </a:solidFill>
              </a:rPr>
              <a:t>Doc #: 5-20-</a:t>
            </a:r>
            <a:r>
              <a:rPr lang="en-US" dirty="0">
                <a:solidFill>
                  <a:srgbClr val="FF0000"/>
                </a:solidFill>
              </a:rPr>
              <a:t>xxxx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8515C6E-4C7A-A244-AEE4-C849678610AF}" type="datetime1">
              <a:rPr lang="en-US" smtClean="0"/>
              <a:t>4/30/20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5/1/20</a:t>
            </a:r>
          </a:p>
          <a:p>
            <a:pPr lvl="1"/>
            <a:r>
              <a:rPr lang="en-US" sz="1600" dirty="0"/>
              <a:t>1900.5.1 Comment Resolution Group</a:t>
            </a:r>
          </a:p>
          <a:p>
            <a:pPr lvl="2"/>
            <a:r>
              <a:rPr lang="en-US" sz="1200" dirty="0"/>
              <a:t>Met 4/3 </a:t>
            </a:r>
          </a:p>
          <a:p>
            <a:pPr lvl="3"/>
            <a:r>
              <a:rPr lang="en-US" sz="1050" dirty="0"/>
              <a:t>Reviewed comments</a:t>
            </a:r>
          </a:p>
          <a:p>
            <a:pPr lvl="2"/>
            <a:r>
              <a:rPr lang="en-US" sz="1450" dirty="0">
                <a:solidFill>
                  <a:srgbClr val="FF0000"/>
                </a:solidFill>
              </a:rPr>
              <a:t>Proposal for WG on Comment Resolution to be presented at ??</a:t>
            </a:r>
          </a:p>
          <a:p>
            <a:pPr lvl="1"/>
            <a:r>
              <a:rPr lang="en-US" sz="1600" dirty="0"/>
              <a:t>Schedule</a:t>
            </a:r>
          </a:p>
          <a:p>
            <a:pPr lvl="2"/>
            <a:r>
              <a:rPr lang="en-US" sz="1400" dirty="0"/>
              <a:t>Full review of drafting - 3/17 √</a:t>
            </a:r>
          </a:p>
          <a:p>
            <a:pPr lvl="2"/>
            <a:r>
              <a:rPr lang="en-US" sz="1400" dirty="0"/>
              <a:t>First WG Ballot - 2/19 √ 	</a:t>
            </a:r>
          </a:p>
          <a:p>
            <a:pPr lvl="2"/>
            <a:r>
              <a:rPr lang="en-US" sz="1400" dirty="0"/>
              <a:t>WG Recirc - 10/19 √</a:t>
            </a:r>
          </a:p>
          <a:p>
            <a:pPr lvl="2"/>
            <a:r>
              <a:rPr lang="en-US" sz="1400" dirty="0"/>
              <a:t>Sponsor Ballot - 11/19 √ 	</a:t>
            </a:r>
          </a:p>
          <a:p>
            <a:pPr lvl="2"/>
            <a:r>
              <a:rPr lang="en-US" sz="1400" dirty="0"/>
              <a:t>Sponsor Recirc - </a:t>
            </a:r>
            <a:r>
              <a:rPr lang="en-US" sz="1400" dirty="0">
                <a:solidFill>
                  <a:srgbClr val="FF0000"/>
                </a:solidFill>
              </a:rPr>
              <a:t>4/20</a:t>
            </a:r>
          </a:p>
          <a:p>
            <a:pPr lvl="2"/>
            <a:r>
              <a:rPr lang="en-US" sz="1400" dirty="0"/>
              <a:t>Sponsor Recirc 2 - 6/20</a:t>
            </a:r>
          </a:p>
          <a:p>
            <a:pPr lvl="2"/>
            <a:r>
              <a:rPr lang="en-US" sz="1400" dirty="0"/>
              <a:t>Submit to REVCOM - 8/20</a:t>
            </a:r>
          </a:p>
          <a:p>
            <a:pPr lvl="1"/>
            <a:r>
              <a:rPr lang="en-US" sz="1600" dirty="0"/>
              <a:t>Reinhard working on a reference implementation of 1900.5.1 </a:t>
            </a:r>
          </a:p>
          <a:p>
            <a:pPr lvl="2"/>
            <a:r>
              <a:rPr lang="en-US" sz="1400" dirty="0"/>
              <a:t>Shooting for an April F2F demonstration - postponed</a:t>
            </a:r>
          </a:p>
          <a:p>
            <a:pPr lvl="2"/>
            <a:r>
              <a:rPr lang="en-US" sz="1400" dirty="0"/>
              <a:t>Looking at Java but doesn’t support operator overload, C++ a better option</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DBCF6AB-6AB2-1946-950F-34C521687248}"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a:p>
            <a:r>
              <a:rPr lang="en-US" sz="1800" dirty="0"/>
              <a:t>3/6/20</a:t>
            </a:r>
          </a:p>
          <a:p>
            <a:pPr lvl="1"/>
            <a:r>
              <a:rPr lang="en-US" sz="1400" dirty="0"/>
              <a:t>Met with Carlos on schema changes</a:t>
            </a:r>
          </a:p>
          <a:p>
            <a:pPr lvl="2"/>
            <a:r>
              <a:rPr lang="en-US" sz="1000" dirty="0"/>
              <a:t>Specifying default values</a:t>
            </a:r>
          </a:p>
          <a:p>
            <a:pPr lvl="1"/>
            <a:r>
              <a:rPr lang="en-US" sz="1400" dirty="0"/>
              <a:t>Editorial and rule updates coming in</a:t>
            </a:r>
          </a:p>
          <a:p>
            <a:pPr lvl="1"/>
            <a:r>
              <a:rPr lang="en-US" sz="1400" dirty="0"/>
              <a:t>Still working toward a draft for approval for sponsor ballot at F2F</a:t>
            </a:r>
          </a:p>
          <a:p>
            <a:r>
              <a:rPr lang="en-US" sz="1800" dirty="0"/>
              <a:t>4/7/20 </a:t>
            </a:r>
          </a:p>
          <a:p>
            <a:pPr lvl="1"/>
            <a:r>
              <a:rPr lang="en-US" sz="1400" dirty="0"/>
              <a:t>Continuing to make progress</a:t>
            </a:r>
          </a:p>
          <a:p>
            <a:pPr lvl="1"/>
            <a:r>
              <a:rPr lang="en-US" sz="1400" dirty="0"/>
              <a:t>Changes will be reviewed in in 1600 Ad-hoc</a:t>
            </a:r>
          </a:p>
          <a:p>
            <a:pPr lvl="1"/>
            <a:r>
              <a:rPr lang="en-US" sz="1400" dirty="0"/>
              <a:t>Possible promotion to sponsor ballot in May</a:t>
            </a:r>
          </a:p>
          <a:p>
            <a:pPr lvl="1"/>
            <a:r>
              <a:rPr lang="en-US" sz="1400" dirty="0"/>
              <a:t>Still processing internal feedback</a:t>
            </a:r>
          </a:p>
          <a:p>
            <a:pPr lvl="2"/>
            <a:r>
              <a:rPr lang="en-US" sz="1000" dirty="0"/>
              <a:t>New version expected in 2 weeks</a:t>
            </a:r>
          </a:p>
          <a:p>
            <a:pPr lvl="1"/>
            <a:r>
              <a:rPr lang="en-US" sz="1400" dirty="0"/>
              <a:t>Shoot for sooner rather than later for move to  Sponsor Ballot (May)</a:t>
            </a:r>
          </a:p>
          <a:p>
            <a:pPr lvl="1"/>
            <a:endParaRPr lang="en-US" sz="1400" dirty="0"/>
          </a:p>
          <a:p>
            <a:r>
              <a:rPr lang="en-US" sz="1800" dirty="0"/>
              <a:t>5/1/20</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2BCD5DEF-3480-404F-9FFB-82331F16888C}"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4/7/20</a:t>
            </a:r>
          </a:p>
          <a:p>
            <a:pPr lvl="1"/>
            <a:r>
              <a:rPr lang="en-US" sz="1400" dirty="0"/>
              <a:t>Preparing for ad-hoc 1400 today</a:t>
            </a:r>
          </a:p>
          <a:p>
            <a:pPr lvl="1"/>
            <a:r>
              <a:rPr lang="en-US" sz="1400" dirty="0"/>
              <a:t>Received inputs from participants</a:t>
            </a:r>
          </a:p>
          <a:p>
            <a:pPr lvl="1"/>
            <a:r>
              <a:rPr lang="en-US" sz="1400" dirty="0"/>
              <a:t>Will be presenting ideas for moving forward</a:t>
            </a:r>
          </a:p>
          <a:p>
            <a:pPr lvl="1"/>
            <a:r>
              <a:rPr lang="en-US" sz="1400" dirty="0"/>
              <a:t>Still working to build group consensus</a:t>
            </a:r>
          </a:p>
          <a:p>
            <a:pPr lvl="1"/>
            <a:r>
              <a:rPr lang="en-US" sz="1400" dirty="0"/>
              <a:t>Making progress</a:t>
            </a:r>
          </a:p>
          <a:p>
            <a:pPr lvl="1"/>
            <a:r>
              <a:rPr lang="en-US" sz="1400" dirty="0"/>
              <a:t>Lots of ad-</a:t>
            </a:r>
            <a:r>
              <a:rPr lang="en-US" sz="1400" dirty="0" err="1"/>
              <a:t>hocs</a:t>
            </a:r>
            <a:r>
              <a:rPr lang="en-US" sz="1400" dirty="0"/>
              <a:t> discussions</a:t>
            </a:r>
          </a:p>
          <a:p>
            <a:pPr lvl="1"/>
            <a:r>
              <a:rPr lang="en-US" sz="1400" dirty="0"/>
              <a:t>4/17 next ad-hoc</a:t>
            </a:r>
          </a:p>
          <a:p>
            <a:r>
              <a:rPr lang="en-US" sz="1800" dirty="0"/>
              <a:t>5/1/20</a:t>
            </a:r>
          </a:p>
          <a:p>
            <a:pPr lvl="1"/>
            <a:r>
              <a:rPr lang="en-US" sz="1400" dirty="0"/>
              <a:t>TBD</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A9F34EB-A183-DE46-95FD-88DF8388C4CB}"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4/7/20 meeting</a:t>
            </a:r>
          </a:p>
          <a:p>
            <a:pPr lvl="1"/>
            <a:r>
              <a:rPr lang="en-US" sz="2000" dirty="0"/>
              <a:t>Machine learning study group a few weeks out, Alex to Chair</a:t>
            </a:r>
          </a:p>
          <a:p>
            <a:pPr lvl="1"/>
            <a:r>
              <a:rPr lang="en-US" sz="2000" dirty="0"/>
              <a:t>DARPA SC2 spectrum challenge message format a possible candidate for standardization</a:t>
            </a:r>
          </a:p>
          <a:p>
            <a:pPr lvl="2"/>
            <a:r>
              <a:rPr lang="en-US" sz="1600" dirty="0"/>
              <a:t>John Chapin in the process of releasing a report on the SC2 findings</a:t>
            </a:r>
          </a:p>
          <a:p>
            <a:pPr lvl="2"/>
            <a:r>
              <a:rPr lang="en-US" sz="1600" dirty="0"/>
              <a:t>John Chapin interested in support our efforts</a:t>
            </a:r>
          </a:p>
          <a:p>
            <a:r>
              <a:rPr lang="en-US" sz="2400" dirty="0"/>
              <a:t>Updates from 4/27/20 meeting</a:t>
            </a:r>
          </a:p>
          <a:p>
            <a:pPr lvl="1"/>
            <a:r>
              <a:rPr lang="en-US" sz="1800" dirty="0"/>
              <a:t>1900.1 WG (Francesco reports)</a:t>
            </a:r>
          </a:p>
          <a:p>
            <a:pPr lvl="2"/>
            <a:r>
              <a:rPr lang="en-US" sz="1400" dirty="0"/>
              <a:t>Approved Study Group – next step is issuing the CFP</a:t>
            </a:r>
          </a:p>
          <a:p>
            <a:pPr lvl="1"/>
            <a:r>
              <a:rPr lang="en-US" sz="1800" dirty="0"/>
              <a:t>1900.6 WG (Oliver reports)</a:t>
            </a:r>
          </a:p>
          <a:p>
            <a:pPr lvl="2"/>
            <a:r>
              <a:rPr lang="en-US" sz="1400" dirty="0"/>
              <a:t>Two online sessions during the March virtual-F2F meetings</a:t>
            </a:r>
            <a:endParaRPr lang="en-US" sz="1800" dirty="0"/>
          </a:p>
          <a:p>
            <a:pPr lvl="2"/>
            <a:r>
              <a:rPr lang="en-US" sz="1400" dirty="0"/>
              <a:t>Currently voting on extending the sponsor balloting</a:t>
            </a:r>
          </a:p>
          <a:p>
            <a:pPr lvl="2"/>
            <a:r>
              <a:rPr lang="en-US" sz="1400" dirty="0"/>
              <a:t>Continuing comment resolution on 1900.6b</a:t>
            </a:r>
            <a:endParaRPr lang="en-US" sz="1800" dirty="0"/>
          </a:p>
          <a:p>
            <a:pPr lvl="2"/>
            <a:r>
              <a:rPr lang="en-US" sz="1400" dirty="0"/>
              <a:t>1900.6 draft PAR has been developed – scheduled to be approved in July</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4/30/20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DARPA SC2 Language standardization</a:t>
            </a:r>
          </a:p>
          <a:p>
            <a:pPr lvl="2"/>
            <a:r>
              <a:rPr lang="en-US" sz="1400" dirty="0"/>
              <a:t>Action Oliver: will send an email to John Chapin to propose alternative approach to starting standardization now. </a:t>
            </a:r>
            <a:endParaRPr lang="en-US" sz="1800" dirty="0"/>
          </a:p>
          <a:p>
            <a:pPr lvl="2"/>
            <a:r>
              <a:rPr lang="en-US" sz="1400" dirty="0"/>
              <a:t>Oliver asks Jennifer if “direct adoption” is a possible option</a:t>
            </a:r>
          </a:p>
          <a:p>
            <a:pPr lvl="2"/>
            <a:r>
              <a:rPr lang="en-US" sz="1400" dirty="0"/>
              <a:t>Jennifer: IEEE does not have an existing agreement with DARPA on adopting existing technology as a standard – therefore need to discuss it further</a:t>
            </a:r>
            <a:endParaRPr lang="en-US" sz="1800" dirty="0"/>
          </a:p>
          <a:p>
            <a:pPr lvl="1"/>
            <a:r>
              <a:rPr lang="en-US" sz="1800" dirty="0"/>
              <a:t>Machine Learning standardization Study Group</a:t>
            </a:r>
          </a:p>
          <a:p>
            <a:pPr lvl="2"/>
            <a:r>
              <a:rPr lang="en-US" sz="1400" dirty="0"/>
              <a:t>Alex is currently drafting an email to Jennifer </a:t>
            </a:r>
            <a:r>
              <a:rPr lang="en-US" sz="1400" dirty="0" err="1"/>
              <a:t>Santulli</a:t>
            </a:r>
            <a:r>
              <a:rPr lang="en-US" sz="1400" dirty="0"/>
              <a:t> on the call for participation</a:t>
            </a:r>
            <a:endParaRPr lang="en-US" sz="1800" dirty="0"/>
          </a:p>
          <a:p>
            <a:pPr lvl="2"/>
            <a:r>
              <a:rPr lang="en-US" sz="1400" dirty="0"/>
              <a:t>Planned first meeting time: Monday, July 13th </a:t>
            </a:r>
            <a:endParaRPr lang="en-US" sz="1800" dirty="0"/>
          </a:p>
          <a:p>
            <a:pPr lvl="2"/>
            <a:r>
              <a:rPr lang="en-US" sz="1400" dirty="0"/>
              <a:t>Still considering using the IEEE’s </a:t>
            </a:r>
            <a:r>
              <a:rPr lang="en-US" sz="1400" dirty="0" err="1"/>
              <a:t>Wordpress</a:t>
            </a:r>
            <a:r>
              <a:rPr lang="en-US" sz="1400" dirty="0"/>
              <a:t> option for creating a SG website</a:t>
            </a:r>
            <a:endParaRPr lang="en-US" sz="1800" dirty="0"/>
          </a:p>
          <a:p>
            <a:pPr lvl="2"/>
            <a:r>
              <a:rPr lang="en-US" sz="1400" dirty="0"/>
              <a:t>Is there another virtual collaboration space that can be used in addition to IEEE mentor?</a:t>
            </a:r>
            <a:endParaRPr lang="en-US" sz="1800" dirty="0"/>
          </a:p>
          <a:p>
            <a:pPr lvl="1"/>
            <a:r>
              <a:rPr lang="en-US" sz="1800" dirty="0"/>
              <a:t>National Spectrum Consortium</a:t>
            </a:r>
          </a:p>
          <a:p>
            <a:pPr lvl="2"/>
            <a:r>
              <a:rPr lang="en-US" sz="1400" dirty="0"/>
              <a:t>Tony met with Apurva </a:t>
            </a:r>
            <a:r>
              <a:rPr lang="en-US" sz="1400" dirty="0" err="1"/>
              <a:t>Mody</a:t>
            </a:r>
            <a:r>
              <a:rPr lang="en-US" sz="1400" dirty="0"/>
              <a:t> (NSC Small Business Rep on Exec </a:t>
            </a:r>
            <a:r>
              <a:rPr lang="en-US" sz="1400" dirty="0" err="1"/>
              <a:t>Comitte</a:t>
            </a:r>
            <a:r>
              <a:rPr lang="en-US" sz="1400" dirty="0"/>
              <a:t>) and Mat Sherman and discussed 1900 standards work</a:t>
            </a:r>
            <a:endParaRPr lang="en-US" sz="1800" dirty="0"/>
          </a:p>
          <a:p>
            <a:pPr lvl="2"/>
            <a:r>
              <a:rPr lang="en-US" sz="1400" dirty="0"/>
              <a:t>NSC is preparing a survey and sent it to NSC membership on DSA standards engagement regarding formation of an NSC DSA standards WG. (DSA – Architecture, DSA – Radio Rules, DSA – Network Policies, DSA – Spectrum Sensing Interface)</a:t>
            </a:r>
          </a:p>
          <a:p>
            <a:pPr lvl="2"/>
            <a:r>
              <a:rPr lang="en-US" sz="1400" dirty="0"/>
              <a:t>Possible publication through a standards body (IEEE-SA, WINNFORUM, 3GPP) possible in future</a:t>
            </a:r>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4/30/20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32130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06D84CD-1B88-C447-B79B-339282C256C7}" type="datetime1">
              <a:rPr lang="en-US" smtClean="0"/>
              <a:t>4/30/20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4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4/30/20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00684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3/6/20</a:t>
            </a:r>
          </a:p>
          <a:p>
            <a:pPr lvl="1"/>
            <a:r>
              <a:rPr lang="en-US" sz="2000" dirty="0"/>
              <a:t>CBRS up and coming</a:t>
            </a:r>
          </a:p>
          <a:p>
            <a:r>
              <a:rPr lang="en-US" sz="2400" dirty="0"/>
              <a:t>4/7/20</a:t>
            </a:r>
          </a:p>
          <a:p>
            <a:pPr lvl="1"/>
            <a:r>
              <a:rPr lang="en-US" sz="2000" dirty="0"/>
              <a:t>NTR</a:t>
            </a:r>
          </a:p>
          <a:p>
            <a:r>
              <a:rPr lang="en-US" sz="2400" dirty="0"/>
              <a:t>5/1/20</a:t>
            </a:r>
          </a:p>
          <a:p>
            <a:pPr lvl="1"/>
            <a:r>
              <a:rPr lang="en-US" sz="2000" dirty="0"/>
              <a:t>TBD</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9C2753F0-5E26-9C40-9D6F-153CAA1FE6EB}"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6/5/20 1900.5 WG 14:00 -16:30 EST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C85D68-1865-114C-8D57-EE27A068BDC4}"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9B45462-4B99-3D40-B8E0-E325FFC97F50}"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4/8/20</a:t>
            </a:r>
          </a:p>
          <a:p>
            <a:pPr lvl="1"/>
            <a:r>
              <a:rPr lang="en-US" sz="1800" dirty="0"/>
              <a:t>6 GHz WINN Forum group forming</a:t>
            </a:r>
          </a:p>
          <a:p>
            <a:pPr marL="1200150" lvl="3" indent="-342900"/>
            <a:r>
              <a:rPr lang="en-US" sz="1400" dirty="0"/>
              <a:t>P1900.5 should participate?</a:t>
            </a:r>
          </a:p>
          <a:p>
            <a:pPr marL="1200150" lvl="3" indent="-342900"/>
            <a:r>
              <a:rPr lang="en-US" sz="1400" dirty="0"/>
              <a:t>Will contact Andy Clegg just to see</a:t>
            </a:r>
          </a:p>
          <a:p>
            <a:pPr marL="1200150" lvl="3" indent="-342900"/>
            <a:r>
              <a:rPr lang="en-US" sz="1400" dirty="0"/>
              <a:t>MITRE is a member</a:t>
            </a:r>
          </a:p>
          <a:p>
            <a:pPr marL="1200150" lvl="3" indent="-342900"/>
            <a:r>
              <a:rPr lang="en-US" sz="1400" dirty="0"/>
              <a:t>John will look when he can</a:t>
            </a:r>
          </a:p>
          <a:p>
            <a:pPr marL="342900" lvl="1" indent="-342900"/>
            <a:r>
              <a:rPr lang="en-US" sz="2200" dirty="0"/>
              <a:t>5/1/20</a:t>
            </a:r>
          </a:p>
          <a:p>
            <a:pPr marL="742950" lvl="2" indent="-342900"/>
            <a:r>
              <a:rPr lang="en-US" sz="1800" dirty="0"/>
              <a:t>TBD</a:t>
            </a:r>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0B540A3-9331-3F41-8D62-04E1057E620B}"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767267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58DEB0D-B59C-5D4C-9C2B-1C073FB4DBCE}"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21381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A603003-5951-8244-9F74-93FB34F26A3C}" type="datetime1">
              <a:rPr lang="en-US" smtClean="0"/>
              <a:t>4/30/20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B01C29E4-A9D0-4841-917E-73BB0D2367DC}" type="datetime1">
              <a:rPr lang="en-US" smtClean="0"/>
              <a:t>4/30/20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5/1?  -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5090FEE-6316-444A-8AD6-6E09A695AB0E}"/>
              </a:ext>
            </a:extLst>
          </p:cNvPr>
          <p:cNvGraphicFramePr>
            <a:graphicFrameLocks noGrp="1"/>
          </p:cNvGraphicFramePr>
          <p:nvPr>
            <p:extLst>
              <p:ext uri="{D42A27DB-BD31-4B8C-83A1-F6EECF244321}">
                <p14:modId xmlns:p14="http://schemas.microsoft.com/office/powerpoint/2010/main" val="1174391422"/>
              </p:ext>
            </p:extLst>
          </p:nvPr>
        </p:nvGraphicFramePr>
        <p:xfrm>
          <a:off x="2384396" y="822101"/>
          <a:ext cx="6302404" cy="4163895"/>
        </p:xfrm>
        <a:graphic>
          <a:graphicData uri="http://schemas.openxmlformats.org/drawingml/2006/table">
            <a:tbl>
              <a:tblPr>
                <a:tableStyleId>{5C22544A-7EE6-4342-B048-85BDC9FD1C3A}</a:tableStyleId>
              </a:tblPr>
              <a:tblGrid>
                <a:gridCol w="601439">
                  <a:extLst>
                    <a:ext uri="{9D8B030D-6E8A-4147-A177-3AD203B41FA5}">
                      <a16:colId xmlns:a16="http://schemas.microsoft.com/office/drawing/2014/main" val="2091974125"/>
                    </a:ext>
                  </a:extLst>
                </a:gridCol>
                <a:gridCol w="770859">
                  <a:extLst>
                    <a:ext uri="{9D8B030D-6E8A-4147-A177-3AD203B41FA5}">
                      <a16:colId xmlns:a16="http://schemas.microsoft.com/office/drawing/2014/main" val="92267019"/>
                    </a:ext>
                  </a:extLst>
                </a:gridCol>
                <a:gridCol w="1279116">
                  <a:extLst>
                    <a:ext uri="{9D8B030D-6E8A-4147-A177-3AD203B41FA5}">
                      <a16:colId xmlns:a16="http://schemas.microsoft.com/office/drawing/2014/main" val="310828403"/>
                    </a:ext>
                  </a:extLst>
                </a:gridCol>
                <a:gridCol w="1118169">
                  <a:extLst>
                    <a:ext uri="{9D8B030D-6E8A-4147-A177-3AD203B41FA5}">
                      <a16:colId xmlns:a16="http://schemas.microsoft.com/office/drawing/2014/main" val="996003646"/>
                    </a:ext>
                  </a:extLst>
                </a:gridCol>
                <a:gridCol w="2532821">
                  <a:extLst>
                    <a:ext uri="{9D8B030D-6E8A-4147-A177-3AD203B41FA5}">
                      <a16:colId xmlns:a16="http://schemas.microsoft.com/office/drawing/2014/main" val="3601224813"/>
                    </a:ext>
                  </a:extLst>
                </a:gridCol>
              </a:tblGrid>
              <a:tr h="724154">
                <a:tc>
                  <a:txBody>
                    <a:bodyPr/>
                    <a:lstStyle/>
                    <a:p>
                      <a:pPr algn="ctr" fontAlgn="b"/>
                      <a:r>
                        <a:rPr lang="en-US" sz="1000" u="none" strike="noStrike">
                          <a:effectLst/>
                        </a:rPr>
                        <a:t>5/1/20</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544039971"/>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0821696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9493684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797768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1855184"/>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0511978"/>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12727271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68516418"/>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290184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17540084"/>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35878257"/>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75999677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47623490"/>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237165168"/>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432436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91051536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03168527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69877468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87554289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MITRE</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7954632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5/1/20  08:00-10:00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2D0DEF52-25EA-2647-A96E-EEDA9903BC59}" type="datetime1">
              <a:rPr lang="en-US" smtClean="0"/>
              <a:t>4/30/20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5-20-0015-00-agen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2AFA1A5-D36D-9C41-B709-D3441D4CA927}" type="datetime1">
              <a:rPr lang="en-US" smtClean="0"/>
              <a:t>4/30/20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BB5524A3-0B5A-C84B-AD2B-85A26B2784A4}" type="datetime1">
              <a:rPr lang="en-US" smtClean="0"/>
              <a:t>4/30/20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9FA647A3-C479-0248-9CD7-C7B306C5BFA2}" type="datetime1">
              <a:rPr lang="en-US" smtClean="0"/>
              <a:t>4/30/20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20242A47-47AA-E342-8031-4B9A10207539}" type="datetime1">
              <a:rPr lang="en-US" smtClean="0"/>
              <a:t>4/30/20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23169</TotalTime>
  <Words>2595</Words>
  <Application>Microsoft Macintosh PowerPoint</Application>
  <PresentationFormat>On-screen Show (4:3)</PresentationFormat>
  <Paragraphs>430</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Other DySPAN-SC Activities</vt:lpstr>
      <vt:lpstr>1900.5 Marketing Inputs</vt:lpstr>
      <vt:lpstr>1900.5 Meeting Planning and Review</vt:lpstr>
      <vt:lpstr>1900.5 Adjourn</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525</cp:revision>
  <dcterms:created xsi:type="dcterms:W3CDTF">2013-08-13T02:52:21Z</dcterms:created>
  <dcterms:modified xsi:type="dcterms:W3CDTF">2020-04-30T16:55:44Z</dcterms:modified>
</cp:coreProperties>
</file>