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417" r:id="rId2"/>
    <p:sldId id="402" r:id="rId3"/>
    <p:sldId id="337" r:id="rId4"/>
    <p:sldId id="413" r:id="rId5"/>
    <p:sldId id="332" r:id="rId6"/>
    <p:sldId id="414" r:id="rId7"/>
    <p:sldId id="361" r:id="rId8"/>
    <p:sldId id="401" r:id="rId9"/>
    <p:sldId id="419" r:id="rId10"/>
    <p:sldId id="388" r:id="rId11"/>
    <p:sldId id="389" r:id="rId12"/>
    <p:sldId id="390" r:id="rId13"/>
    <p:sldId id="391" r:id="rId14"/>
    <p:sldId id="420" r:id="rId15"/>
    <p:sldId id="422" r:id="rId16"/>
    <p:sldId id="431" r:id="rId17"/>
    <p:sldId id="432" r:id="rId18"/>
    <p:sldId id="424" r:id="rId19"/>
    <p:sldId id="425" r:id="rId20"/>
    <p:sldId id="426" r:id="rId21"/>
    <p:sldId id="433" r:id="rId22"/>
    <p:sldId id="428" r:id="rId23"/>
    <p:sldId id="429" r:id="rId24"/>
    <p:sldId id="430" r:id="rId25"/>
    <p:sldId id="398" r:id="rId26"/>
    <p:sldId id="418" r:id="rId2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CC"/>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8051D3A-88D3-7644-8905-FB817B5C47A2}" v="45" dt="2020-02-07T20:09:39.38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489" autoAdjust="0"/>
    <p:restoredTop sz="94681"/>
  </p:normalViewPr>
  <p:slideViewPr>
    <p:cSldViewPr>
      <p:cViewPr varScale="1">
        <p:scale>
          <a:sx n="251" d="100"/>
          <a:sy n="251" d="100"/>
        </p:scale>
        <p:origin x="408" y="20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2/6/20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9DAD286-615F-436B-BE4E-0C48C0C2F84F}" type="slidenum">
              <a:rPr lang="en-US" altLang="en-US" sz="1300"/>
              <a:pPr>
                <a:spcBef>
                  <a:spcPct val="0"/>
                </a:spcBef>
              </a:pPr>
              <a:t>13</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41346999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F4ABC1B6-E473-EF43-B13C-AB9BCBCB4B3E}" type="datetime1">
              <a:rPr lang="en-US" smtClean="0"/>
              <a:t>2/6/20</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a:t>Doc #:5-20-0003-00-agen</a:t>
            </a:r>
            <a:endParaRPr lang="en-US" dirty="0"/>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02DE7EA-AF20-C14E-B57B-4C1A53867899}" type="datetime1">
              <a:rPr lang="en-US" smtClean="0"/>
              <a:t>2/6/20</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#:5-20-0003-00-agen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FE47CE3-3566-8340-A2A5-FDA1BAB7AA81}" type="datetime1">
              <a:rPr lang="en-US" smtClean="0"/>
              <a:t>2/6/20</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#:5-20-0003-00-agen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D1CDD87E-FFED-A748-86E4-0CD2C09EFE3E}" type="datetime1">
              <a:rPr lang="en-US" smtClean="0"/>
              <a:t>2/6/20</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a:t>Doc #:5-20-0003-00-agen</a:t>
            </a:r>
            <a:endParaRPr lang="en-US" dirty="0"/>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21D90D74-1AE0-AB4F-8EC0-1D2CEA81F272}" type="datetime1">
              <a:rPr lang="en-US" smtClean="0"/>
              <a:t>2/6/20</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#:5-20-0003-00-agen</a:t>
            </a:r>
            <a:endParaRPr lang="en-US" dirty="0"/>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40C14DA2-7398-F34D-8790-C311CCF40A55}" type="datetime1">
              <a:rPr lang="en-US" smtClean="0"/>
              <a:t>2/6/20</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a:t>Doc #:5-20-0003-00-agen</a:t>
            </a:r>
            <a:endParaRPr lang="en-US" dirty="0"/>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B4A8687B-B0C5-7D41-9A7B-99DD873B4B59}" type="datetime1">
              <a:rPr lang="en-US" smtClean="0"/>
              <a:t>2/6/20</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a:t>Doc #:5-20-0003-00-agen</a:t>
            </a:r>
            <a:endParaRPr lang="en-US" dirty="0"/>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F61871FB-F56E-174D-A08A-1987ABD3015A}" type="datetime1">
              <a:rPr lang="en-US" smtClean="0"/>
              <a:t>2/6/20</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#:5-20-0003-00-agen</a:t>
            </a:r>
            <a:endParaRPr lang="en-US" dirty="0"/>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5CA44D2D-611E-A547-9A4D-6564469680C0}" type="datetime1">
              <a:rPr lang="en-US" smtClean="0"/>
              <a:t>2/6/20</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a:t>Doc #:5-20-0003-00-agen</a:t>
            </a:r>
            <a:endParaRPr lang="en-US" dirty="0"/>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89E6FA51-E9F6-1A4D-9643-0AFF8F516450}" type="datetime1">
              <a:rPr lang="en-US" smtClean="0"/>
              <a:t>2/6/20</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a:t>Doc #:5-20-0003-00-agen</a:t>
            </a:r>
            <a:endParaRPr lang="en-US" dirty="0"/>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E9C51DD1-1436-0741-8A55-50AB0DB5CED8}" type="datetime1">
              <a:rPr lang="en-US" smtClean="0"/>
              <a:t>2/6/20</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#:5-20-0003-00-agen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9FD8DFA7-2550-B34D-8DDB-B002689843CE}" type="datetime1">
              <a:rPr lang="en-US" smtClean="0"/>
              <a:t>2/6/20</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a:t>Doc #:5-20-0003-00-agen</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patcom@iee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github.com/SpectrumCollaborationChallenge/CIL"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ACE478B5-E0AB-584E-A01A-BF1106DB6FF1}" type="datetime1">
              <a:rPr lang="en-US" smtClean="0"/>
              <a:t>2/6/20</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a:t>Doc #:5-20-0003-00-agen</a:t>
            </a:r>
            <a:endParaRPr lang="en-US" dirty="0"/>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47698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07 February 2020</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07 February 2020</a:t>
            </a:r>
          </a:p>
          <a:p>
            <a:pPr eaLnBrk="0" hangingPunct="0"/>
            <a:r>
              <a:rPr lang="en-US" sz="1200" b="1" dirty="0">
                <a:latin typeface="Arial" pitchFamily="34" charset="0"/>
                <a:cs typeface="Times New Roman" pitchFamily="18" charset="0"/>
              </a:rPr>
              <a:t>Document No: 5-20-0003-00-agen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561593306"/>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Tony </a:t>
                      </a:r>
                      <a:r>
                        <a:rPr kumimoji="0" lang="en-US" sz="1000" b="0" i="0" u="none" strike="noStrike" cap="none" normalizeH="0" baseline="0" dirty="0" err="1">
                          <a:ln>
                            <a:noFill/>
                          </a:ln>
                          <a:solidFill>
                            <a:srgbClr val="000099"/>
                          </a:solidFill>
                          <a:effectLst/>
                          <a:latin typeface="Arial" charset="0"/>
                        </a:rPr>
                        <a:t>Rennier</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Foundry Inc.</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Severn, MD</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301.485.9679</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err="1">
                          <a:ln>
                            <a:noFill/>
                          </a:ln>
                          <a:solidFill>
                            <a:srgbClr val="000099"/>
                          </a:solidFill>
                          <a:effectLst/>
                          <a:latin typeface="Arial" charset="0"/>
                        </a:rPr>
                        <a:t>trennier@foundryinc.com</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a:t>
            </a:r>
            <a:r>
              <a:rPr lang="en-US" sz="1200" dirty="0" err="1">
                <a:latin typeface="Arial" pitchFamily="34" charset="0"/>
                <a:cs typeface="Times New Roman" pitchFamily="18" charset="0"/>
              </a:rPr>
              <a:t>thatthe</a:t>
            </a:r>
            <a:r>
              <a:rPr lang="en-US" sz="1200" dirty="0">
                <a:latin typeface="Arial" pitchFamily="34" charset="0"/>
                <a:cs typeface="Times New Roman" pitchFamily="18" charset="0"/>
              </a:rPr>
              <a:t> draft publication will be approved for publication. Please notify the Chair &lt;</a:t>
            </a:r>
            <a:r>
              <a:rPr lang="en-US" sz="1200" dirty="0" err="1">
                <a:solidFill>
                  <a:srgbClr val="000099"/>
                </a:solidFill>
                <a:latin typeface="Arial" charset="0"/>
              </a:rPr>
              <a:t>trennier@foundryinc.com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2"/>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685800"/>
          </a:xfrm>
        </p:spPr>
        <p:txBody>
          <a:bodyPr/>
          <a:lstStyle/>
          <a:p>
            <a:r>
              <a:rPr lang="en-US" altLang="en-US" sz="3200" u="sng">
                <a:solidFill>
                  <a:schemeClr val="tx1"/>
                </a:solidFill>
                <a:latin typeface="Calibri" panose="020F0502020204030204" pitchFamily="34" charset="0"/>
                <a:ea typeface="Calibri" panose="020F0502020204030204" pitchFamily="34" charset="0"/>
                <a:cs typeface="Calibri" panose="020F0502020204030204" pitchFamily="34" charset="0"/>
              </a:rPr>
              <a:t>Participants have a duty to inform the IEEE</a:t>
            </a:r>
            <a:endParaRPr lang="en-US" altLang="en-US" sz="3200"/>
          </a:p>
        </p:txBody>
      </p:sp>
      <p:sp>
        <p:nvSpPr>
          <p:cNvPr id="8195" name="Rectangle 1027"/>
          <p:cNvSpPr>
            <a:spLocks noGrp="1" noChangeArrowheads="1"/>
          </p:cNvSpPr>
          <p:nvPr>
            <p:ph type="body" idx="1"/>
          </p:nvPr>
        </p:nvSpPr>
        <p:spPr>
          <a:xfrm>
            <a:off x="-17463" y="1447800"/>
            <a:ext cx="9144001" cy="48768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413657" y="6016625"/>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4076D9F4-DB46-D444-B2F0-AC4646615DA2}" type="datetime1">
              <a:rPr lang="en-US" smtClean="0"/>
              <a:t>2/6/20</a:t>
            </a:fld>
            <a:endParaRPr lang="en-US"/>
          </a:p>
        </p:txBody>
      </p:sp>
      <p:sp>
        <p:nvSpPr>
          <p:cNvPr id="3" name="Footer Placeholder 2"/>
          <p:cNvSpPr>
            <a:spLocks noGrp="1"/>
          </p:cNvSpPr>
          <p:nvPr>
            <p:ph type="ftr" sz="quarter" idx="11"/>
          </p:nvPr>
        </p:nvSpPr>
        <p:spPr/>
        <p:txBody>
          <a:bodyPr/>
          <a:lstStyle/>
          <a:p>
            <a:pPr>
              <a:defRPr/>
            </a:pPr>
            <a:r>
              <a:rPr lang="en-US"/>
              <a:t>Doc #:5-20-0003-00-agen</a:t>
            </a:r>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10</a:t>
            </a:fld>
            <a:endParaRPr lang="en-US"/>
          </a:p>
        </p:txBody>
      </p:sp>
    </p:spTree>
    <p:extLst>
      <p:ext uri="{BB962C8B-B14F-4D97-AF65-F5344CB8AC3E}">
        <p14:creationId xmlns:p14="http://schemas.microsoft.com/office/powerpoint/2010/main" val="36132164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9906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Ways to inform IEEE</a:t>
            </a:r>
            <a:endParaRPr lang="en-US" altLang="en-US" sz="3200" u="sng" dirty="0"/>
          </a:p>
        </p:txBody>
      </p:sp>
      <p:sp>
        <p:nvSpPr>
          <p:cNvPr id="9219" name="Rectangle 3"/>
          <p:cNvSpPr>
            <a:spLocks noGrp="1" noChangeArrowheads="1"/>
          </p:cNvSpPr>
          <p:nvPr>
            <p:ph type="body" idx="1"/>
          </p:nvPr>
        </p:nvSpPr>
        <p:spPr>
          <a:xfrm>
            <a:off x="838200" y="1603375"/>
            <a:ext cx="8001000" cy="3886200"/>
          </a:xfrm>
        </p:spPr>
        <p:txBody>
          <a:bodyPr/>
          <a:lstStyle/>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Cause an Letter of Assurance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457200" y="5971449"/>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C8A0E14B-FC38-A94C-8031-4129F6109F25}" type="datetime1">
              <a:rPr lang="en-US" smtClean="0"/>
              <a:t>2/6/20</a:t>
            </a:fld>
            <a:endParaRPr lang="en-US" dirty="0"/>
          </a:p>
        </p:txBody>
      </p:sp>
      <p:sp>
        <p:nvSpPr>
          <p:cNvPr id="3" name="Footer Placeholder 2"/>
          <p:cNvSpPr>
            <a:spLocks noGrp="1"/>
          </p:cNvSpPr>
          <p:nvPr>
            <p:ph type="ftr" sz="quarter" idx="11"/>
          </p:nvPr>
        </p:nvSpPr>
        <p:spPr/>
        <p:txBody>
          <a:bodyPr/>
          <a:lstStyle/>
          <a:p>
            <a:pPr>
              <a:defRPr/>
            </a:pPr>
            <a:r>
              <a:rPr lang="en-US"/>
              <a:t>Doc #:5-20-0003-00-agen</a:t>
            </a:r>
            <a:endParaRPr lang="en-US" dirty="0"/>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11</a:t>
            </a:fld>
            <a:endParaRPr lang="en-US" dirty="0"/>
          </a:p>
        </p:txBody>
      </p:sp>
    </p:spTree>
    <p:extLst>
      <p:ext uri="{BB962C8B-B14F-4D97-AF65-F5344CB8AC3E}">
        <p14:creationId xmlns:p14="http://schemas.microsoft.com/office/powerpoint/2010/main" val="21937223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26988"/>
            <a:ext cx="8686800" cy="11430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Other guidelines for IEEE WG meetings</a:t>
            </a:r>
            <a:endParaRPr lang="en-US" altLang="en-US" sz="3200" dirty="0"/>
          </a:p>
        </p:txBody>
      </p:sp>
      <p:sp>
        <p:nvSpPr>
          <p:cNvPr id="10243" name="Rectangle 1027"/>
          <p:cNvSpPr>
            <a:spLocks noGrp="1" noChangeArrowheads="1"/>
          </p:cNvSpPr>
          <p:nvPr>
            <p:ph type="body" idx="1"/>
          </p:nvPr>
        </p:nvSpPr>
        <p:spPr>
          <a:xfrm>
            <a:off x="537369" y="1310987"/>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and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407126" y="6078537"/>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70747E4A-67C9-0D48-A4F7-9528BA9BA2F2}" type="datetime1">
              <a:rPr lang="en-US" smtClean="0"/>
              <a:t>2/6/20</a:t>
            </a:fld>
            <a:endParaRPr lang="en-US" dirty="0"/>
          </a:p>
        </p:txBody>
      </p:sp>
      <p:sp>
        <p:nvSpPr>
          <p:cNvPr id="3" name="Footer Placeholder 2"/>
          <p:cNvSpPr>
            <a:spLocks noGrp="1"/>
          </p:cNvSpPr>
          <p:nvPr>
            <p:ph type="ftr" sz="quarter" idx="11"/>
          </p:nvPr>
        </p:nvSpPr>
        <p:spPr/>
        <p:txBody>
          <a:bodyPr/>
          <a:lstStyle/>
          <a:p>
            <a:pPr>
              <a:defRPr/>
            </a:pPr>
            <a:r>
              <a:rPr lang="en-US"/>
              <a:t>Doc #:5-20-0003-00-agen</a:t>
            </a:r>
            <a:endParaRPr lang="en-US" dirty="0"/>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12</a:t>
            </a:fld>
            <a:endParaRPr lang="en-US" dirty="0"/>
          </a:p>
        </p:txBody>
      </p:sp>
    </p:spTree>
    <p:extLst>
      <p:ext uri="{BB962C8B-B14F-4D97-AF65-F5344CB8AC3E}">
        <p14:creationId xmlns:p14="http://schemas.microsoft.com/office/powerpoint/2010/main" val="13870957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GB"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Patent-related information</a:t>
            </a:r>
            <a:endParaRPr lang="en-US" altLang="en-US" sz="3200" u="sng" dirty="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1268" name="Rectangle 4"/>
          <p:cNvSpPr>
            <a:spLocks noChangeArrowheads="1"/>
          </p:cNvSpPr>
          <p:nvPr/>
        </p:nvSpPr>
        <p:spPr bwMode="auto">
          <a:xfrm>
            <a:off x="304800" y="1425575"/>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381000" y="6081712"/>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685E3ACA-A1B2-BD4A-9AEA-8C6C7CF7576F}" type="datetime1">
              <a:rPr lang="en-US" smtClean="0"/>
              <a:t>2/6/20</a:t>
            </a:fld>
            <a:endParaRPr lang="en-US" dirty="0"/>
          </a:p>
        </p:txBody>
      </p:sp>
      <p:sp>
        <p:nvSpPr>
          <p:cNvPr id="3" name="Footer Placeholder 2"/>
          <p:cNvSpPr>
            <a:spLocks noGrp="1"/>
          </p:cNvSpPr>
          <p:nvPr>
            <p:ph type="ftr" sz="quarter" idx="11"/>
          </p:nvPr>
        </p:nvSpPr>
        <p:spPr/>
        <p:txBody>
          <a:bodyPr/>
          <a:lstStyle/>
          <a:p>
            <a:pPr>
              <a:defRPr/>
            </a:pPr>
            <a:r>
              <a:rPr lang="en-US"/>
              <a:t>Doc #:5-20-0003-00-agen</a:t>
            </a:r>
            <a:endParaRPr lang="en-US" dirty="0"/>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13</a:t>
            </a:fld>
            <a:endParaRPr lang="en-US" dirty="0"/>
          </a:p>
        </p:txBody>
      </p:sp>
    </p:spTree>
    <p:extLst>
      <p:ext uri="{BB962C8B-B14F-4D97-AF65-F5344CB8AC3E}">
        <p14:creationId xmlns:p14="http://schemas.microsoft.com/office/powerpoint/2010/main" val="1975101372"/>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12/4/19</a:t>
            </a:r>
            <a:r>
              <a:rPr lang="en-US" dirty="0"/>
              <a:t> </a:t>
            </a:r>
            <a:r>
              <a:rPr dirty="0"/>
              <a:t>WG minutes contained in </a:t>
            </a:r>
            <a:r>
              <a:rPr lang="en-US" dirty="0">
                <a:solidFill>
                  <a:schemeClr val="tx1"/>
                </a:solidFill>
              </a:rPr>
              <a:t>Doc #: 5-20-0002-00-mins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John	  </a:t>
            </a:r>
          </a:p>
          <a:p>
            <a:r>
              <a:rPr dirty="0"/>
              <a:t>Second:</a:t>
            </a:r>
            <a:r>
              <a:rPr lang="en-US" dirty="0"/>
              <a:t> Reinhard</a:t>
            </a:r>
            <a:endParaRPr dirty="0"/>
          </a:p>
          <a:p>
            <a:r>
              <a:rPr lang="en-US" dirty="0"/>
              <a:t>Vote: UC</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872265D5-4D32-C145-B7BC-BD372D240588}" type="datetime1">
              <a:rPr lang="en-US" smtClean="0"/>
              <a:t>2/6/20</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#:5-20-0003-00-agen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14</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31644344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298536" y="771587"/>
            <a:ext cx="8546928" cy="5105400"/>
          </a:xfrm>
        </p:spPr>
        <p:txBody>
          <a:bodyPr/>
          <a:lstStyle/>
          <a:p>
            <a:r>
              <a:rPr lang="en-US" sz="2000" dirty="0"/>
              <a:t>2/7/20</a:t>
            </a:r>
          </a:p>
          <a:p>
            <a:pPr lvl="1"/>
            <a:r>
              <a:rPr lang="en-US" sz="1800" dirty="0"/>
              <a:t>1900.5 to form a Comment Resolution Group</a:t>
            </a:r>
          </a:p>
          <a:p>
            <a:pPr lvl="2"/>
            <a:r>
              <a:rPr lang="en-US" sz="1400" dirty="0"/>
              <a:t>Once you are ready for ballot the WG needs to create a CRG via a motion. Now the group can decide that the entire WG is in the CRG, it can decide that only a select number of people are in it, whatever the group wants. But there should be a motion. Also another thing that you should discuss and motion about is what their full scope is. Do you want them to respond to all the comments and then just initiate a recirculation OR respond to the comments and then bring the results back to the WG for review.  </a:t>
            </a:r>
          </a:p>
          <a:p>
            <a:pPr lvl="1"/>
            <a:r>
              <a:rPr lang="en-US" sz="1800" dirty="0"/>
              <a:t>Schedule</a:t>
            </a:r>
          </a:p>
          <a:p>
            <a:pPr lvl="2"/>
            <a:r>
              <a:rPr lang="en-US" sz="1600" dirty="0"/>
              <a:t>Full review of drafting - 3/17 √</a:t>
            </a:r>
          </a:p>
          <a:p>
            <a:pPr lvl="2"/>
            <a:r>
              <a:rPr lang="en-US" sz="1600" dirty="0"/>
              <a:t>First WG Ballot - 2/19 √ 	</a:t>
            </a:r>
          </a:p>
          <a:p>
            <a:pPr lvl="2"/>
            <a:r>
              <a:rPr lang="en-US" sz="1600" dirty="0"/>
              <a:t>WG Recirc - 10/19 √</a:t>
            </a:r>
          </a:p>
          <a:p>
            <a:pPr lvl="2"/>
            <a:r>
              <a:rPr lang="en-US" sz="1600" dirty="0"/>
              <a:t>Sponsor Ballot - 11/19 √ 	</a:t>
            </a:r>
          </a:p>
          <a:p>
            <a:pPr lvl="2"/>
            <a:r>
              <a:rPr lang="en-US" sz="1600" dirty="0"/>
              <a:t>Sponsor Recirc - </a:t>
            </a:r>
            <a:r>
              <a:rPr lang="en-US" sz="1600" dirty="0">
                <a:solidFill>
                  <a:srgbClr val="FF0000"/>
                </a:solidFill>
              </a:rPr>
              <a:t>2/20</a:t>
            </a:r>
          </a:p>
          <a:p>
            <a:pPr lvl="2"/>
            <a:r>
              <a:rPr lang="en-US" sz="1600" dirty="0"/>
              <a:t>Sponsor Recirc 2 - 5/20</a:t>
            </a:r>
          </a:p>
          <a:p>
            <a:pPr lvl="2"/>
            <a:r>
              <a:rPr lang="en-US" sz="1600" dirty="0"/>
              <a:t>Submit to REVCOM - 8/20</a:t>
            </a:r>
          </a:p>
          <a:p>
            <a:pPr lvl="1"/>
            <a:r>
              <a:rPr lang="en-US" sz="1800" dirty="0"/>
              <a:t>Reinhard working on a reference implementation of 1900.5.1 </a:t>
            </a:r>
          </a:p>
          <a:p>
            <a:pPr lvl="2"/>
            <a:r>
              <a:rPr lang="en-US" sz="1600" dirty="0"/>
              <a:t>Shooting for an April F2F demonstration</a:t>
            </a:r>
          </a:p>
          <a:p>
            <a:pPr lvl="2"/>
            <a:endParaRPr lang="en-US" sz="1100" dirty="0"/>
          </a:p>
          <a:p>
            <a:pPr lvl="1"/>
            <a:endParaRPr lang="en-US" sz="2000" dirty="0"/>
          </a:p>
          <a:p>
            <a:pPr lvl="1"/>
            <a:endParaRPr lang="en-US" sz="400" dirty="0"/>
          </a:p>
          <a:p>
            <a:pPr lvl="1"/>
            <a:endParaRPr lang="en-US" sz="1600" dirty="0"/>
          </a:p>
          <a:p>
            <a:pPr lvl="1"/>
            <a:endParaRPr lang="en-US" sz="1800" dirty="0"/>
          </a:p>
          <a:p>
            <a:pPr lvl="1"/>
            <a:endParaRPr lang="en-US" sz="2400" dirty="0"/>
          </a:p>
        </p:txBody>
      </p:sp>
      <p:sp>
        <p:nvSpPr>
          <p:cNvPr id="4" name="Date Placeholder 3"/>
          <p:cNvSpPr>
            <a:spLocks noGrp="1"/>
          </p:cNvSpPr>
          <p:nvPr>
            <p:ph type="dt" sz="quarter" idx="10"/>
          </p:nvPr>
        </p:nvSpPr>
        <p:spPr>
          <a:xfrm>
            <a:off x="457200" y="6448425"/>
            <a:ext cx="2133600" cy="365125"/>
          </a:xfrm>
        </p:spPr>
        <p:txBody>
          <a:bodyPr/>
          <a:lstStyle/>
          <a:p>
            <a:pPr>
              <a:defRPr/>
            </a:pPr>
            <a:fld id="{581EA571-BC1F-C742-A38B-FF41CA06E53F}" type="datetime1">
              <a:rPr lang="en-US" smtClean="0"/>
              <a:t>2/6/20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#:5-20-0003-00-agen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15</a:t>
            </a:fld>
            <a:endParaRPr lang="en-US"/>
          </a:p>
        </p:txBody>
      </p:sp>
      <p:sp>
        <p:nvSpPr>
          <p:cNvPr id="3" name="TextBox 2">
            <a:extLst>
              <a:ext uri="{FF2B5EF4-FFF2-40B4-BE49-F238E27FC236}">
                <a16:creationId xmlns:a16="http://schemas.microsoft.com/office/drawing/2014/main" id="{2F8E4F24-DE71-3C42-A75A-B99CD46BD16D}"/>
              </a:ext>
            </a:extLst>
          </p:cNvPr>
          <p:cNvSpPr txBox="1"/>
          <p:nvPr/>
        </p:nvSpPr>
        <p:spPr>
          <a:xfrm>
            <a:off x="5562600" y="4556021"/>
            <a:ext cx="2819400" cy="861774"/>
          </a:xfrm>
          <a:prstGeom prst="rect">
            <a:avLst/>
          </a:prstGeom>
          <a:noFill/>
        </p:spPr>
        <p:txBody>
          <a:bodyPr wrap="square" rtlCol="0">
            <a:spAutoFit/>
          </a:bodyPr>
          <a:lstStyle/>
          <a:p>
            <a:r>
              <a:rPr lang="en-US" sz="1000" dirty="0"/>
              <a:t>TOTAL COMMENTS: 106</a:t>
            </a:r>
          </a:p>
          <a:p>
            <a:r>
              <a:rPr lang="en-US" sz="1000" dirty="0"/>
              <a:t>MUST BE SATISFIED COMMENTS: 92 (91 Editorial, 1 Substantive)</a:t>
            </a:r>
          </a:p>
          <a:p>
            <a:r>
              <a:rPr lang="en-US" sz="1000" dirty="0"/>
              <a:t> </a:t>
            </a:r>
          </a:p>
          <a:p>
            <a:endParaRPr lang="en-US" sz="1000" dirty="0"/>
          </a:p>
        </p:txBody>
      </p:sp>
      <p:pic>
        <p:nvPicPr>
          <p:cNvPr id="2" name="Picture 1">
            <a:extLst>
              <a:ext uri="{FF2B5EF4-FFF2-40B4-BE49-F238E27FC236}">
                <a16:creationId xmlns:a16="http://schemas.microsoft.com/office/drawing/2014/main" id="{4F01BBF2-CACB-5743-BB97-917E0EDD06C2}"/>
              </a:ext>
            </a:extLst>
          </p:cNvPr>
          <p:cNvPicPr>
            <a:picLocks noChangeAspect="1"/>
          </p:cNvPicPr>
          <p:nvPr/>
        </p:nvPicPr>
        <p:blipFill>
          <a:blip r:embed="rId2"/>
          <a:stretch>
            <a:fillRect/>
          </a:stretch>
        </p:blipFill>
        <p:spPr>
          <a:xfrm>
            <a:off x="5638800" y="2667000"/>
            <a:ext cx="2770780" cy="1889021"/>
          </a:xfrm>
          <a:prstGeom prst="rect">
            <a:avLst/>
          </a:prstGeom>
        </p:spPr>
      </p:pic>
    </p:spTree>
    <p:extLst>
      <p:ext uri="{BB962C8B-B14F-4D97-AF65-F5344CB8AC3E}">
        <p14:creationId xmlns:p14="http://schemas.microsoft.com/office/powerpoint/2010/main" val="24682855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793534"/>
          </a:xfrm>
        </p:spPr>
        <p:txBody>
          <a:bodyPr/>
          <a:lstStyle/>
          <a:p>
            <a:r>
              <a:rPr dirty="0"/>
              <a:t>1900.5.</a:t>
            </a:r>
            <a:r>
              <a:rPr lang="en-US" dirty="0"/>
              <a:t>1 Comment Resolution Group </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581EA571-BC1F-C742-A38B-FF41CA06E53F}" type="datetime1">
              <a:rPr lang="en-US" smtClean="0"/>
              <a:t>2/6/20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#:5-20-0003-00-agen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16</a:t>
            </a:fld>
            <a:endParaRPr lang="en-US"/>
          </a:p>
        </p:txBody>
      </p:sp>
      <p:sp>
        <p:nvSpPr>
          <p:cNvPr id="9" name="Content Placeholder 2">
            <a:extLst>
              <a:ext uri="{FF2B5EF4-FFF2-40B4-BE49-F238E27FC236}">
                <a16:creationId xmlns:a16="http://schemas.microsoft.com/office/drawing/2014/main" id="{0441A261-21A4-6C41-A14B-B84E1C0791D6}"/>
              </a:ext>
            </a:extLst>
          </p:cNvPr>
          <p:cNvSpPr txBox="1">
            <a:spLocks/>
          </p:cNvSpPr>
          <p:nvPr/>
        </p:nvSpPr>
        <p:spPr bwMode="auto">
          <a:xfrm>
            <a:off x="468745" y="914617"/>
            <a:ext cx="8229600" cy="5105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t>Motion to approve the following membership in the 1900.5.1 Comment Resolution Group</a:t>
            </a:r>
          </a:p>
          <a:p>
            <a:pPr lvl="1"/>
            <a:r>
              <a:rPr lang="en-US" i="1" dirty="0">
                <a:solidFill>
                  <a:schemeClr val="tx1"/>
                </a:solidFill>
              </a:rPr>
              <a:t>Reinhard, Carlos, Tony, Mitch, Jakub</a:t>
            </a:r>
          </a:p>
          <a:p>
            <a:pPr marL="0" indent="0" eaLnBrk="1" fontAlgn="auto" hangingPunct="1">
              <a:lnSpc>
                <a:spcPct val="115000"/>
              </a:lnSpc>
              <a:spcBef>
                <a:spcPts val="0"/>
              </a:spcBef>
              <a:spcAft>
                <a:spcPts val="0"/>
              </a:spcAft>
              <a:buFont typeface="Arial" pitchFamily="34" charset="0"/>
              <a:buNone/>
              <a:defRPr/>
            </a:pPr>
            <a:endParaRPr lang="en-US" dirty="0"/>
          </a:p>
          <a:p>
            <a:pPr>
              <a:lnSpc>
                <a:spcPct val="115000"/>
              </a:lnSpc>
              <a:defRPr/>
            </a:pPr>
            <a:endParaRPr lang="en-US" dirty="0"/>
          </a:p>
          <a:p>
            <a:pPr>
              <a:lnSpc>
                <a:spcPct val="115000"/>
              </a:lnSpc>
              <a:defRPr/>
            </a:pPr>
            <a:r>
              <a:rPr lang="en-US" dirty="0"/>
              <a:t>Mover: John	  </a:t>
            </a:r>
          </a:p>
          <a:p>
            <a:r>
              <a:rPr lang="en-US" dirty="0"/>
              <a:t>Second: Jakub</a:t>
            </a:r>
          </a:p>
          <a:p>
            <a:r>
              <a:rPr lang="en-US" dirty="0"/>
              <a:t>Vote: UC</a:t>
            </a:r>
          </a:p>
          <a:p>
            <a:endParaRPr lang="en-US" dirty="0"/>
          </a:p>
          <a:p>
            <a:endParaRPr lang="en-US" dirty="0"/>
          </a:p>
        </p:txBody>
      </p:sp>
    </p:spTree>
    <p:extLst>
      <p:ext uri="{BB962C8B-B14F-4D97-AF65-F5344CB8AC3E}">
        <p14:creationId xmlns:p14="http://schemas.microsoft.com/office/powerpoint/2010/main" val="13283514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793534"/>
          </a:xfrm>
        </p:spPr>
        <p:txBody>
          <a:bodyPr/>
          <a:lstStyle/>
          <a:p>
            <a:r>
              <a:rPr dirty="0"/>
              <a:t>1900.5.</a:t>
            </a:r>
            <a:r>
              <a:rPr lang="en-US" dirty="0"/>
              <a:t>1 Comment Resolution Group </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581EA571-BC1F-C742-A38B-FF41CA06E53F}" type="datetime1">
              <a:rPr lang="en-US" smtClean="0"/>
              <a:t>2/6/20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#:5-20-0003-00-agen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17</a:t>
            </a:fld>
            <a:endParaRPr lang="en-US"/>
          </a:p>
        </p:txBody>
      </p:sp>
      <p:sp>
        <p:nvSpPr>
          <p:cNvPr id="9" name="Content Placeholder 2">
            <a:extLst>
              <a:ext uri="{FF2B5EF4-FFF2-40B4-BE49-F238E27FC236}">
                <a16:creationId xmlns:a16="http://schemas.microsoft.com/office/drawing/2014/main" id="{0441A261-21A4-6C41-A14B-B84E1C0791D6}"/>
              </a:ext>
            </a:extLst>
          </p:cNvPr>
          <p:cNvSpPr txBox="1">
            <a:spLocks/>
          </p:cNvSpPr>
          <p:nvPr/>
        </p:nvSpPr>
        <p:spPr bwMode="auto">
          <a:xfrm>
            <a:off x="468745" y="914617"/>
            <a:ext cx="8229600" cy="54099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t>Motion to approve the 1900.5.1 Comment Resolution Group scope</a:t>
            </a:r>
          </a:p>
          <a:p>
            <a:pPr lvl="1"/>
            <a:r>
              <a:rPr lang="en-US" i="1" dirty="0">
                <a:solidFill>
                  <a:schemeClr val="tx1"/>
                </a:solidFill>
              </a:rPr>
              <a:t>CRG recommends responses to comments and submits those recommendations to full WG for approval.</a:t>
            </a:r>
            <a:endParaRPr lang="en-US" dirty="0"/>
          </a:p>
          <a:p>
            <a:pPr>
              <a:lnSpc>
                <a:spcPct val="115000"/>
              </a:lnSpc>
              <a:defRPr/>
            </a:pPr>
            <a:r>
              <a:rPr lang="en-US" dirty="0"/>
              <a:t>Mover: Reinhard	  </a:t>
            </a:r>
          </a:p>
          <a:p>
            <a:r>
              <a:rPr lang="en-US" dirty="0"/>
              <a:t>Second: Carlos</a:t>
            </a:r>
          </a:p>
          <a:p>
            <a:r>
              <a:rPr lang="en-US" dirty="0"/>
              <a:t>Vote: UC</a:t>
            </a:r>
          </a:p>
          <a:p>
            <a:endParaRPr lang="en-US" dirty="0"/>
          </a:p>
          <a:p>
            <a:endParaRPr lang="en-US" dirty="0"/>
          </a:p>
        </p:txBody>
      </p:sp>
    </p:spTree>
    <p:extLst>
      <p:ext uri="{BB962C8B-B14F-4D97-AF65-F5344CB8AC3E}">
        <p14:creationId xmlns:p14="http://schemas.microsoft.com/office/powerpoint/2010/main" val="8609941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a:t>
            </a:r>
          </a:p>
        </p:txBody>
      </p:sp>
      <p:sp>
        <p:nvSpPr>
          <p:cNvPr id="14339" name="Content Placeholder 2"/>
          <p:cNvSpPr>
            <a:spLocks noGrp="1"/>
          </p:cNvSpPr>
          <p:nvPr>
            <p:ph idx="1"/>
          </p:nvPr>
        </p:nvSpPr>
        <p:spPr>
          <a:xfrm>
            <a:off x="468745" y="990600"/>
            <a:ext cx="8229600" cy="5334000"/>
          </a:xfrm>
        </p:spPr>
        <p:txBody>
          <a:bodyPr/>
          <a:lstStyle/>
          <a:p>
            <a:r>
              <a:rPr lang="en-US" sz="1800" dirty="0"/>
              <a:t>11/7/19</a:t>
            </a:r>
          </a:p>
          <a:p>
            <a:pPr lvl="1"/>
            <a:r>
              <a:rPr lang="en-US" sz="1400" dirty="0"/>
              <a:t>Oct Ad-hoc Changes</a:t>
            </a:r>
          </a:p>
          <a:p>
            <a:pPr lvl="1"/>
            <a:r>
              <a:rPr lang="en-US" sz="1400" dirty="0"/>
              <a:t>New changes </a:t>
            </a:r>
          </a:p>
          <a:p>
            <a:pPr lvl="2"/>
            <a:r>
              <a:rPr lang="en-US" sz="1000" dirty="0"/>
              <a:t>Models are stable</a:t>
            </a:r>
          </a:p>
          <a:p>
            <a:pPr lvl="2"/>
            <a:r>
              <a:rPr lang="en-US" sz="1000" dirty="0"/>
              <a:t>Added schemas XSD and JSON</a:t>
            </a:r>
          </a:p>
          <a:p>
            <a:pPr lvl="2"/>
            <a:r>
              <a:rPr lang="en-US" sz="1000" dirty="0"/>
              <a:t>Updated verification rules</a:t>
            </a:r>
          </a:p>
          <a:p>
            <a:pPr lvl="1"/>
            <a:r>
              <a:rPr lang="en-US" sz="1400" dirty="0"/>
              <a:t>Planning Jan WG ballot</a:t>
            </a:r>
          </a:p>
          <a:p>
            <a:pPr lvl="1"/>
            <a:r>
              <a:rPr lang="en-US" sz="1400" dirty="0"/>
              <a:t>Look into putting a pointer to </a:t>
            </a:r>
            <a:r>
              <a:rPr lang="en-US" sz="1400" dirty="0" err="1"/>
              <a:t>DySPAN</a:t>
            </a:r>
            <a:r>
              <a:rPr lang="en-US" sz="1400" dirty="0"/>
              <a:t>-SC into the standards</a:t>
            </a:r>
          </a:p>
          <a:p>
            <a:r>
              <a:rPr lang="en-US" sz="1800" dirty="0"/>
              <a:t>12/4/19</a:t>
            </a:r>
          </a:p>
          <a:p>
            <a:pPr lvl="1"/>
            <a:r>
              <a:rPr lang="en-US" sz="1400" dirty="0"/>
              <a:t>Last F2F Nov</a:t>
            </a:r>
          </a:p>
          <a:p>
            <a:pPr lvl="1"/>
            <a:r>
              <a:rPr lang="en-US" sz="1400" dirty="0"/>
              <a:t>John is continuing to identify/make changes </a:t>
            </a:r>
          </a:p>
          <a:p>
            <a:pPr lvl="1"/>
            <a:r>
              <a:rPr lang="en-US" sz="1400" dirty="0"/>
              <a:t>Expected December completion</a:t>
            </a:r>
          </a:p>
          <a:p>
            <a:pPr lvl="1"/>
            <a:r>
              <a:rPr lang="en-US" sz="1400" dirty="0"/>
              <a:t>Planning a January WG review </a:t>
            </a:r>
          </a:p>
          <a:p>
            <a:r>
              <a:rPr lang="en-US" sz="1800" dirty="0"/>
              <a:t>2/7/20</a:t>
            </a:r>
          </a:p>
          <a:p>
            <a:pPr lvl="1"/>
            <a:r>
              <a:rPr lang="en-US" sz="1400" dirty="0"/>
              <a:t>Have a complete update along with schemas and verification rules</a:t>
            </a:r>
          </a:p>
          <a:p>
            <a:pPr lvl="1"/>
            <a:r>
              <a:rPr lang="en-US" sz="1400" dirty="0"/>
              <a:t>Make decision on moving to sponsor ballot at April meeting </a:t>
            </a:r>
          </a:p>
        </p:txBody>
      </p:sp>
      <p:sp>
        <p:nvSpPr>
          <p:cNvPr id="4" name="Date Placeholder 3"/>
          <p:cNvSpPr>
            <a:spLocks noGrp="1"/>
          </p:cNvSpPr>
          <p:nvPr>
            <p:ph type="dt" sz="quarter" idx="10"/>
          </p:nvPr>
        </p:nvSpPr>
        <p:spPr>
          <a:xfrm>
            <a:off x="457200" y="6448425"/>
            <a:ext cx="2133600" cy="365125"/>
          </a:xfrm>
        </p:spPr>
        <p:txBody>
          <a:bodyPr/>
          <a:lstStyle/>
          <a:p>
            <a:pPr>
              <a:defRPr/>
            </a:pPr>
            <a:fld id="{2D178195-E775-5649-8293-E66C13A70AFF}" type="datetime1">
              <a:rPr lang="en-US" smtClean="0"/>
              <a:t>2/6/20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#:5-20-0003-00-agen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18</a:t>
            </a:fld>
            <a:endParaRPr lang="en-US"/>
          </a:p>
        </p:txBody>
      </p:sp>
    </p:spTree>
    <p:extLst>
      <p:ext uri="{BB962C8B-B14F-4D97-AF65-F5344CB8AC3E}">
        <p14:creationId xmlns:p14="http://schemas.microsoft.com/office/powerpoint/2010/main" val="16749767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1900.5a</a:t>
            </a:r>
            <a:endParaRPr dirty="0"/>
          </a:p>
        </p:txBody>
      </p:sp>
      <p:sp>
        <p:nvSpPr>
          <p:cNvPr id="14339" name="Content Placeholder 2"/>
          <p:cNvSpPr>
            <a:spLocks noGrp="1"/>
          </p:cNvSpPr>
          <p:nvPr>
            <p:ph idx="1"/>
          </p:nvPr>
        </p:nvSpPr>
        <p:spPr>
          <a:xfrm>
            <a:off x="363682" y="1143000"/>
            <a:ext cx="8416636" cy="4525963"/>
          </a:xfrm>
        </p:spPr>
        <p:txBody>
          <a:bodyPr/>
          <a:lstStyle/>
          <a:p>
            <a:r>
              <a:rPr lang="en-US" sz="1800" dirty="0"/>
              <a:t>11/7/19</a:t>
            </a:r>
          </a:p>
          <a:p>
            <a:pPr lvl="1"/>
            <a:r>
              <a:rPr lang="en-US" sz="1400" dirty="0"/>
              <a:t>NTR</a:t>
            </a:r>
          </a:p>
          <a:p>
            <a:r>
              <a:rPr lang="en-US" sz="1800" dirty="0"/>
              <a:t>12/4/19</a:t>
            </a:r>
          </a:p>
          <a:p>
            <a:pPr lvl="1"/>
            <a:r>
              <a:rPr lang="en-US" sz="1400" dirty="0"/>
              <a:t>Foundational items for discussions 1900.5a</a:t>
            </a:r>
          </a:p>
          <a:p>
            <a:pPr lvl="1"/>
            <a:r>
              <a:rPr lang="en-US" sz="1400" dirty="0"/>
              <a:t>Looking for a new time to meet </a:t>
            </a:r>
          </a:p>
          <a:p>
            <a:pPr lvl="1"/>
            <a:r>
              <a:rPr lang="en-US" sz="1400" dirty="0"/>
              <a:t>Next meeting 12/20 1pm EST</a:t>
            </a:r>
          </a:p>
          <a:p>
            <a:r>
              <a:rPr lang="en-US" sz="1800" dirty="0"/>
              <a:t>2/7/20</a:t>
            </a:r>
          </a:p>
          <a:p>
            <a:pPr lvl="1"/>
            <a:r>
              <a:rPr lang="en-US" sz="1400" dirty="0"/>
              <a:t>Exploring ideas working hard to set scope for the refresh</a:t>
            </a:r>
          </a:p>
        </p:txBody>
      </p:sp>
      <p:sp>
        <p:nvSpPr>
          <p:cNvPr id="4" name="Date Placeholder 3"/>
          <p:cNvSpPr>
            <a:spLocks noGrp="1"/>
          </p:cNvSpPr>
          <p:nvPr>
            <p:ph type="dt" sz="quarter" idx="10"/>
          </p:nvPr>
        </p:nvSpPr>
        <p:spPr>
          <a:xfrm>
            <a:off x="457200" y="6448425"/>
            <a:ext cx="2133600" cy="365125"/>
          </a:xfrm>
        </p:spPr>
        <p:txBody>
          <a:bodyPr/>
          <a:lstStyle/>
          <a:p>
            <a:pPr>
              <a:defRPr/>
            </a:pPr>
            <a:fld id="{B2E4B646-451B-F543-B3F2-EEC25DF837F4}" type="datetime1">
              <a:rPr lang="en-US" smtClean="0"/>
              <a:t>2/6/20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#:5-20-0003-00-agen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19</a:t>
            </a:fld>
            <a:endParaRPr lang="en-US"/>
          </a:p>
        </p:txBody>
      </p:sp>
    </p:spTree>
    <p:extLst>
      <p:ext uri="{BB962C8B-B14F-4D97-AF65-F5344CB8AC3E}">
        <p14:creationId xmlns:p14="http://schemas.microsoft.com/office/powerpoint/2010/main" val="35618587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188B7A3E-B0EF-F24F-BEA7-EEDDAAFCDEAC}" type="datetime1">
              <a:rPr lang="en-US" smtClean="0"/>
              <a:t>2/6/20</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#:5-20-0003-00-agen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3108543"/>
          </a:xfrm>
          <a:prstGeom prst="rect">
            <a:avLst/>
          </a:prstGeom>
        </p:spPr>
        <p:txBody>
          <a:bodyPr wrap="square">
            <a:spAutoFit/>
          </a:bodyPr>
          <a:lstStyle/>
          <a:p>
            <a:pPr marL="0" marR="0">
              <a:spcBef>
                <a:spcPts val="0"/>
              </a:spcBef>
              <a:spcAft>
                <a:spcPts val="0"/>
              </a:spcAft>
            </a:pPr>
            <a:r>
              <a:rPr lang="en-US" sz="1400" dirty="0"/>
              <a:t>IEEE 1900.5 Meetings</a:t>
            </a:r>
          </a:p>
          <a:p>
            <a:pPr marL="0" marR="0">
              <a:spcBef>
                <a:spcPts val="0"/>
              </a:spcBef>
              <a:spcAft>
                <a:spcPts val="0"/>
              </a:spcAft>
            </a:pPr>
            <a:r>
              <a:rPr lang="en-US" sz="1400" dirty="0"/>
              <a:t>Hosted by Tony </a:t>
            </a:r>
            <a:r>
              <a:rPr lang="en-US" sz="1400" dirty="0" err="1"/>
              <a:t>Rennier</a:t>
            </a:r>
            <a:endParaRPr lang="en-US" sz="1400" dirty="0"/>
          </a:p>
          <a:p>
            <a:pPr marL="0" marR="0">
              <a:spcBef>
                <a:spcPts val="0"/>
              </a:spcBef>
              <a:spcAft>
                <a:spcPts val="0"/>
              </a:spcAft>
            </a:pPr>
            <a:endParaRPr lang="en-US" sz="1400" dirty="0"/>
          </a:p>
          <a:p>
            <a:pPr marL="0" marR="0">
              <a:spcBef>
                <a:spcPts val="0"/>
              </a:spcBef>
              <a:spcAft>
                <a:spcPts val="0"/>
              </a:spcAft>
            </a:pPr>
            <a:r>
              <a:rPr lang="en-US" sz="1400" dirty="0"/>
              <a:t>Meeting number: 624 724 824</a:t>
            </a:r>
          </a:p>
          <a:p>
            <a:pPr marL="0" marR="0">
              <a:spcBef>
                <a:spcPts val="0"/>
              </a:spcBef>
              <a:spcAft>
                <a:spcPts val="0"/>
              </a:spcAft>
            </a:pPr>
            <a:r>
              <a:rPr lang="en-US" sz="1400" dirty="0"/>
              <a:t>Password: nfKJw7Jg</a:t>
            </a:r>
          </a:p>
          <a:p>
            <a:pPr marL="0" marR="0">
              <a:spcBef>
                <a:spcPts val="0"/>
              </a:spcBef>
              <a:spcAft>
                <a:spcPts val="0"/>
              </a:spcAft>
            </a:pPr>
            <a:r>
              <a:rPr lang="en-US" sz="1400" dirty="0"/>
              <a:t>https://</a:t>
            </a:r>
            <a:r>
              <a:rPr lang="en-US" sz="1400" dirty="0" err="1"/>
              <a:t>foundryinc.my.webex.com</a:t>
            </a:r>
            <a:r>
              <a:rPr lang="en-US" sz="1400" dirty="0"/>
              <a:t>/</a:t>
            </a:r>
            <a:r>
              <a:rPr lang="en-US" sz="1400" dirty="0" err="1"/>
              <a:t>foundryinc.my</a:t>
            </a:r>
            <a:r>
              <a:rPr lang="en-US" sz="1400" dirty="0"/>
              <a:t>/</a:t>
            </a:r>
            <a:r>
              <a:rPr lang="en-US" sz="1400" dirty="0" err="1"/>
              <a:t>j.php?MTID</a:t>
            </a:r>
            <a:r>
              <a:rPr lang="en-US" sz="1400" dirty="0"/>
              <a:t>=m692e0f8e641247be995567a1addab5a4</a:t>
            </a:r>
          </a:p>
          <a:p>
            <a:pPr marL="0" marR="0">
              <a:spcBef>
                <a:spcPts val="0"/>
              </a:spcBef>
              <a:spcAft>
                <a:spcPts val="0"/>
              </a:spcAft>
            </a:pPr>
            <a:endParaRPr lang="en-US" sz="1400" dirty="0"/>
          </a:p>
          <a:p>
            <a:pPr marL="0" marR="0">
              <a:spcBef>
                <a:spcPts val="0"/>
              </a:spcBef>
              <a:spcAft>
                <a:spcPts val="0"/>
              </a:spcAft>
            </a:pPr>
            <a:r>
              <a:rPr lang="en-US" sz="1400" dirty="0"/>
              <a:t>Join by video system</a:t>
            </a:r>
          </a:p>
          <a:p>
            <a:pPr marL="0" marR="0">
              <a:spcBef>
                <a:spcPts val="0"/>
              </a:spcBef>
              <a:spcAft>
                <a:spcPts val="0"/>
              </a:spcAft>
            </a:pPr>
            <a:r>
              <a:rPr lang="en-US" sz="1400" dirty="0"/>
              <a:t>Dial 624724824@foundryinc.my.webex.com</a:t>
            </a:r>
          </a:p>
          <a:p>
            <a:pPr marL="0" marR="0">
              <a:spcBef>
                <a:spcPts val="0"/>
              </a:spcBef>
              <a:spcAft>
                <a:spcPts val="0"/>
              </a:spcAft>
            </a:pPr>
            <a:r>
              <a:rPr lang="en-US" sz="1400" dirty="0"/>
              <a:t>You can also dial 173.243.2.68 and enter your meeting number.</a:t>
            </a:r>
          </a:p>
          <a:p>
            <a:pPr marL="0" marR="0">
              <a:spcBef>
                <a:spcPts val="0"/>
              </a:spcBef>
              <a:spcAft>
                <a:spcPts val="0"/>
              </a:spcAft>
            </a:pPr>
            <a:endParaRPr lang="en-US" sz="1400" dirty="0"/>
          </a:p>
          <a:p>
            <a:pPr marL="0" marR="0">
              <a:spcBef>
                <a:spcPts val="0"/>
              </a:spcBef>
              <a:spcAft>
                <a:spcPts val="0"/>
              </a:spcAft>
            </a:pPr>
            <a:r>
              <a:rPr lang="en-US" sz="1400" dirty="0"/>
              <a:t>Join by phone</a:t>
            </a:r>
          </a:p>
          <a:p>
            <a:pPr marL="0" marR="0">
              <a:spcBef>
                <a:spcPts val="0"/>
              </a:spcBef>
              <a:spcAft>
                <a:spcPts val="0"/>
              </a:spcAft>
            </a:pPr>
            <a:r>
              <a:rPr lang="en-US" sz="1400" dirty="0"/>
              <a:t>+1-510-338-9438 USA Toll</a:t>
            </a:r>
          </a:p>
          <a:p>
            <a:pPr marL="0" marR="0">
              <a:spcBef>
                <a:spcPts val="0"/>
              </a:spcBef>
              <a:spcAft>
                <a:spcPts val="0"/>
              </a:spcAft>
            </a:pPr>
            <a:r>
              <a:rPr lang="en-US" sz="1400" dirty="0"/>
              <a:t>Access code: 624 724 824   </a:t>
            </a:r>
            <a:endParaRPr lang="en-US" sz="140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457200" y="931982"/>
            <a:ext cx="8229600" cy="5392617"/>
          </a:xfrm>
        </p:spPr>
        <p:txBody>
          <a:bodyPr/>
          <a:lstStyle/>
          <a:p>
            <a:r>
              <a:rPr lang="en-US" sz="2800" dirty="0"/>
              <a:t>1/27/19 Meeting Notes</a:t>
            </a:r>
          </a:p>
          <a:p>
            <a:pPr lvl="1"/>
            <a:r>
              <a:rPr lang="en-US" sz="2400" dirty="0"/>
              <a:t>Upcoming Leadership Meetings </a:t>
            </a:r>
          </a:p>
          <a:p>
            <a:pPr lvl="2"/>
            <a:r>
              <a:rPr lang="en-US" sz="1800" dirty="0"/>
              <a:t>Feb 24th (Monday)</a:t>
            </a:r>
          </a:p>
          <a:p>
            <a:pPr lvl="2"/>
            <a:r>
              <a:rPr lang="en-US" sz="1800" dirty="0"/>
              <a:t>Plenaries 1st week of April (April 7th - 9th)</a:t>
            </a:r>
          </a:p>
          <a:p>
            <a:pPr lvl="1"/>
            <a:r>
              <a:rPr lang="en-US" sz="2400" dirty="0"/>
              <a:t>WG Reports </a:t>
            </a:r>
          </a:p>
          <a:p>
            <a:pPr lvl="2"/>
            <a:r>
              <a:rPr lang="en-US" sz="1800" dirty="0"/>
              <a:t>1900.1 WG (Francesco)</a:t>
            </a:r>
          </a:p>
          <a:p>
            <a:pPr lvl="3"/>
            <a:r>
              <a:rPr lang="en-US" sz="1600" dirty="0"/>
              <a:t>Trying to enlarge the WG and gain more interest.</a:t>
            </a:r>
            <a:endParaRPr lang="en-US" sz="1800" dirty="0"/>
          </a:p>
          <a:p>
            <a:pPr lvl="2"/>
            <a:r>
              <a:rPr lang="en-US" sz="1800" dirty="0"/>
              <a:t>1900.2 WG (Stephen)</a:t>
            </a:r>
          </a:p>
          <a:p>
            <a:pPr lvl="3"/>
            <a:r>
              <a:rPr lang="en-US" sz="1600" dirty="0"/>
              <a:t>No updates from Stephen</a:t>
            </a:r>
          </a:p>
          <a:p>
            <a:pPr lvl="3"/>
            <a:r>
              <a:rPr lang="en-US" sz="1600" dirty="0"/>
              <a:t>WG did meet on 1/23/20 to discuss ideas for refreshing the standard</a:t>
            </a:r>
          </a:p>
          <a:p>
            <a:pPr lvl="2"/>
            <a:r>
              <a:rPr lang="en-US" sz="1800" dirty="0"/>
              <a:t>1900.6 WG (Oliver reports)</a:t>
            </a:r>
          </a:p>
          <a:p>
            <a:pPr lvl="3"/>
            <a:r>
              <a:rPr lang="en-US" sz="1600" dirty="0"/>
              <a:t>1900.6.b: Support of databases</a:t>
            </a:r>
            <a:endParaRPr lang="en-US" sz="1800" dirty="0"/>
          </a:p>
          <a:p>
            <a:pPr lvl="4"/>
            <a:r>
              <a:rPr lang="en-US" sz="1400" dirty="0"/>
              <a:t>Sponsor balloting period will close near end of January</a:t>
            </a:r>
            <a:endParaRPr lang="en-US" sz="1800" dirty="0"/>
          </a:p>
          <a:p>
            <a:pPr lvl="3"/>
            <a:r>
              <a:rPr lang="en-US" sz="1600" dirty="0"/>
              <a:t>Considering revision of 1900.6</a:t>
            </a:r>
          </a:p>
          <a:p>
            <a:pPr lvl="4"/>
            <a:r>
              <a:rPr lang="en-US" sz="1400" dirty="0"/>
              <a:t>Initial text for PAR has been written</a:t>
            </a:r>
            <a:endParaRPr lang="en-US" sz="1800" dirty="0"/>
          </a:p>
          <a:p>
            <a:pPr lvl="1"/>
            <a:endParaRPr lang="en-US" sz="2000" dirty="0"/>
          </a:p>
        </p:txBody>
      </p:sp>
      <p:sp>
        <p:nvSpPr>
          <p:cNvPr id="4" name="Date Placeholder 3"/>
          <p:cNvSpPr>
            <a:spLocks noGrp="1"/>
          </p:cNvSpPr>
          <p:nvPr>
            <p:ph type="dt" sz="quarter" idx="10"/>
          </p:nvPr>
        </p:nvSpPr>
        <p:spPr/>
        <p:txBody>
          <a:bodyPr/>
          <a:lstStyle/>
          <a:p>
            <a:pPr>
              <a:defRPr/>
            </a:pPr>
            <a:fld id="{303ABA55-32C1-A041-9EE0-C5813BA4EC8F}" type="datetime1">
              <a:rPr lang="en-US" smtClean="0"/>
              <a:t>2/6/20</a:t>
            </a:fld>
            <a:endParaRPr lang="en-US"/>
          </a:p>
        </p:txBody>
      </p:sp>
      <p:sp>
        <p:nvSpPr>
          <p:cNvPr id="5" name="Footer Placeholder 4"/>
          <p:cNvSpPr>
            <a:spLocks noGrp="1"/>
          </p:cNvSpPr>
          <p:nvPr>
            <p:ph type="ftr" sz="quarter" idx="11"/>
          </p:nvPr>
        </p:nvSpPr>
        <p:spPr/>
        <p:txBody>
          <a:bodyPr/>
          <a:lstStyle/>
          <a:p>
            <a:pPr>
              <a:defRPr/>
            </a:pPr>
            <a:r>
              <a:rPr lang="en-US"/>
              <a:t>Doc #:5-20-0003-00-agen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20</a:t>
            </a:fld>
            <a:endParaRPr lang="en-US"/>
          </a:p>
        </p:txBody>
      </p:sp>
    </p:spTree>
    <p:extLst>
      <p:ext uri="{BB962C8B-B14F-4D97-AF65-F5344CB8AC3E}">
        <p14:creationId xmlns:p14="http://schemas.microsoft.com/office/powerpoint/2010/main" val="6037975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715962"/>
          </a:xfrm>
        </p:spPr>
        <p:txBody>
          <a:bodyPr>
            <a:normAutofit/>
          </a:bodyPr>
          <a:lstStyle/>
          <a:p>
            <a:r>
              <a:rPr dirty="0"/>
              <a:t>Other </a:t>
            </a:r>
            <a:r>
              <a:rPr dirty="0" err="1"/>
              <a:t>DySPAN</a:t>
            </a:r>
            <a:r>
              <a:rPr dirty="0"/>
              <a:t>-SC Activities</a:t>
            </a:r>
          </a:p>
        </p:txBody>
      </p:sp>
      <p:sp>
        <p:nvSpPr>
          <p:cNvPr id="15363" name="Content Placeholder 2"/>
          <p:cNvSpPr>
            <a:spLocks noGrp="1"/>
          </p:cNvSpPr>
          <p:nvPr>
            <p:ph idx="1"/>
          </p:nvPr>
        </p:nvSpPr>
        <p:spPr>
          <a:xfrm>
            <a:off x="457200" y="931982"/>
            <a:ext cx="8229600" cy="5392617"/>
          </a:xfrm>
        </p:spPr>
        <p:txBody>
          <a:bodyPr/>
          <a:lstStyle/>
          <a:p>
            <a:r>
              <a:rPr lang="en-US" sz="2200" dirty="0"/>
              <a:t>1/27/19 Meeting Notes (</a:t>
            </a:r>
            <a:r>
              <a:rPr lang="en-US" sz="2200" dirty="0" err="1"/>
              <a:t>cont</a:t>
            </a:r>
            <a:r>
              <a:rPr lang="en-US" sz="2200" dirty="0"/>
              <a:t>)</a:t>
            </a:r>
            <a:endParaRPr lang="en-US" sz="1400" dirty="0"/>
          </a:p>
          <a:p>
            <a:pPr lvl="1"/>
            <a:r>
              <a:rPr lang="en-US" sz="1600" dirty="0"/>
              <a:t>DARPA SC2 Language standardization	</a:t>
            </a:r>
          </a:p>
          <a:p>
            <a:pPr lvl="3"/>
            <a:r>
              <a:rPr lang="en-US" sz="1200" dirty="0"/>
              <a:t>According to John Chapin’s recent read out on CIL standardization:</a:t>
            </a:r>
          </a:p>
          <a:p>
            <a:pPr lvl="4"/>
            <a:r>
              <a:rPr lang="en-US" sz="1200" dirty="0"/>
              <a:t>Near/Mid term goal of the post-DARPA SC2 community</a:t>
            </a:r>
          </a:p>
          <a:p>
            <a:pPr lvl="4"/>
            <a:r>
              <a:rPr lang="en-US" sz="1200" dirty="0"/>
              <a:t>To be sponsored by Private Sector</a:t>
            </a:r>
          </a:p>
          <a:p>
            <a:pPr lvl="3"/>
            <a:r>
              <a:rPr lang="en-US" sz="1200" dirty="0"/>
              <a:t>Action Item (Alex): Email John Chapin to check on potential for standardizing CIL through </a:t>
            </a:r>
            <a:r>
              <a:rPr lang="en-US" sz="1200" dirty="0" err="1"/>
              <a:t>DySPAN</a:t>
            </a:r>
            <a:r>
              <a:rPr lang="en-US" sz="1200" dirty="0"/>
              <a:t> and how to contact interested Private Sector stakeholders</a:t>
            </a:r>
          </a:p>
          <a:p>
            <a:pPr lvl="3"/>
            <a:r>
              <a:rPr lang="en-US" sz="1200" dirty="0"/>
              <a:t>URL for DARPA’s </a:t>
            </a:r>
            <a:r>
              <a:rPr lang="en-US" sz="1200" dirty="0" err="1"/>
              <a:t>Github</a:t>
            </a:r>
            <a:r>
              <a:rPr lang="en-US" sz="1200" dirty="0"/>
              <a:t> repo of the CIL:</a:t>
            </a:r>
          </a:p>
          <a:p>
            <a:pPr lvl="4"/>
            <a:r>
              <a:rPr lang="en-US" sz="1200" u="sng" dirty="0">
                <a:hlinkClick r:id="rId2"/>
              </a:rPr>
              <a:t>https://github.com/SpectrumCollaborationChallenge/CIL</a:t>
            </a:r>
            <a:r>
              <a:rPr lang="en-US" sz="1200" dirty="0"/>
              <a:t> </a:t>
            </a:r>
          </a:p>
          <a:p>
            <a:pPr lvl="1"/>
            <a:r>
              <a:rPr lang="en-US" sz="1600" dirty="0"/>
              <a:t>Machine Learning standardization</a:t>
            </a:r>
          </a:p>
          <a:p>
            <a:pPr lvl="2"/>
            <a:r>
              <a:rPr lang="en-US" sz="1400" dirty="0"/>
              <a:t>Conclusion on discussing options with Johnathan: </a:t>
            </a:r>
          </a:p>
          <a:p>
            <a:pPr lvl="3"/>
            <a:r>
              <a:rPr lang="en-US" sz="1200" dirty="0"/>
              <a:t>Study group is the best approach versus Research Group (</a:t>
            </a:r>
            <a:r>
              <a:rPr lang="en-US" sz="1200" dirty="0" err="1"/>
              <a:t>ComSoc</a:t>
            </a:r>
            <a:r>
              <a:rPr lang="en-US" sz="1200" dirty="0"/>
              <a:t> specific) </a:t>
            </a:r>
          </a:p>
          <a:p>
            <a:pPr lvl="3"/>
            <a:r>
              <a:rPr lang="en-US" sz="1200" dirty="0"/>
              <a:t>6 month duration</a:t>
            </a:r>
          </a:p>
          <a:p>
            <a:pPr lvl="2"/>
            <a:r>
              <a:rPr lang="en-US" sz="1400" dirty="0"/>
              <a:t>Action Item (Alex): Send an email motion to create a Study Group</a:t>
            </a:r>
          </a:p>
          <a:p>
            <a:pPr lvl="4"/>
            <a:r>
              <a:rPr lang="en-US" sz="1200" dirty="0"/>
              <a:t>Text: Move the creation of the Study Group</a:t>
            </a:r>
          </a:p>
          <a:p>
            <a:pPr lvl="1"/>
            <a:r>
              <a:rPr lang="en-US" sz="1600" dirty="0"/>
              <a:t>National Spectrum Consortium</a:t>
            </a:r>
          </a:p>
          <a:p>
            <a:pPr lvl="2"/>
            <a:r>
              <a:rPr lang="en-US" sz="1400" dirty="0"/>
              <a:t>Oliver will continue discussion of using/adopting </a:t>
            </a:r>
            <a:r>
              <a:rPr lang="en-US" sz="1400" dirty="0" err="1"/>
              <a:t>DySPAN</a:t>
            </a:r>
            <a:r>
              <a:rPr lang="en-US" sz="1400" dirty="0"/>
              <a:t> standards in NSC with Sal</a:t>
            </a:r>
          </a:p>
          <a:p>
            <a:pPr lvl="1"/>
            <a:r>
              <a:rPr lang="en-US" sz="1600" dirty="0"/>
              <a:t>Restarting 1900.4 WG</a:t>
            </a:r>
          </a:p>
          <a:p>
            <a:pPr lvl="2"/>
            <a:r>
              <a:rPr lang="en-US" sz="1400" dirty="0"/>
              <a:t>Oliver will send another email to the Chair to restart the WG</a:t>
            </a:r>
            <a:endParaRPr lang="en-US" sz="1600" dirty="0"/>
          </a:p>
        </p:txBody>
      </p:sp>
      <p:sp>
        <p:nvSpPr>
          <p:cNvPr id="4" name="Date Placeholder 3"/>
          <p:cNvSpPr>
            <a:spLocks noGrp="1"/>
          </p:cNvSpPr>
          <p:nvPr>
            <p:ph type="dt" sz="quarter" idx="10"/>
          </p:nvPr>
        </p:nvSpPr>
        <p:spPr/>
        <p:txBody>
          <a:bodyPr/>
          <a:lstStyle/>
          <a:p>
            <a:pPr>
              <a:defRPr/>
            </a:pPr>
            <a:fld id="{303ABA55-32C1-A041-9EE0-C5813BA4EC8F}" type="datetime1">
              <a:rPr lang="en-US" smtClean="0"/>
              <a:t>2/6/20</a:t>
            </a:fld>
            <a:endParaRPr lang="en-US"/>
          </a:p>
        </p:txBody>
      </p:sp>
      <p:sp>
        <p:nvSpPr>
          <p:cNvPr id="5" name="Footer Placeholder 4"/>
          <p:cNvSpPr>
            <a:spLocks noGrp="1"/>
          </p:cNvSpPr>
          <p:nvPr>
            <p:ph type="ftr" sz="quarter" idx="11"/>
          </p:nvPr>
        </p:nvSpPr>
        <p:spPr/>
        <p:txBody>
          <a:bodyPr/>
          <a:lstStyle/>
          <a:p>
            <a:pPr>
              <a:defRPr/>
            </a:pPr>
            <a:r>
              <a:rPr lang="en-US"/>
              <a:t>Doc #:5-20-0003-00-agen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21</a:t>
            </a:fld>
            <a:endParaRPr lang="en-US"/>
          </a:p>
        </p:txBody>
      </p:sp>
    </p:spTree>
    <p:extLst>
      <p:ext uri="{BB962C8B-B14F-4D97-AF65-F5344CB8AC3E}">
        <p14:creationId xmlns:p14="http://schemas.microsoft.com/office/powerpoint/2010/main" val="12054703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457200" y="931982"/>
            <a:ext cx="8229600" cy="5392617"/>
          </a:xfrm>
        </p:spPr>
        <p:txBody>
          <a:bodyPr/>
          <a:lstStyle/>
          <a:p>
            <a:r>
              <a:rPr lang="en-US" sz="2000" dirty="0"/>
              <a:t>Spectrum Sharing Standards</a:t>
            </a:r>
            <a:endParaRPr lang="en-US" sz="1600" dirty="0"/>
          </a:p>
          <a:p>
            <a:pPr lvl="1"/>
            <a:r>
              <a:rPr lang="en-US" sz="2000" dirty="0"/>
              <a:t>10/4</a:t>
            </a:r>
          </a:p>
          <a:p>
            <a:pPr lvl="2"/>
            <a:r>
              <a:rPr lang="en-US" sz="1600" dirty="0" err="1"/>
              <a:t>DySPAN</a:t>
            </a:r>
            <a:r>
              <a:rPr lang="en-US" sz="1600" dirty="0"/>
              <a:t> paper 1900.5.1 ready to go</a:t>
            </a:r>
          </a:p>
          <a:p>
            <a:pPr lvl="1"/>
            <a:r>
              <a:rPr lang="en-US" sz="2000" dirty="0"/>
              <a:t>11/7</a:t>
            </a:r>
          </a:p>
          <a:p>
            <a:pPr lvl="2"/>
            <a:r>
              <a:rPr lang="en-US" sz="1600" dirty="0"/>
              <a:t>Paper presented at </a:t>
            </a:r>
            <a:r>
              <a:rPr lang="en-US" sz="1600" dirty="0" err="1"/>
              <a:t>DySPAN</a:t>
            </a:r>
            <a:r>
              <a:rPr lang="en-US" sz="1600" dirty="0"/>
              <a:t> 11/11/19</a:t>
            </a:r>
          </a:p>
          <a:p>
            <a:pPr lvl="1"/>
            <a:r>
              <a:rPr lang="en-US" sz="2000" dirty="0"/>
              <a:t>12/4</a:t>
            </a:r>
          </a:p>
          <a:p>
            <a:pPr lvl="2"/>
            <a:r>
              <a:rPr lang="en-US" sz="1600" dirty="0" err="1"/>
              <a:t>DySPAN</a:t>
            </a:r>
            <a:r>
              <a:rPr lang="en-US" sz="1600" dirty="0"/>
              <a:t> paper well received</a:t>
            </a:r>
          </a:p>
          <a:p>
            <a:pPr lvl="1"/>
            <a:r>
              <a:rPr lang="en-US" sz="2000" dirty="0"/>
              <a:t>2/7/20</a:t>
            </a:r>
          </a:p>
          <a:p>
            <a:pPr lvl="2"/>
            <a:r>
              <a:rPr lang="en-US" sz="1600" dirty="0"/>
              <a:t>1900.2 looking at risk-based sharing and LTE to X sharing</a:t>
            </a:r>
          </a:p>
          <a:p>
            <a:pPr lvl="1"/>
            <a:endParaRPr lang="en-US" sz="2000" dirty="0"/>
          </a:p>
          <a:p>
            <a:pPr lvl="2"/>
            <a:endParaRPr lang="en-US" sz="1600" dirty="0"/>
          </a:p>
          <a:p>
            <a:endParaRPr lang="en-US" sz="1800" dirty="0"/>
          </a:p>
          <a:p>
            <a:pPr lvl="1"/>
            <a:endParaRPr lang="en-US" sz="1600" dirty="0"/>
          </a:p>
        </p:txBody>
      </p:sp>
      <p:sp>
        <p:nvSpPr>
          <p:cNvPr id="4" name="Date Placeholder 3"/>
          <p:cNvSpPr>
            <a:spLocks noGrp="1"/>
          </p:cNvSpPr>
          <p:nvPr>
            <p:ph type="dt" sz="quarter" idx="10"/>
          </p:nvPr>
        </p:nvSpPr>
        <p:spPr/>
        <p:txBody>
          <a:bodyPr/>
          <a:lstStyle/>
          <a:p>
            <a:pPr>
              <a:defRPr/>
            </a:pPr>
            <a:fld id="{BD08921D-F0C6-A048-A86C-0007BEC21B53}" type="datetime1">
              <a:rPr lang="en-US" smtClean="0"/>
              <a:t>2/6/20</a:t>
            </a:fld>
            <a:endParaRPr lang="en-US"/>
          </a:p>
        </p:txBody>
      </p:sp>
      <p:sp>
        <p:nvSpPr>
          <p:cNvPr id="5" name="Footer Placeholder 4"/>
          <p:cNvSpPr>
            <a:spLocks noGrp="1"/>
          </p:cNvSpPr>
          <p:nvPr>
            <p:ph type="ftr" sz="quarter" idx="11"/>
          </p:nvPr>
        </p:nvSpPr>
        <p:spPr/>
        <p:txBody>
          <a:bodyPr/>
          <a:lstStyle/>
          <a:p>
            <a:pPr>
              <a:defRPr/>
            </a:pPr>
            <a:r>
              <a:rPr lang="en-US"/>
              <a:t>Doc #:5-20-0003-00-agen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22</a:t>
            </a:fld>
            <a:endParaRPr lang="en-US"/>
          </a:p>
        </p:txBody>
      </p:sp>
    </p:spTree>
    <p:extLst>
      <p:ext uri="{BB962C8B-B14F-4D97-AF65-F5344CB8AC3E}">
        <p14:creationId xmlns:p14="http://schemas.microsoft.com/office/powerpoint/2010/main" val="7831166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2400" dirty="0"/>
              <a:t>12/4</a:t>
            </a:r>
          </a:p>
          <a:p>
            <a:pPr lvl="1"/>
            <a:r>
              <a:rPr lang="en-US" sz="2000" dirty="0"/>
              <a:t>Andy Clegg (Google) interested again in SCM</a:t>
            </a:r>
          </a:p>
          <a:p>
            <a:pPr lvl="2"/>
            <a:r>
              <a:rPr lang="en-US" sz="1600" dirty="0"/>
              <a:t>PAL protection of interest</a:t>
            </a:r>
          </a:p>
          <a:p>
            <a:pPr lvl="2"/>
            <a:r>
              <a:rPr lang="en-US" sz="1600" dirty="0"/>
              <a:t>DAA coordination</a:t>
            </a:r>
          </a:p>
          <a:p>
            <a:pPr lvl="2"/>
            <a:r>
              <a:rPr lang="en-US" sz="1600" dirty="0"/>
              <a:t>WG1 </a:t>
            </a:r>
            <a:r>
              <a:rPr lang="en-US" sz="1600" dirty="0" err="1"/>
              <a:t>WINNForum</a:t>
            </a:r>
            <a:endParaRPr lang="en-US" sz="1600" dirty="0"/>
          </a:p>
          <a:p>
            <a:pPr lvl="1"/>
            <a:r>
              <a:rPr lang="en-US" sz="2000" dirty="0"/>
              <a:t>John teases new projects DoD</a:t>
            </a:r>
          </a:p>
          <a:p>
            <a:r>
              <a:rPr lang="en-US" sz="2400" dirty="0"/>
              <a:t>2/7/20</a:t>
            </a:r>
          </a:p>
          <a:p>
            <a:pPr lvl="1"/>
            <a:r>
              <a:rPr lang="en-US" sz="2000" dirty="0"/>
              <a:t>Waiting on response from Andy Clegg</a:t>
            </a:r>
          </a:p>
          <a:p>
            <a:pPr lvl="1"/>
            <a:r>
              <a:rPr lang="en-US" sz="2000" dirty="0"/>
              <a:t>PACOM investigate spectrum sharing with coalition partners</a:t>
            </a:r>
          </a:p>
          <a:p>
            <a:pPr lvl="1"/>
            <a:endParaRPr lang="en-US" sz="2000" dirty="0"/>
          </a:p>
          <a:p>
            <a:pPr lvl="1"/>
            <a:endParaRPr lang="en-US" sz="2000" dirty="0"/>
          </a:p>
          <a:p>
            <a:endParaRPr lang="en-US" sz="2400" dirty="0"/>
          </a:p>
          <a:p>
            <a:pPr lvl="2"/>
            <a:endParaRPr lang="en-US" sz="1800" dirty="0"/>
          </a:p>
        </p:txBody>
      </p:sp>
      <p:sp>
        <p:nvSpPr>
          <p:cNvPr id="4" name="Date Placeholder 3"/>
          <p:cNvSpPr>
            <a:spLocks noGrp="1"/>
          </p:cNvSpPr>
          <p:nvPr>
            <p:ph type="dt" sz="half" idx="10"/>
          </p:nvPr>
        </p:nvSpPr>
        <p:spPr>
          <a:xfrm>
            <a:off x="457200" y="6448425"/>
            <a:ext cx="2133600" cy="365125"/>
          </a:xfrm>
        </p:spPr>
        <p:txBody>
          <a:bodyPr/>
          <a:lstStyle/>
          <a:p>
            <a:pPr>
              <a:defRPr/>
            </a:pPr>
            <a:fld id="{A11AD4F9-3CE5-5B47-AD4B-14172CF5BF4F}" type="datetime1">
              <a:rPr lang="en-US" smtClean="0"/>
              <a:t>2/6/20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#:5-20-0003-00-agen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23</a:t>
            </a:fld>
            <a:endParaRPr lang="en-US"/>
          </a:p>
        </p:txBody>
      </p:sp>
    </p:spTree>
    <p:extLst>
      <p:ext uri="{BB962C8B-B14F-4D97-AF65-F5344CB8AC3E}">
        <p14:creationId xmlns:p14="http://schemas.microsoft.com/office/powerpoint/2010/main" val="41893040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42296" y="990600"/>
            <a:ext cx="8382000" cy="5181600"/>
          </a:xfrm>
        </p:spPr>
        <p:txBody>
          <a:bodyPr/>
          <a:lstStyle/>
          <a:p>
            <a:r>
              <a:rPr lang="en-US" sz="2200" dirty="0"/>
              <a:t>3/6/20 1900.5 WG 08:00 -10:00 EST</a:t>
            </a:r>
          </a:p>
          <a:p>
            <a:endParaRPr lang="en-US" sz="2200" dirty="0"/>
          </a:p>
          <a:p>
            <a:r>
              <a:rPr lang="en-US" sz="2200" dirty="0"/>
              <a:t>4/7-9/20 </a:t>
            </a:r>
            <a:r>
              <a:rPr lang="en-US" sz="2200" dirty="0" err="1"/>
              <a:t>DySPAN</a:t>
            </a:r>
            <a:r>
              <a:rPr lang="en-US" sz="2200" dirty="0"/>
              <a:t>-SC Plenary with 1900.5 WG</a:t>
            </a:r>
          </a:p>
          <a:p>
            <a:pPr lvl="1"/>
            <a:r>
              <a:rPr lang="en-US" sz="1800" dirty="0"/>
              <a:t>Time Zone: Eastern Daylight Time (UTC - 4)</a:t>
            </a:r>
          </a:p>
          <a:p>
            <a:pPr lvl="1"/>
            <a:r>
              <a:rPr lang="en-US" sz="1800" dirty="0"/>
              <a:t>Location: F2F in Cape Canaveral, Florida</a:t>
            </a:r>
          </a:p>
          <a:p>
            <a:pPr lvl="1"/>
            <a:r>
              <a:rPr lang="en-US" sz="1800" dirty="0"/>
              <a:t>Planning to attend in person: Dave, Lynn, Oliver, Tony, Reinhart, Carlos is a maybe, Eric </a:t>
            </a:r>
            <a:r>
              <a:rPr lang="en-US" sz="1800" dirty="0" err="1"/>
              <a:t>Lyndal</a:t>
            </a:r>
            <a:r>
              <a:rPr lang="en-US" sz="1800" dirty="0"/>
              <a:t>, Julia TBD, Kael, Mitch or Jakub</a:t>
            </a:r>
          </a:p>
          <a:p>
            <a:pPr lvl="1"/>
            <a:r>
              <a:rPr lang="en-US" sz="1800" dirty="0"/>
              <a:t>Attempt to stick to meeting schedule that is compatible with Eastern USA Time Zones</a:t>
            </a:r>
          </a:p>
          <a:p>
            <a:pPr lvl="2"/>
            <a:r>
              <a:rPr lang="en-US" sz="1600" dirty="0"/>
              <a:t>Meeting times: 9am – 5:30pm EDT</a:t>
            </a:r>
          </a:p>
          <a:p>
            <a:pPr lvl="2"/>
            <a:r>
              <a:rPr lang="en-US" sz="1600" dirty="0"/>
              <a:t>Opening Plenary: 9am on April 7th</a:t>
            </a:r>
          </a:p>
          <a:p>
            <a:pPr lvl="2"/>
            <a:r>
              <a:rPr lang="en-US" sz="1600" dirty="0"/>
              <a:t>Closing Plenary: 2</a:t>
            </a:r>
            <a:r>
              <a:rPr lang="en-US" sz="1600" baseline="30000" dirty="0"/>
              <a:t>nd</a:t>
            </a:r>
            <a:r>
              <a:rPr lang="en-US" sz="1600" dirty="0"/>
              <a:t> AM session on April 9th</a:t>
            </a:r>
          </a:p>
          <a:p>
            <a:pPr lvl="2"/>
            <a:r>
              <a:rPr lang="en-US" sz="1600" dirty="0"/>
              <a:t>Action Item (Alex, by Feb 15</a:t>
            </a:r>
            <a:r>
              <a:rPr lang="en-US" sz="1600" baseline="30000" dirty="0"/>
              <a:t>th</a:t>
            </a:r>
            <a:r>
              <a:rPr lang="en-US" sz="1600" dirty="0"/>
              <a:t>): Send out scheduled times spreadsheet</a:t>
            </a:r>
            <a:endParaRPr lang="en-US" sz="2000" dirty="0"/>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DBBB444C-83CF-814C-858D-DD0D91F827F7}" type="datetime1">
              <a:rPr lang="en-US" smtClean="0"/>
              <a:t>2/6/20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#:5-20-0003-00-agen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24</a:t>
            </a:fld>
            <a:endParaRPr lang="en-US"/>
          </a:p>
        </p:txBody>
      </p:sp>
    </p:spTree>
    <p:extLst>
      <p:ext uri="{BB962C8B-B14F-4D97-AF65-F5344CB8AC3E}">
        <p14:creationId xmlns:p14="http://schemas.microsoft.com/office/powerpoint/2010/main" val="21186485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A58CC2-29DB-4E4A-829B-34A54274863D}"/>
              </a:ext>
            </a:extLst>
          </p:cNvPr>
          <p:cNvSpPr>
            <a:spLocks noGrp="1"/>
          </p:cNvSpPr>
          <p:nvPr>
            <p:ph type="title"/>
          </p:nvPr>
        </p:nvSpPr>
        <p:spPr/>
        <p:txBody>
          <a:bodyPr/>
          <a:lstStyle/>
          <a:p>
            <a:r>
              <a:rPr lang="en-US" dirty="0" err="1"/>
              <a:t>AoB</a:t>
            </a:r>
            <a:endParaRPr lang="en-US" dirty="0"/>
          </a:p>
        </p:txBody>
      </p:sp>
      <p:sp>
        <p:nvSpPr>
          <p:cNvPr id="3" name="Content Placeholder 2">
            <a:extLst>
              <a:ext uri="{FF2B5EF4-FFF2-40B4-BE49-F238E27FC236}">
                <a16:creationId xmlns:a16="http://schemas.microsoft.com/office/drawing/2014/main" id="{5D6581AF-C028-4313-8D99-934DA01118E1}"/>
              </a:ext>
            </a:extLst>
          </p:cNvPr>
          <p:cNvSpPr>
            <a:spLocks noGrp="1"/>
          </p:cNvSpPr>
          <p:nvPr>
            <p:ph idx="1"/>
          </p:nvPr>
        </p:nvSpPr>
        <p:spPr>
          <a:xfrm>
            <a:off x="457200" y="1166018"/>
            <a:ext cx="8229600" cy="4525963"/>
          </a:xfrm>
        </p:spPr>
        <p:txBody>
          <a:bodyPr/>
          <a:lstStyle/>
          <a:p>
            <a:pPr lvl="1"/>
            <a:r>
              <a:rPr lang="en-US" dirty="0"/>
              <a:t>2/7/20</a:t>
            </a:r>
          </a:p>
          <a:p>
            <a:pPr lvl="2"/>
            <a:r>
              <a:rPr lang="en-US" dirty="0"/>
              <a:t>None</a:t>
            </a:r>
          </a:p>
          <a:p>
            <a:pPr lvl="1"/>
            <a:endParaRPr lang="en-US" dirty="0"/>
          </a:p>
        </p:txBody>
      </p:sp>
      <p:sp>
        <p:nvSpPr>
          <p:cNvPr id="4" name="Date Placeholder 3">
            <a:extLst>
              <a:ext uri="{FF2B5EF4-FFF2-40B4-BE49-F238E27FC236}">
                <a16:creationId xmlns:a16="http://schemas.microsoft.com/office/drawing/2014/main" id="{B88B8C9D-8CA4-41E1-8497-7659DF45CD86}"/>
              </a:ext>
            </a:extLst>
          </p:cNvPr>
          <p:cNvSpPr>
            <a:spLocks noGrp="1"/>
          </p:cNvSpPr>
          <p:nvPr>
            <p:ph type="dt" sz="half" idx="10"/>
          </p:nvPr>
        </p:nvSpPr>
        <p:spPr>
          <a:xfrm>
            <a:off x="457200" y="6448425"/>
            <a:ext cx="2133600" cy="365125"/>
          </a:xfrm>
        </p:spPr>
        <p:txBody>
          <a:bodyPr/>
          <a:lstStyle/>
          <a:p>
            <a:pPr>
              <a:defRPr/>
            </a:pPr>
            <a:fld id="{D1AD87D8-9109-154C-90B4-F5934E456C7A}" type="datetime1">
              <a:rPr lang="en-US" smtClean="0"/>
              <a:t>2/6/20</a:t>
            </a:fld>
            <a:endParaRPr lang="en-US"/>
          </a:p>
        </p:txBody>
      </p:sp>
      <p:sp>
        <p:nvSpPr>
          <p:cNvPr id="5" name="Footer Placeholder 4">
            <a:extLst>
              <a:ext uri="{FF2B5EF4-FFF2-40B4-BE49-F238E27FC236}">
                <a16:creationId xmlns:a16="http://schemas.microsoft.com/office/drawing/2014/main" id="{DB1E902A-8687-4645-934E-3FF1567CB86D}"/>
              </a:ext>
            </a:extLst>
          </p:cNvPr>
          <p:cNvSpPr>
            <a:spLocks noGrp="1"/>
          </p:cNvSpPr>
          <p:nvPr>
            <p:ph type="ftr" sz="quarter" idx="11"/>
          </p:nvPr>
        </p:nvSpPr>
        <p:spPr>
          <a:xfrm>
            <a:off x="3124200" y="6448425"/>
            <a:ext cx="2895600" cy="365125"/>
          </a:xfrm>
        </p:spPr>
        <p:txBody>
          <a:bodyPr/>
          <a:lstStyle/>
          <a:p>
            <a:pPr>
              <a:defRPr/>
            </a:pPr>
            <a:r>
              <a:rPr lang="en-US"/>
              <a:t>Doc #:5-20-0003-00-agen</a:t>
            </a:r>
          </a:p>
        </p:txBody>
      </p:sp>
      <p:sp>
        <p:nvSpPr>
          <p:cNvPr id="6" name="Slide Number Placeholder 5">
            <a:extLst>
              <a:ext uri="{FF2B5EF4-FFF2-40B4-BE49-F238E27FC236}">
                <a16:creationId xmlns:a16="http://schemas.microsoft.com/office/drawing/2014/main" id="{1E3443DC-6676-4B8F-B4F7-C60F462C1AA1}"/>
              </a:ext>
            </a:extLst>
          </p:cNvPr>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25</a:t>
            </a:fld>
            <a:endParaRPr lang="en-US"/>
          </a:p>
        </p:txBody>
      </p:sp>
    </p:spTree>
    <p:extLst>
      <p:ext uri="{BB962C8B-B14F-4D97-AF65-F5344CB8AC3E}">
        <p14:creationId xmlns:p14="http://schemas.microsoft.com/office/powerpoint/2010/main" val="34332657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3C8DA4-4D16-D24F-A89B-DEA27992949E}"/>
              </a:ext>
            </a:extLst>
          </p:cNvPr>
          <p:cNvSpPr>
            <a:spLocks noGrp="1"/>
          </p:cNvSpPr>
          <p:nvPr>
            <p:ph type="title"/>
          </p:nvPr>
        </p:nvSpPr>
        <p:spPr/>
        <p:txBody>
          <a:bodyPr/>
          <a:lstStyle/>
          <a:p>
            <a:r>
              <a:rPr lang="en-US" dirty="0"/>
              <a:t>Ad Hoc Sessions</a:t>
            </a:r>
          </a:p>
        </p:txBody>
      </p:sp>
      <p:sp>
        <p:nvSpPr>
          <p:cNvPr id="3" name="Content Placeholder 2">
            <a:extLst>
              <a:ext uri="{FF2B5EF4-FFF2-40B4-BE49-F238E27FC236}">
                <a16:creationId xmlns:a16="http://schemas.microsoft.com/office/drawing/2014/main" id="{03B3F0FF-6DE4-0A42-B405-99C604EEE63F}"/>
              </a:ext>
            </a:extLst>
          </p:cNvPr>
          <p:cNvSpPr>
            <a:spLocks noGrp="1"/>
          </p:cNvSpPr>
          <p:nvPr>
            <p:ph idx="1"/>
          </p:nvPr>
        </p:nvSpPr>
        <p:spPr/>
        <p:txBody>
          <a:bodyPr/>
          <a:lstStyle/>
          <a:p>
            <a:r>
              <a:rPr lang="en-US"/>
              <a:t>2/7/20</a:t>
            </a:r>
            <a:endParaRPr lang="en-US" dirty="0"/>
          </a:p>
          <a:p>
            <a:pPr lvl="1"/>
            <a:r>
              <a:rPr lang="en-US" dirty="0"/>
              <a:t>1900.5.2.a</a:t>
            </a:r>
          </a:p>
        </p:txBody>
      </p:sp>
      <p:sp>
        <p:nvSpPr>
          <p:cNvPr id="4" name="Date Placeholder 3">
            <a:extLst>
              <a:ext uri="{FF2B5EF4-FFF2-40B4-BE49-F238E27FC236}">
                <a16:creationId xmlns:a16="http://schemas.microsoft.com/office/drawing/2014/main" id="{3966D0AD-0FE0-AF43-A2FF-7D19A6C51FC4}"/>
              </a:ext>
            </a:extLst>
          </p:cNvPr>
          <p:cNvSpPr>
            <a:spLocks noGrp="1"/>
          </p:cNvSpPr>
          <p:nvPr>
            <p:ph type="dt" sz="half" idx="10"/>
          </p:nvPr>
        </p:nvSpPr>
        <p:spPr/>
        <p:txBody>
          <a:bodyPr/>
          <a:lstStyle/>
          <a:p>
            <a:pPr>
              <a:defRPr/>
            </a:pPr>
            <a:fld id="{21B54FE7-1B2E-1249-A9C7-CCBC468AD7CA}" type="datetime1">
              <a:rPr lang="en-US" smtClean="0"/>
              <a:t>2/6/20</a:t>
            </a:fld>
            <a:endParaRPr lang="en-US"/>
          </a:p>
        </p:txBody>
      </p:sp>
      <p:sp>
        <p:nvSpPr>
          <p:cNvPr id="5" name="Footer Placeholder 4">
            <a:extLst>
              <a:ext uri="{FF2B5EF4-FFF2-40B4-BE49-F238E27FC236}">
                <a16:creationId xmlns:a16="http://schemas.microsoft.com/office/drawing/2014/main" id="{FB0F1D31-85BC-CD4C-8299-1245E348872C}"/>
              </a:ext>
            </a:extLst>
          </p:cNvPr>
          <p:cNvSpPr>
            <a:spLocks noGrp="1"/>
          </p:cNvSpPr>
          <p:nvPr>
            <p:ph type="ftr" sz="quarter" idx="11"/>
          </p:nvPr>
        </p:nvSpPr>
        <p:spPr/>
        <p:txBody>
          <a:bodyPr/>
          <a:lstStyle/>
          <a:p>
            <a:r>
              <a:rPr lang="en-US"/>
              <a:t>Doc #:5-20-0003-00-agen</a:t>
            </a:r>
            <a:endParaRPr lang="en-US" dirty="0"/>
          </a:p>
        </p:txBody>
      </p:sp>
      <p:sp>
        <p:nvSpPr>
          <p:cNvPr id="6" name="Slide Number Placeholder 5">
            <a:extLst>
              <a:ext uri="{FF2B5EF4-FFF2-40B4-BE49-F238E27FC236}">
                <a16:creationId xmlns:a16="http://schemas.microsoft.com/office/drawing/2014/main" id="{8A0855C2-5283-4E46-AE16-8FC533E4F788}"/>
              </a:ext>
            </a:extLst>
          </p:cNvPr>
          <p:cNvSpPr>
            <a:spLocks noGrp="1"/>
          </p:cNvSpPr>
          <p:nvPr>
            <p:ph type="sldNum" sz="quarter" idx="12"/>
          </p:nvPr>
        </p:nvSpPr>
        <p:spPr/>
        <p:txBody>
          <a:bodyPr/>
          <a:lstStyle/>
          <a:p>
            <a:pPr>
              <a:defRPr/>
            </a:pPr>
            <a:fld id="{E6A9CA49-25C3-408A-A7C2-6BBA5AFB62A7}" type="slidenum">
              <a:rPr lang="en-US" smtClean="0"/>
              <a:pPr>
                <a:defRPr/>
              </a:pPr>
              <a:t>26</a:t>
            </a:fld>
            <a:endParaRPr lang="en-US"/>
          </a:p>
        </p:txBody>
      </p:sp>
    </p:spTree>
    <p:extLst>
      <p:ext uri="{BB962C8B-B14F-4D97-AF65-F5344CB8AC3E}">
        <p14:creationId xmlns:p14="http://schemas.microsoft.com/office/powerpoint/2010/main" val="10866592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rPr dirty="0"/>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sz="2400" dirty="0">
                <a:hlinkClick r:id="rId3"/>
              </a:rPr>
              <a:t>http://grouper.ieee.org/groups/dyspan/files/individual-WG-PnPs.pdf</a:t>
            </a:r>
            <a:endParaRPr sz="2400" dirty="0"/>
          </a:p>
          <a:p>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C67B10F9-80E6-764F-855B-9D5563A06422}" type="datetime1">
              <a:rPr lang="en-US" smtClean="0"/>
              <a:t>2/6/20</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#:5-20-0003-00-agen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8FEDD6E3-1B73-3749-AC7D-596C4C2B1973}" type="datetime1">
              <a:rPr lang="en-US" smtClean="0"/>
              <a:t>2/7/20</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a:t>Doc #:5-20-0003-00-agen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7 members</a:t>
            </a:r>
            <a:r>
              <a:rPr lang="en-US" sz="1600" dirty="0"/>
              <a:t>)</a:t>
            </a:r>
          </a:p>
          <a:p>
            <a:pPr eaLnBrk="1" hangingPunct="1"/>
            <a:r>
              <a:rPr lang="en-US" sz="1600" dirty="0"/>
              <a:t>              2 meetings to get in, 2 meetings to get out</a:t>
            </a:r>
          </a:p>
        </p:txBody>
      </p:sp>
      <p:sp>
        <p:nvSpPr>
          <p:cNvPr id="2" name="TextBox 1">
            <a:extLst>
              <a:ext uri="{FF2B5EF4-FFF2-40B4-BE49-F238E27FC236}">
                <a16:creationId xmlns:a16="http://schemas.microsoft.com/office/drawing/2014/main" id="{FDDD04C9-9911-4851-8BFD-5E105A025686}"/>
              </a:ext>
            </a:extLst>
          </p:cNvPr>
          <p:cNvSpPr txBox="1"/>
          <p:nvPr/>
        </p:nvSpPr>
        <p:spPr>
          <a:xfrm>
            <a:off x="152400" y="838200"/>
            <a:ext cx="2743200" cy="1200329"/>
          </a:xfrm>
          <a:prstGeom prst="rect">
            <a:avLst/>
          </a:prstGeom>
          <a:noFill/>
        </p:spPr>
        <p:txBody>
          <a:bodyPr wrap="square" rtlCol="0">
            <a:spAutoFit/>
          </a:bodyPr>
          <a:lstStyle/>
          <a:p>
            <a:r>
              <a:rPr lang="en-US" b="1" i="1" dirty="0">
                <a:solidFill>
                  <a:srgbClr val="FF0000"/>
                </a:solidFill>
              </a:rPr>
              <a:t>Quorum 2/7/20?</a:t>
            </a:r>
          </a:p>
          <a:p>
            <a:r>
              <a:rPr lang="en-US" b="1" i="1" dirty="0">
                <a:solidFill>
                  <a:srgbClr val="FF0000"/>
                </a:solidFill>
              </a:rPr>
              <a:t>Yes</a:t>
            </a:r>
          </a:p>
          <a:p>
            <a:endParaRPr lang="en-US" b="1" i="1" dirty="0">
              <a:solidFill>
                <a:srgbClr val="FF0000"/>
              </a:solidFill>
            </a:endParaRPr>
          </a:p>
          <a:p>
            <a:endParaRPr lang="en-US" b="1" i="1" dirty="0">
              <a:solidFill>
                <a:srgbClr val="FF0000"/>
              </a:solidFill>
            </a:endParaRPr>
          </a:p>
        </p:txBody>
      </p:sp>
      <p:graphicFrame>
        <p:nvGraphicFramePr>
          <p:cNvPr id="6" name="Table 5">
            <a:extLst>
              <a:ext uri="{FF2B5EF4-FFF2-40B4-BE49-F238E27FC236}">
                <a16:creationId xmlns:a16="http://schemas.microsoft.com/office/drawing/2014/main" id="{30A95A54-1341-B048-AC88-AE3A1DE3EAFE}"/>
              </a:ext>
            </a:extLst>
          </p:cNvPr>
          <p:cNvGraphicFramePr>
            <a:graphicFrameLocks noGrp="1"/>
          </p:cNvGraphicFramePr>
          <p:nvPr>
            <p:extLst>
              <p:ext uri="{D42A27DB-BD31-4B8C-83A1-F6EECF244321}">
                <p14:modId xmlns:p14="http://schemas.microsoft.com/office/powerpoint/2010/main" val="151735566"/>
              </p:ext>
            </p:extLst>
          </p:nvPr>
        </p:nvGraphicFramePr>
        <p:xfrm>
          <a:off x="2147481" y="838200"/>
          <a:ext cx="6060003" cy="4700027"/>
        </p:xfrm>
        <a:graphic>
          <a:graphicData uri="http://schemas.openxmlformats.org/drawingml/2006/table">
            <a:tbl>
              <a:tblPr>
                <a:tableStyleId>{5C22544A-7EE6-4342-B048-85BDC9FD1C3A}</a:tableStyleId>
              </a:tblPr>
              <a:tblGrid>
                <a:gridCol w="578307">
                  <a:extLst>
                    <a:ext uri="{9D8B030D-6E8A-4147-A177-3AD203B41FA5}">
                      <a16:colId xmlns:a16="http://schemas.microsoft.com/office/drawing/2014/main" val="3731462249"/>
                    </a:ext>
                  </a:extLst>
                </a:gridCol>
                <a:gridCol w="741210">
                  <a:extLst>
                    <a:ext uri="{9D8B030D-6E8A-4147-A177-3AD203B41FA5}">
                      <a16:colId xmlns:a16="http://schemas.microsoft.com/office/drawing/2014/main" val="2560415723"/>
                    </a:ext>
                  </a:extLst>
                </a:gridCol>
                <a:gridCol w="1229920">
                  <a:extLst>
                    <a:ext uri="{9D8B030D-6E8A-4147-A177-3AD203B41FA5}">
                      <a16:colId xmlns:a16="http://schemas.microsoft.com/office/drawing/2014/main" val="988953877"/>
                    </a:ext>
                  </a:extLst>
                </a:gridCol>
                <a:gridCol w="1075162">
                  <a:extLst>
                    <a:ext uri="{9D8B030D-6E8A-4147-A177-3AD203B41FA5}">
                      <a16:colId xmlns:a16="http://schemas.microsoft.com/office/drawing/2014/main" val="346345341"/>
                    </a:ext>
                  </a:extLst>
                </a:gridCol>
                <a:gridCol w="2435404">
                  <a:extLst>
                    <a:ext uri="{9D8B030D-6E8A-4147-A177-3AD203B41FA5}">
                      <a16:colId xmlns:a16="http://schemas.microsoft.com/office/drawing/2014/main" val="821331003"/>
                    </a:ext>
                  </a:extLst>
                </a:gridCol>
              </a:tblGrid>
              <a:tr h="696302">
                <a:tc>
                  <a:txBody>
                    <a:bodyPr/>
                    <a:lstStyle/>
                    <a:p>
                      <a:pPr algn="ctr" fontAlgn="b"/>
                      <a:r>
                        <a:rPr lang="en-US" sz="900" u="none" strike="noStrike">
                          <a:effectLst/>
                        </a:rPr>
                        <a:t>2/7/20</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WG Status</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First Name</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Last Name</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Affiliation</a:t>
                      </a:r>
                      <a:endParaRPr lang="en-US" sz="900" b="0" i="0" u="none" strike="noStrike">
                        <a:solidFill>
                          <a:srgbClr val="000000"/>
                        </a:solidFill>
                        <a:effectLst/>
                        <a:latin typeface="Calibri" panose="020F0502020204030204" pitchFamily="34" charset="0"/>
                      </a:endParaRPr>
                    </a:p>
                  </a:txBody>
                  <a:tcPr marL="8160" marR="8160" marT="8160" marB="0" anchor="b"/>
                </a:tc>
                <a:extLst>
                  <a:ext uri="{0D108BD9-81ED-4DB2-BD59-A6C34878D82A}">
                    <a16:rowId xmlns:a16="http://schemas.microsoft.com/office/drawing/2014/main" val="711740575"/>
                  </a:ext>
                </a:extLst>
              </a:tr>
              <a:tr h="174075">
                <a:tc>
                  <a:txBody>
                    <a:bodyPr/>
                    <a:lstStyle/>
                    <a:p>
                      <a:pPr algn="ctr" fontAlgn="b"/>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r" fontAlgn="b"/>
                      <a:r>
                        <a:rPr lang="en-US" sz="900" u="none" strike="noStrike">
                          <a:effectLst/>
                        </a:rPr>
                        <a:t>13</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Total</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8160" marR="8160" marT="8160" marB="0" anchor="b"/>
                </a:tc>
                <a:extLst>
                  <a:ext uri="{0D108BD9-81ED-4DB2-BD59-A6C34878D82A}">
                    <a16:rowId xmlns:a16="http://schemas.microsoft.com/office/drawing/2014/main" val="3634897016"/>
                  </a:ext>
                </a:extLst>
              </a:tr>
              <a:tr h="174075">
                <a:tc>
                  <a:txBody>
                    <a:bodyPr/>
                    <a:lstStyle/>
                    <a:p>
                      <a:pPr algn="ctr" fontAlgn="b"/>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8160" marR="8160" marT="8160" marB="0" anchor="b"/>
                </a:tc>
                <a:extLst>
                  <a:ext uri="{0D108BD9-81ED-4DB2-BD59-A6C34878D82A}">
                    <a16:rowId xmlns:a16="http://schemas.microsoft.com/office/drawing/2014/main" val="1750675237"/>
                  </a:ext>
                </a:extLst>
              </a:tr>
              <a:tr h="174075">
                <a:tc>
                  <a:txBody>
                    <a:bodyPr/>
                    <a:lstStyle/>
                    <a:p>
                      <a:pPr algn="ctr" fontAlgn="b"/>
                      <a:endParaRPr lang="en-US" sz="900" b="0" i="0" u="none" strike="noStrike" dirty="0">
                        <a:solidFill>
                          <a:srgbClr val="000000"/>
                        </a:solidFill>
                        <a:effectLst/>
                        <a:latin typeface="Calibri" panose="020F0502020204030204" pitchFamily="34" charset="0"/>
                      </a:endParaRPr>
                    </a:p>
                  </a:txBody>
                  <a:tcPr marL="8160" marR="8160" marT="8160"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8160" marR="8160" marT="8160" marB="0" anchor="b"/>
                </a:tc>
                <a:extLst>
                  <a:ext uri="{0D108BD9-81ED-4DB2-BD59-A6C34878D82A}">
                    <a16:rowId xmlns:a16="http://schemas.microsoft.com/office/drawing/2014/main" val="2833248903"/>
                  </a:ext>
                </a:extLst>
              </a:tr>
              <a:tr h="174075">
                <a:tc>
                  <a:txBody>
                    <a:bodyPr/>
                    <a:lstStyle/>
                    <a:p>
                      <a:pPr algn="l" fontAlgn="b"/>
                      <a:r>
                        <a:rPr lang="en-US" sz="900" b="0" i="0" u="none" strike="noStrike" dirty="0">
                          <a:solidFill>
                            <a:srgbClr val="000000"/>
                          </a:solidFill>
                          <a:effectLst/>
                          <a:latin typeface="Calibri" panose="020F0502020204030204" pitchFamily="34" charset="0"/>
                        </a:rPr>
                        <a:t>x</a:t>
                      </a:r>
                    </a:p>
                  </a:txBody>
                  <a:tcPr marL="8160" marR="8160" marT="8160"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Julia</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Andrusenko</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JHU/APL</a:t>
                      </a:r>
                      <a:endParaRPr lang="en-US" sz="900" b="0" i="0" u="none" strike="noStrike">
                        <a:solidFill>
                          <a:srgbClr val="000000"/>
                        </a:solidFill>
                        <a:effectLst/>
                        <a:latin typeface="Calibri" panose="020F0502020204030204" pitchFamily="34" charset="0"/>
                      </a:endParaRPr>
                    </a:p>
                  </a:txBody>
                  <a:tcPr marL="8160" marR="8160" marT="8160" marB="0" anchor="b"/>
                </a:tc>
                <a:extLst>
                  <a:ext uri="{0D108BD9-81ED-4DB2-BD59-A6C34878D82A}">
                    <a16:rowId xmlns:a16="http://schemas.microsoft.com/office/drawing/2014/main" val="159519526"/>
                  </a:ext>
                </a:extLst>
              </a:tr>
              <a:tr h="174075">
                <a:tc>
                  <a:txBody>
                    <a:bodyPr/>
                    <a:lstStyle/>
                    <a:p>
                      <a:pPr algn="l" fontAlgn="b"/>
                      <a:r>
                        <a:rPr lang="en-US" sz="900" b="0" i="0" u="none" strike="noStrike" dirty="0">
                          <a:solidFill>
                            <a:srgbClr val="000000"/>
                          </a:solidFill>
                          <a:effectLst/>
                          <a:latin typeface="Calibri" panose="020F0502020204030204" pitchFamily="34" charset="0"/>
                        </a:rPr>
                        <a:t>x</a:t>
                      </a:r>
                    </a:p>
                  </a:txBody>
                  <a:tcPr marL="8160" marR="8160" marT="8160"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Carlos</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Caicedo</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Syracuse University (Secretary)</a:t>
                      </a:r>
                      <a:endParaRPr lang="en-US" sz="900" b="0" i="0" u="none" strike="noStrike">
                        <a:solidFill>
                          <a:srgbClr val="000000"/>
                        </a:solidFill>
                        <a:effectLst/>
                        <a:latin typeface="Calibri" panose="020F0502020204030204" pitchFamily="34" charset="0"/>
                      </a:endParaRPr>
                    </a:p>
                  </a:txBody>
                  <a:tcPr marL="8160" marR="8160" marT="8160" marB="0" anchor="b"/>
                </a:tc>
                <a:extLst>
                  <a:ext uri="{0D108BD9-81ED-4DB2-BD59-A6C34878D82A}">
                    <a16:rowId xmlns:a16="http://schemas.microsoft.com/office/drawing/2014/main" val="2910970902"/>
                  </a:ext>
                </a:extLst>
              </a:tr>
              <a:tr h="174075">
                <a:tc>
                  <a:txBody>
                    <a:bodyPr/>
                    <a:lstStyle/>
                    <a:p>
                      <a:pPr algn="l" fontAlgn="b"/>
                      <a:endParaRPr lang="en-US" sz="900" b="0" i="0" u="none" strike="noStrike" dirty="0">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David</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Chester</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L3Harris</a:t>
                      </a:r>
                      <a:endParaRPr lang="en-US" sz="900" b="0" i="0" u="none" strike="noStrike">
                        <a:solidFill>
                          <a:srgbClr val="000000"/>
                        </a:solidFill>
                        <a:effectLst/>
                        <a:latin typeface="Calibri" panose="020F0502020204030204" pitchFamily="34" charset="0"/>
                      </a:endParaRPr>
                    </a:p>
                  </a:txBody>
                  <a:tcPr marL="8160" marR="8160" marT="8160" marB="0" anchor="b"/>
                </a:tc>
                <a:extLst>
                  <a:ext uri="{0D108BD9-81ED-4DB2-BD59-A6C34878D82A}">
                    <a16:rowId xmlns:a16="http://schemas.microsoft.com/office/drawing/2014/main" val="2123622005"/>
                  </a:ext>
                </a:extLst>
              </a:tr>
              <a:tr h="174075">
                <a:tc>
                  <a:txBody>
                    <a:bodyPr/>
                    <a:lstStyle/>
                    <a:p>
                      <a:pPr algn="l" fontAlgn="b"/>
                      <a:endParaRPr lang="en-US" sz="900" b="0" i="0" u="none" strike="noStrike" dirty="0">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Lynn</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Grande</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Southern Cloud</a:t>
                      </a:r>
                      <a:endParaRPr lang="en-US" sz="900" b="0" i="0" u="none" strike="noStrike">
                        <a:solidFill>
                          <a:srgbClr val="000000"/>
                        </a:solidFill>
                        <a:effectLst/>
                        <a:latin typeface="Calibri" panose="020F0502020204030204" pitchFamily="34" charset="0"/>
                      </a:endParaRPr>
                    </a:p>
                  </a:txBody>
                  <a:tcPr marL="8160" marR="8160" marT="8160" marB="0" anchor="b"/>
                </a:tc>
                <a:extLst>
                  <a:ext uri="{0D108BD9-81ED-4DB2-BD59-A6C34878D82A}">
                    <a16:rowId xmlns:a16="http://schemas.microsoft.com/office/drawing/2014/main" val="4215952713"/>
                  </a:ext>
                </a:extLst>
              </a:tr>
              <a:tr h="174075">
                <a:tc>
                  <a:txBody>
                    <a:bodyPr/>
                    <a:lstStyle/>
                    <a:p>
                      <a:pPr algn="l" fontAlgn="b"/>
                      <a:r>
                        <a:rPr lang="en-US" sz="900" b="0" i="0" u="none" strike="noStrike" dirty="0">
                          <a:solidFill>
                            <a:srgbClr val="000000"/>
                          </a:solidFill>
                          <a:effectLst/>
                          <a:latin typeface="Calibri" panose="020F0502020204030204" pitchFamily="34" charset="0"/>
                        </a:rPr>
                        <a:t>x</a:t>
                      </a:r>
                    </a:p>
                  </a:txBody>
                  <a:tcPr marL="8160" marR="8160" marT="8160"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Mitch </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Kokar</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VIStology &amp; Northeastern University</a:t>
                      </a:r>
                      <a:endParaRPr lang="en-US" sz="900" b="0" i="0" u="none" strike="noStrike">
                        <a:solidFill>
                          <a:srgbClr val="000000"/>
                        </a:solidFill>
                        <a:effectLst/>
                        <a:latin typeface="Calibri" panose="020F0502020204030204" pitchFamily="34" charset="0"/>
                      </a:endParaRPr>
                    </a:p>
                  </a:txBody>
                  <a:tcPr marL="8160" marR="8160" marT="8160" marB="0" anchor="b"/>
                </a:tc>
                <a:extLst>
                  <a:ext uri="{0D108BD9-81ED-4DB2-BD59-A6C34878D82A}">
                    <a16:rowId xmlns:a16="http://schemas.microsoft.com/office/drawing/2014/main" val="1099438257"/>
                  </a:ext>
                </a:extLst>
              </a:tr>
              <a:tr h="174075">
                <a:tc>
                  <a:txBody>
                    <a:bodyPr/>
                    <a:lstStyle/>
                    <a:p>
                      <a:pPr algn="l" fontAlgn="b"/>
                      <a:r>
                        <a:rPr lang="en-US" sz="900" b="0" i="0" u="none" strike="noStrike" dirty="0">
                          <a:solidFill>
                            <a:srgbClr val="000000"/>
                          </a:solidFill>
                          <a:effectLst/>
                          <a:latin typeface="Calibri" panose="020F0502020204030204" pitchFamily="34" charset="0"/>
                        </a:rPr>
                        <a:t>x</a:t>
                      </a:r>
                    </a:p>
                  </a:txBody>
                  <a:tcPr marL="8160" marR="8160" marT="8160"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Alex</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Lackpour</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Drexel University</a:t>
                      </a:r>
                      <a:endParaRPr lang="en-US" sz="900" b="0" i="0" u="none" strike="noStrike">
                        <a:solidFill>
                          <a:srgbClr val="000000"/>
                        </a:solidFill>
                        <a:effectLst/>
                        <a:latin typeface="Calibri" panose="020F0502020204030204" pitchFamily="34" charset="0"/>
                      </a:endParaRPr>
                    </a:p>
                  </a:txBody>
                  <a:tcPr marL="8160" marR="8160" marT="8160" marB="0" anchor="b"/>
                </a:tc>
                <a:extLst>
                  <a:ext uri="{0D108BD9-81ED-4DB2-BD59-A6C34878D82A}">
                    <a16:rowId xmlns:a16="http://schemas.microsoft.com/office/drawing/2014/main" val="3232024940"/>
                  </a:ext>
                </a:extLst>
              </a:tr>
              <a:tr h="174075">
                <a:tc>
                  <a:txBody>
                    <a:bodyPr/>
                    <a:lstStyle/>
                    <a:p>
                      <a:pPr algn="l" fontAlgn="b"/>
                      <a:r>
                        <a:rPr lang="en-US" sz="900" b="0" i="0" u="none" strike="noStrike" dirty="0">
                          <a:solidFill>
                            <a:srgbClr val="000000"/>
                          </a:solidFill>
                          <a:effectLst/>
                          <a:latin typeface="Calibri" panose="020F0502020204030204" pitchFamily="34" charset="0"/>
                        </a:rPr>
                        <a:t>x</a:t>
                      </a:r>
                    </a:p>
                  </a:txBody>
                  <a:tcPr marL="8160" marR="8160" marT="8160"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Jakub</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Moskal</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Vistology</a:t>
                      </a:r>
                      <a:endParaRPr lang="en-US" sz="900" b="0" i="0" u="none" strike="noStrike">
                        <a:solidFill>
                          <a:srgbClr val="000000"/>
                        </a:solidFill>
                        <a:effectLst/>
                        <a:latin typeface="Calibri" panose="020F0502020204030204" pitchFamily="34" charset="0"/>
                      </a:endParaRPr>
                    </a:p>
                  </a:txBody>
                  <a:tcPr marL="8160" marR="8160" marT="8160" marB="0" anchor="b"/>
                </a:tc>
                <a:extLst>
                  <a:ext uri="{0D108BD9-81ED-4DB2-BD59-A6C34878D82A}">
                    <a16:rowId xmlns:a16="http://schemas.microsoft.com/office/drawing/2014/main" val="115897813"/>
                  </a:ext>
                </a:extLst>
              </a:tr>
              <a:tr h="174075">
                <a:tc>
                  <a:txBody>
                    <a:bodyPr/>
                    <a:lstStyle/>
                    <a:p>
                      <a:pPr algn="l" fontAlgn="b"/>
                      <a:r>
                        <a:rPr lang="en-US" sz="900" b="0" i="0" u="none" strike="noStrike" dirty="0">
                          <a:solidFill>
                            <a:srgbClr val="000000"/>
                          </a:solidFill>
                          <a:effectLst/>
                          <a:latin typeface="Calibri" panose="020F0502020204030204" pitchFamily="34" charset="0"/>
                        </a:rPr>
                        <a:t>x</a:t>
                      </a:r>
                    </a:p>
                  </a:txBody>
                  <a:tcPr marL="8160" marR="8160" marT="8160"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V</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Prasad</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Wireless and Mobile Communication, TU Delft</a:t>
                      </a:r>
                      <a:endParaRPr lang="en-US" sz="900" b="0" i="0" u="none" strike="noStrike">
                        <a:solidFill>
                          <a:srgbClr val="000000"/>
                        </a:solidFill>
                        <a:effectLst/>
                        <a:latin typeface="Calibri" panose="020F0502020204030204" pitchFamily="34" charset="0"/>
                      </a:endParaRPr>
                    </a:p>
                  </a:txBody>
                  <a:tcPr marL="8160" marR="8160" marT="8160" marB="0" anchor="b"/>
                </a:tc>
                <a:extLst>
                  <a:ext uri="{0D108BD9-81ED-4DB2-BD59-A6C34878D82A}">
                    <a16:rowId xmlns:a16="http://schemas.microsoft.com/office/drawing/2014/main" val="1591397552"/>
                  </a:ext>
                </a:extLst>
              </a:tr>
              <a:tr h="174075">
                <a:tc>
                  <a:txBody>
                    <a:bodyPr/>
                    <a:lstStyle/>
                    <a:p>
                      <a:pPr algn="l" fontAlgn="b"/>
                      <a:r>
                        <a:rPr lang="en-US" sz="900" b="0" i="0" u="none" strike="noStrike" dirty="0">
                          <a:solidFill>
                            <a:srgbClr val="000000"/>
                          </a:solidFill>
                          <a:effectLst/>
                          <a:latin typeface="Calibri" panose="020F0502020204030204" pitchFamily="34" charset="0"/>
                        </a:rPr>
                        <a:t>x</a:t>
                      </a:r>
                    </a:p>
                  </a:txBody>
                  <a:tcPr marL="8160" marR="8160" marT="8160"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Reinhard</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Schrage</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SchrageConsult</a:t>
                      </a:r>
                      <a:endParaRPr lang="en-US" sz="900" b="0" i="0" u="none" strike="noStrike">
                        <a:solidFill>
                          <a:srgbClr val="000000"/>
                        </a:solidFill>
                        <a:effectLst/>
                        <a:latin typeface="Calibri" panose="020F0502020204030204" pitchFamily="34" charset="0"/>
                      </a:endParaRPr>
                    </a:p>
                  </a:txBody>
                  <a:tcPr marL="8160" marR="8160" marT="8160" marB="0" anchor="b"/>
                </a:tc>
                <a:extLst>
                  <a:ext uri="{0D108BD9-81ED-4DB2-BD59-A6C34878D82A}">
                    <a16:rowId xmlns:a16="http://schemas.microsoft.com/office/drawing/2014/main" val="1219324489"/>
                  </a:ext>
                </a:extLst>
              </a:tr>
              <a:tr h="174075">
                <a:tc>
                  <a:txBody>
                    <a:bodyPr/>
                    <a:lstStyle/>
                    <a:p>
                      <a:pPr algn="l" fontAlgn="b"/>
                      <a:r>
                        <a:rPr lang="en-US" sz="900" b="0" i="0" u="none" strike="noStrike" dirty="0">
                          <a:solidFill>
                            <a:srgbClr val="000000"/>
                          </a:solidFill>
                          <a:effectLst/>
                          <a:latin typeface="Calibri" panose="020F0502020204030204" pitchFamily="34" charset="0"/>
                        </a:rPr>
                        <a:t>x</a:t>
                      </a:r>
                    </a:p>
                  </a:txBody>
                  <a:tcPr marL="8160" marR="8160" marT="8160"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Kael</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Stilp</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8160" marR="8160" marT="8160" marB="0" anchor="b"/>
                </a:tc>
                <a:extLst>
                  <a:ext uri="{0D108BD9-81ED-4DB2-BD59-A6C34878D82A}">
                    <a16:rowId xmlns:a16="http://schemas.microsoft.com/office/drawing/2014/main" val="3290625230"/>
                  </a:ext>
                </a:extLst>
              </a:tr>
              <a:tr h="174075">
                <a:tc>
                  <a:txBody>
                    <a:bodyPr/>
                    <a:lstStyle/>
                    <a:p>
                      <a:pPr algn="l" fontAlgn="b"/>
                      <a:r>
                        <a:rPr lang="en-US" sz="900" b="0" i="0" u="none" strike="noStrike" dirty="0">
                          <a:solidFill>
                            <a:srgbClr val="000000"/>
                          </a:solidFill>
                          <a:effectLst/>
                          <a:latin typeface="Calibri" panose="020F0502020204030204" pitchFamily="34" charset="0"/>
                        </a:rPr>
                        <a:t>x</a:t>
                      </a:r>
                    </a:p>
                  </a:txBody>
                  <a:tcPr marL="8160" marR="8160" marT="8160"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John </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Stine</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8160" marR="8160" marT="8160" marB="0" anchor="b"/>
                </a:tc>
                <a:extLst>
                  <a:ext uri="{0D108BD9-81ED-4DB2-BD59-A6C34878D82A}">
                    <a16:rowId xmlns:a16="http://schemas.microsoft.com/office/drawing/2014/main" val="81871133"/>
                  </a:ext>
                </a:extLst>
              </a:tr>
              <a:tr h="174075">
                <a:tc>
                  <a:txBody>
                    <a:bodyPr/>
                    <a:lstStyle/>
                    <a:p>
                      <a:pPr algn="l" fontAlgn="b"/>
                      <a:endParaRPr lang="en-US" sz="900" b="0" i="0" u="none" strike="noStrike" dirty="0">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Darcy</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Swain-Walsh</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MITRE (Vice Chair)</a:t>
                      </a:r>
                      <a:endParaRPr lang="en-US" sz="900" b="0" i="0" u="none" strike="noStrike">
                        <a:solidFill>
                          <a:srgbClr val="000000"/>
                        </a:solidFill>
                        <a:effectLst/>
                        <a:latin typeface="Calibri" panose="020F0502020204030204" pitchFamily="34" charset="0"/>
                      </a:endParaRPr>
                    </a:p>
                  </a:txBody>
                  <a:tcPr marL="8160" marR="8160" marT="8160" marB="0" anchor="b"/>
                </a:tc>
                <a:extLst>
                  <a:ext uri="{0D108BD9-81ED-4DB2-BD59-A6C34878D82A}">
                    <a16:rowId xmlns:a16="http://schemas.microsoft.com/office/drawing/2014/main" val="1840410585"/>
                  </a:ext>
                </a:extLst>
              </a:tr>
              <a:tr h="174075">
                <a:tc>
                  <a:txBody>
                    <a:bodyPr/>
                    <a:lstStyle/>
                    <a:p>
                      <a:pPr algn="l" fontAlgn="b"/>
                      <a:r>
                        <a:rPr lang="en-US" sz="900" b="0" i="0" u="none" strike="noStrike" dirty="0">
                          <a:solidFill>
                            <a:srgbClr val="000000"/>
                          </a:solidFill>
                          <a:effectLst/>
                          <a:latin typeface="Calibri" panose="020F0502020204030204" pitchFamily="34" charset="0"/>
                        </a:rPr>
                        <a:t>x</a:t>
                      </a:r>
                    </a:p>
                  </a:txBody>
                  <a:tcPr marL="8160" marR="8160" marT="8160"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Tony</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Rennier</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Foundry Inc (Chair)</a:t>
                      </a:r>
                      <a:endParaRPr lang="en-US" sz="900" b="0" i="0" u="none" strike="noStrike">
                        <a:solidFill>
                          <a:srgbClr val="000000"/>
                        </a:solidFill>
                        <a:effectLst/>
                        <a:latin typeface="Calibri" panose="020F0502020204030204" pitchFamily="34" charset="0"/>
                      </a:endParaRPr>
                    </a:p>
                  </a:txBody>
                  <a:tcPr marL="8160" marR="8160" marT="8160" marB="0" anchor="b"/>
                </a:tc>
                <a:extLst>
                  <a:ext uri="{0D108BD9-81ED-4DB2-BD59-A6C34878D82A}">
                    <a16:rowId xmlns:a16="http://schemas.microsoft.com/office/drawing/2014/main" val="1785206432"/>
                  </a:ext>
                </a:extLst>
              </a:tr>
              <a:tr h="174075">
                <a:tc>
                  <a:txBody>
                    <a:bodyPr/>
                    <a:lstStyle/>
                    <a:p>
                      <a:pPr algn="l" fontAlgn="b"/>
                      <a:endParaRPr lang="en-US" sz="900" b="0" i="0" u="none" strike="noStrike" dirty="0">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Jameson</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Dempsey</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Loon, LLC</a:t>
                      </a:r>
                      <a:endParaRPr lang="en-US" sz="900" b="0" i="0" u="none" strike="noStrike">
                        <a:solidFill>
                          <a:srgbClr val="000000"/>
                        </a:solidFill>
                        <a:effectLst/>
                        <a:latin typeface="Calibri" panose="020F0502020204030204" pitchFamily="34" charset="0"/>
                      </a:endParaRPr>
                    </a:p>
                  </a:txBody>
                  <a:tcPr marL="8160" marR="8160" marT="8160" marB="0" anchor="b"/>
                </a:tc>
                <a:extLst>
                  <a:ext uri="{0D108BD9-81ED-4DB2-BD59-A6C34878D82A}">
                    <a16:rowId xmlns:a16="http://schemas.microsoft.com/office/drawing/2014/main" val="1574126634"/>
                  </a:ext>
                </a:extLst>
              </a:tr>
              <a:tr h="174075">
                <a:tc>
                  <a:txBody>
                    <a:bodyPr/>
                    <a:lstStyle/>
                    <a:p>
                      <a:pPr algn="l" fontAlgn="b"/>
                      <a:r>
                        <a:rPr lang="en-US" sz="900" b="0" i="0" u="none" strike="noStrike" dirty="0">
                          <a:solidFill>
                            <a:srgbClr val="000000"/>
                          </a:solidFill>
                          <a:effectLst/>
                          <a:latin typeface="Calibri" panose="020F0502020204030204" pitchFamily="34" charset="0"/>
                        </a:rPr>
                        <a:t>x</a:t>
                      </a:r>
                    </a:p>
                  </a:txBody>
                  <a:tcPr marL="8160" marR="8160" marT="8160"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Timothy</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Woods</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ANDRO Computational Solutions, LLC</a:t>
                      </a:r>
                      <a:endParaRPr lang="en-US" sz="900" b="0" i="0" u="none" strike="noStrike">
                        <a:solidFill>
                          <a:srgbClr val="000000"/>
                        </a:solidFill>
                        <a:effectLst/>
                        <a:latin typeface="Calibri" panose="020F0502020204030204" pitchFamily="34" charset="0"/>
                      </a:endParaRPr>
                    </a:p>
                  </a:txBody>
                  <a:tcPr marL="8160" marR="8160" marT="8160" marB="0" anchor="b"/>
                </a:tc>
                <a:extLst>
                  <a:ext uri="{0D108BD9-81ED-4DB2-BD59-A6C34878D82A}">
                    <a16:rowId xmlns:a16="http://schemas.microsoft.com/office/drawing/2014/main" val="672330348"/>
                  </a:ext>
                </a:extLst>
              </a:tr>
              <a:tr h="174075">
                <a:tc>
                  <a:txBody>
                    <a:bodyPr/>
                    <a:lstStyle/>
                    <a:p>
                      <a:pPr algn="l" fontAlgn="b"/>
                      <a:endParaRPr lang="en-US" sz="900" b="0" i="0" u="none" strike="noStrike" dirty="0">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Thor</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Berglie</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SSC</a:t>
                      </a:r>
                      <a:endParaRPr lang="en-US" sz="900" b="0" i="0" u="none" strike="noStrike">
                        <a:solidFill>
                          <a:srgbClr val="000000"/>
                        </a:solidFill>
                        <a:effectLst/>
                        <a:latin typeface="Calibri" panose="020F0502020204030204" pitchFamily="34" charset="0"/>
                      </a:endParaRPr>
                    </a:p>
                  </a:txBody>
                  <a:tcPr marL="8160" marR="8160" marT="8160" marB="0" anchor="b"/>
                </a:tc>
                <a:extLst>
                  <a:ext uri="{0D108BD9-81ED-4DB2-BD59-A6C34878D82A}">
                    <a16:rowId xmlns:a16="http://schemas.microsoft.com/office/drawing/2014/main" val="21818274"/>
                  </a:ext>
                </a:extLst>
              </a:tr>
              <a:tr h="174075">
                <a:tc>
                  <a:txBody>
                    <a:bodyPr/>
                    <a:lstStyle/>
                    <a:p>
                      <a:pPr algn="l" fontAlgn="b"/>
                      <a:endParaRPr lang="en-US" sz="900" b="0" i="0" u="none" strike="noStrike" dirty="0">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Yuriy</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Posherstnik</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US Army RDECOM CERDEC</a:t>
                      </a:r>
                      <a:endParaRPr lang="en-US" sz="900" b="0" i="0" u="none" strike="noStrike">
                        <a:solidFill>
                          <a:srgbClr val="000000"/>
                        </a:solidFill>
                        <a:effectLst/>
                        <a:latin typeface="Calibri" panose="020F0502020204030204" pitchFamily="34" charset="0"/>
                      </a:endParaRPr>
                    </a:p>
                  </a:txBody>
                  <a:tcPr marL="8160" marR="8160" marT="8160" marB="0" anchor="b"/>
                </a:tc>
                <a:extLst>
                  <a:ext uri="{0D108BD9-81ED-4DB2-BD59-A6C34878D82A}">
                    <a16:rowId xmlns:a16="http://schemas.microsoft.com/office/drawing/2014/main" val="1011279663"/>
                  </a:ext>
                </a:extLst>
              </a:tr>
              <a:tr h="174075">
                <a:tc>
                  <a:txBody>
                    <a:bodyPr/>
                    <a:lstStyle/>
                    <a:p>
                      <a:pPr algn="l" fontAlgn="b"/>
                      <a:endParaRPr lang="en-US" sz="900" b="0" i="0" u="none" strike="noStrike" dirty="0">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Kevin</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Rump</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Alion</a:t>
                      </a:r>
                      <a:endParaRPr lang="en-US" sz="900" b="0" i="0" u="none" strike="noStrike">
                        <a:solidFill>
                          <a:srgbClr val="000000"/>
                        </a:solidFill>
                        <a:effectLst/>
                        <a:latin typeface="Calibri" panose="020F0502020204030204" pitchFamily="34" charset="0"/>
                      </a:endParaRPr>
                    </a:p>
                  </a:txBody>
                  <a:tcPr marL="8160" marR="8160" marT="8160" marB="0" anchor="b"/>
                </a:tc>
                <a:extLst>
                  <a:ext uri="{0D108BD9-81ED-4DB2-BD59-A6C34878D82A}">
                    <a16:rowId xmlns:a16="http://schemas.microsoft.com/office/drawing/2014/main" val="570568166"/>
                  </a:ext>
                </a:extLst>
              </a:tr>
              <a:tr h="174075">
                <a:tc>
                  <a:txBody>
                    <a:bodyPr/>
                    <a:lstStyle/>
                    <a:p>
                      <a:pPr algn="l" fontAlgn="b"/>
                      <a:endParaRPr lang="en-US" sz="900" b="0" i="0" u="none" strike="noStrike" dirty="0">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dirty="0">
                          <a:effectLst/>
                        </a:rPr>
                        <a:t>Participant</a:t>
                      </a:r>
                      <a:endParaRPr lang="en-US" sz="900" b="0" i="0" u="none" strike="noStrike" dirty="0">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a:effectLst/>
                        </a:rPr>
                        <a:t>Mat</a:t>
                      </a:r>
                      <a:endParaRPr lang="en-US" sz="900" b="0" i="0" u="none" strike="noStrike">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dirty="0">
                          <a:effectLst/>
                        </a:rPr>
                        <a:t>Sherman</a:t>
                      </a:r>
                      <a:endParaRPr lang="en-US" sz="900" b="0" i="0" u="none" strike="noStrike" dirty="0">
                        <a:solidFill>
                          <a:srgbClr val="000000"/>
                        </a:solidFill>
                        <a:effectLst/>
                        <a:latin typeface="Calibri" panose="020F0502020204030204" pitchFamily="34" charset="0"/>
                      </a:endParaRPr>
                    </a:p>
                  </a:txBody>
                  <a:tcPr marL="8160" marR="8160" marT="8160" marB="0" anchor="b"/>
                </a:tc>
                <a:tc>
                  <a:txBody>
                    <a:bodyPr/>
                    <a:lstStyle/>
                    <a:p>
                      <a:pPr algn="l" fontAlgn="b"/>
                      <a:r>
                        <a:rPr lang="en-US" sz="900" u="none" strike="noStrike" dirty="0">
                          <a:effectLst/>
                        </a:rPr>
                        <a:t>BAE Systems (Former Chair)</a:t>
                      </a:r>
                      <a:endParaRPr lang="en-US" sz="900" b="0" i="0" u="none" strike="noStrike" dirty="0">
                        <a:solidFill>
                          <a:srgbClr val="000000"/>
                        </a:solidFill>
                        <a:effectLst/>
                        <a:latin typeface="Calibri" panose="020F0502020204030204" pitchFamily="34" charset="0"/>
                      </a:endParaRPr>
                    </a:p>
                  </a:txBody>
                  <a:tcPr marL="8160" marR="8160" marT="8160" marB="0" anchor="b"/>
                </a:tc>
                <a:extLst>
                  <a:ext uri="{0D108BD9-81ED-4DB2-BD59-A6C34878D82A}">
                    <a16:rowId xmlns:a16="http://schemas.microsoft.com/office/drawing/2014/main" val="3046487039"/>
                  </a:ext>
                </a:extLst>
              </a:tr>
              <a:tr h="174075">
                <a:tc>
                  <a:txBody>
                    <a:bodyPr/>
                    <a:lstStyle/>
                    <a:p>
                      <a:pPr algn="l" fontAlgn="b"/>
                      <a:r>
                        <a:rPr lang="en-US" sz="900" b="0" i="0" u="none" strike="noStrike" dirty="0">
                          <a:solidFill>
                            <a:srgbClr val="000000"/>
                          </a:solidFill>
                          <a:effectLst/>
                          <a:latin typeface="Calibri" panose="020F0502020204030204" pitchFamily="34" charset="0"/>
                        </a:rPr>
                        <a:t>x</a:t>
                      </a:r>
                    </a:p>
                  </a:txBody>
                  <a:tcPr marL="8160" marR="8160" marT="8160"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900" u="none" strike="noStrike" dirty="0">
                          <a:effectLst/>
                        </a:rPr>
                        <a:t>Participant</a:t>
                      </a:r>
                      <a:endParaRPr lang="en-US" sz="900" b="0" i="0" u="none" strike="noStrike" dirty="0">
                        <a:solidFill>
                          <a:srgbClr val="000000"/>
                        </a:solidFill>
                        <a:effectLst/>
                        <a:latin typeface="Calibri" panose="020F0502020204030204" pitchFamily="34" charset="0"/>
                      </a:endParaRPr>
                    </a:p>
                  </a:txBody>
                  <a:tcPr marL="8160" marR="8160" marT="8160" marB="0" anchor="b"/>
                </a:tc>
                <a:tc>
                  <a:txBody>
                    <a:bodyPr/>
                    <a:lstStyle/>
                    <a:p>
                      <a:pPr algn="l" fontAlgn="b"/>
                      <a:r>
                        <a:rPr lang="en-US" sz="900" b="0" i="0" u="none" strike="noStrike" dirty="0">
                          <a:solidFill>
                            <a:srgbClr val="000000"/>
                          </a:solidFill>
                          <a:effectLst/>
                          <a:latin typeface="Calibri" panose="020F0502020204030204" pitchFamily="34" charset="0"/>
                        </a:rPr>
                        <a:t>Eric</a:t>
                      </a:r>
                    </a:p>
                  </a:txBody>
                  <a:tcPr marL="8160" marR="8160" marT="8160" marB="0" anchor="b"/>
                </a:tc>
                <a:tc>
                  <a:txBody>
                    <a:bodyPr/>
                    <a:lstStyle/>
                    <a:p>
                      <a:pPr algn="l" fontAlgn="b"/>
                      <a:r>
                        <a:rPr lang="en-US" sz="900" b="0" i="0" u="none" strike="noStrike" dirty="0" err="1">
                          <a:solidFill>
                            <a:srgbClr val="000000"/>
                          </a:solidFill>
                          <a:effectLst/>
                          <a:latin typeface="Calibri" panose="020F0502020204030204" pitchFamily="34" charset="0"/>
                        </a:rPr>
                        <a:t>Lyndahl</a:t>
                      </a:r>
                      <a:endParaRPr lang="en-US" sz="900" b="0" i="0" u="none" strike="noStrike" dirty="0">
                        <a:solidFill>
                          <a:srgbClr val="000000"/>
                        </a:solidFill>
                        <a:effectLst/>
                        <a:latin typeface="Calibri" panose="020F0502020204030204" pitchFamily="34" charset="0"/>
                      </a:endParaRPr>
                    </a:p>
                  </a:txBody>
                  <a:tcPr marL="8160" marR="8160" marT="8160" marB="0" anchor="b"/>
                </a:tc>
                <a:tc>
                  <a:txBody>
                    <a:bodyPr/>
                    <a:lstStyle/>
                    <a:p>
                      <a:pPr algn="l" fontAlgn="b"/>
                      <a:r>
                        <a:rPr lang="en-US" sz="900" b="0" i="0" u="none" strike="noStrike" dirty="0">
                          <a:solidFill>
                            <a:srgbClr val="000000"/>
                          </a:solidFill>
                          <a:effectLst/>
                          <a:latin typeface="Calibri" panose="020F0502020204030204" pitchFamily="34" charset="0"/>
                        </a:rPr>
                        <a:t>CDS2 </a:t>
                      </a:r>
                    </a:p>
                  </a:txBody>
                  <a:tcPr marL="8160" marR="8160" marT="8160" marB="0" anchor="b"/>
                </a:tc>
                <a:extLst>
                  <a:ext uri="{0D108BD9-81ED-4DB2-BD59-A6C34878D82A}">
                    <a16:rowId xmlns:a16="http://schemas.microsoft.com/office/drawing/2014/main" val="971670907"/>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2/7/20  2:30-4:30 all times EST</a:t>
            </a:r>
            <a:endParaRPr lang="en-US" sz="1600" dirty="0">
              <a:latin typeface="Times New Roman" pitchFamily="18" charset="0"/>
            </a:endParaRPr>
          </a:p>
          <a:p>
            <a:pPr>
              <a:buFont typeface="+mj-lt"/>
              <a:buAutoNum type="arabicPeriod"/>
            </a:pPr>
            <a:r>
              <a:rPr lang="en-US" sz="1600" dirty="0" err="1"/>
              <a:t>Administrivia</a:t>
            </a:r>
            <a:endParaRPr lang="en-US" sz="1600" dirty="0"/>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1900.5.1</a:t>
            </a:r>
          </a:p>
          <a:p>
            <a:pPr>
              <a:buFont typeface="+mj-lt"/>
              <a:buAutoNum type="arabicPeriod"/>
            </a:pPr>
            <a:r>
              <a:rPr lang="en-US" sz="1600" dirty="0"/>
              <a:t>Status on 1900.5.2a</a:t>
            </a:r>
          </a:p>
          <a:p>
            <a:pPr>
              <a:buFont typeface="+mj-lt"/>
              <a:buAutoNum type="arabicPeriod"/>
            </a:pPr>
            <a:r>
              <a:rPr lang="en-US" sz="1600" dirty="0"/>
              <a:t>Status 1900.5a</a:t>
            </a:r>
          </a:p>
          <a:p>
            <a:pPr>
              <a:buFont typeface="+mj-lt"/>
              <a:buAutoNum type="arabicPeriod"/>
            </a:pPr>
            <a:r>
              <a:rPr lang="en-US" sz="1600" dirty="0"/>
              <a:t>Formation of 1900.5.1 Comment Resolution Group</a:t>
            </a:r>
          </a:p>
          <a:p>
            <a:pPr>
              <a:buFont typeface="+mj-lt"/>
              <a:buAutoNum type="arabicPeriod"/>
            </a:pPr>
            <a:r>
              <a:rPr lang="en-US" sz="1600" dirty="0"/>
              <a:t>Review of other 1900 activities (1900.1, Leadership meeting etc.)</a:t>
            </a:r>
          </a:p>
          <a:p>
            <a:pPr>
              <a:buFont typeface="+mj-lt"/>
              <a:buAutoNum type="arabicPeriod"/>
            </a:pPr>
            <a:r>
              <a:rPr lang="en-US" sz="1600" dirty="0"/>
              <a:t>1900.5 marketing inputs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a:buFont typeface="+mj-lt"/>
              <a:buAutoNum type="arabicPeriod"/>
            </a:pPr>
            <a:r>
              <a:rPr lang="en-US" sz="1600" dirty="0"/>
              <a:t>Ad Hoc sessions (Review and planning for subgroup activities as needed)</a:t>
            </a:r>
          </a:p>
          <a:p>
            <a:pPr lvl="1">
              <a:buFont typeface="+mj-lt"/>
              <a:buAutoNum type="alphaLcParenR"/>
            </a:pPr>
            <a:r>
              <a:rPr lang="en-US" sz="1600" dirty="0"/>
              <a:t>1900.5.2a</a:t>
            </a:r>
          </a:p>
          <a:p>
            <a:pPr lvl="1">
              <a:buFont typeface="+mj-lt"/>
              <a:buAutoNum type="alphaLcParenR"/>
            </a:pPr>
            <a:r>
              <a:rPr lang="en-US" sz="1600" dirty="0"/>
              <a:t>1900.5.1 CRG</a:t>
            </a:r>
          </a:p>
          <a:p>
            <a:pPr lvl="1">
              <a:buFont typeface="+mj-lt"/>
              <a:buAutoNum type="alphaLcParenR"/>
            </a:pP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5667884" y="852561"/>
            <a:ext cx="30480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 No </a:t>
            </a:r>
          </a:p>
        </p:txBody>
      </p:sp>
      <p:sp>
        <p:nvSpPr>
          <p:cNvPr id="2" name="Date Placeholder 1"/>
          <p:cNvSpPr>
            <a:spLocks noGrp="1"/>
          </p:cNvSpPr>
          <p:nvPr>
            <p:ph type="dt" sz="quarter" idx="10"/>
          </p:nvPr>
        </p:nvSpPr>
        <p:spPr>
          <a:xfrm>
            <a:off x="457200" y="6448425"/>
            <a:ext cx="2133600" cy="365125"/>
          </a:xfrm>
        </p:spPr>
        <p:txBody>
          <a:bodyPr/>
          <a:lstStyle/>
          <a:p>
            <a:pPr>
              <a:defRPr/>
            </a:pPr>
            <a:fld id="{0071E19F-8A49-B84D-BBC4-24B9DB2BE316}" type="datetime1">
              <a:rPr lang="en-US" smtClean="0"/>
              <a:t>2/6/20</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#:5-20-0003-00-agen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a:t>
            </a:r>
            <a:r>
              <a:rPr lang="en-US" dirty="0">
                <a:solidFill>
                  <a:schemeClr val="tx1"/>
                </a:solidFill>
              </a:rPr>
              <a:t>5-20-0003-00-agen</a:t>
            </a:r>
          </a:p>
          <a:p>
            <a:endParaRPr dirty="0"/>
          </a:p>
          <a:p>
            <a:r>
              <a:rPr dirty="0"/>
              <a:t>Mover:</a:t>
            </a:r>
            <a:r>
              <a:rPr lang="en-US" dirty="0"/>
              <a:t> 	Carlos</a:t>
            </a:r>
            <a:endParaRPr dirty="0"/>
          </a:p>
          <a:p>
            <a:r>
              <a:rPr dirty="0"/>
              <a:t>Second:</a:t>
            </a:r>
            <a:r>
              <a:rPr lang="en-US" dirty="0"/>
              <a:t> Reinhard</a:t>
            </a:r>
          </a:p>
          <a:p>
            <a:r>
              <a:rPr lang="en-US" dirty="0"/>
              <a:t>Vote: UC</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10AF7DAA-D143-D946-8905-1354F37999A2}" type="datetime1">
              <a:rPr lang="en-US" smtClean="0"/>
              <a:t>2/6/20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#:5-20-0003-00-agen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7</a:t>
            </a:fld>
            <a:endParaRPr lang="en-US" altLang="en-US"/>
          </a:p>
        </p:txBody>
      </p:sp>
      <p:sp>
        <p:nvSpPr>
          <p:cNvPr id="2" name="Title 1">
            <a:extLst>
              <a:ext uri="{FF2B5EF4-FFF2-40B4-BE49-F238E27FC236}">
                <a16:creationId xmlns:a16="http://schemas.microsoft.com/office/drawing/2014/main" id="{18F35D6E-8E8E-F34A-B092-B630F318A70F}"/>
              </a:ext>
            </a:extLst>
          </p:cNvPr>
          <p:cNvSpPr>
            <a:spLocks noGrp="1"/>
          </p:cNvSpPr>
          <p:nvPr>
            <p:ph type="title" idx="4294967295"/>
          </p:nvPr>
        </p:nvSpPr>
        <p:spPr>
          <a:xfrm>
            <a:off x="533400" y="76200"/>
            <a:ext cx="5638800" cy="819150"/>
          </a:xfrm>
        </p:spPr>
        <p:txBody>
          <a:bodyPr>
            <a:noAutofit/>
          </a:bodyPr>
          <a:lstStyle/>
          <a:p>
            <a:pPr algn="l"/>
            <a:r>
              <a:rPr lang="en-US" altLang="en-US" sz="2400" dirty="0">
                <a:solidFill>
                  <a:schemeClr val="tx1"/>
                </a:solidFill>
              </a:rPr>
              <a:t>INSTRUCTIONS FOR CHAIRS OF STANDARDS DEVELOPMENT ACTIVITIES</a:t>
            </a:r>
            <a:endParaRPr lang="en-US" sz="2400" dirty="0">
              <a:solidFill>
                <a:schemeClr val="tx1"/>
              </a:solidFill>
            </a:endParaRPr>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533400" y="1524000"/>
            <a:ext cx="8229600" cy="4525963"/>
          </a:xfrm>
        </p:spPr>
        <p:txBody>
          <a:bodyPr>
            <a:noAutofit/>
          </a:bodyPr>
          <a:lstStyle/>
          <a:p>
            <a:pPr marL="0" indent="0">
              <a:spcBef>
                <a:spcPts val="0"/>
              </a:spcBef>
              <a:spcAft>
                <a:spcPts val="0"/>
              </a:spcAft>
              <a:buClr>
                <a:srgbClr val="CC3300"/>
              </a:buClr>
              <a:buSzPct val="50000"/>
              <a:buNone/>
            </a:pPr>
            <a:r>
              <a:rPr lang="en-US" altLang="en-US" sz="2800" dirty="0">
                <a:solidFill>
                  <a:schemeClr val="tx1"/>
                </a:solidFill>
                <a:latin typeface="Montserrat" panose="00000500000000000000" pitchFamily="2" charset="0"/>
                <a:cs typeface="Calibri" pitchFamily="34" charset="0"/>
              </a:rPr>
              <a:t>At the beginning of each standards development meeting the chair or a designee is to:</a:t>
            </a:r>
          </a:p>
          <a:p>
            <a:pPr marL="0" indent="0">
              <a:spcBef>
                <a:spcPts val="0"/>
              </a:spcBef>
              <a:spcAft>
                <a:spcPts val="0"/>
              </a:spcAft>
              <a:buClr>
                <a:srgbClr val="CC3300"/>
              </a:buClr>
              <a:buSzPct val="50000"/>
              <a:buNone/>
            </a:pPr>
            <a:endParaRPr lang="en-US" altLang="en-US" sz="1100" dirty="0">
              <a:solidFill>
                <a:schemeClr val="tx1"/>
              </a:solidFill>
              <a:latin typeface="Calibri" pitchFamily="34" charset="0"/>
              <a:cs typeface="Calibri" pitchFamily="34" charset="0"/>
            </a:endParaRPr>
          </a:p>
          <a:p>
            <a:pPr>
              <a:buSzPct val="150000"/>
            </a:pPr>
            <a:r>
              <a:rPr lang="en-US" altLang="en-US" sz="2400" dirty="0">
                <a:solidFill>
                  <a:schemeClr val="tx1"/>
                </a:solidFill>
              </a:rPr>
              <a:t>Show the following slides (or provide them beforehand)</a:t>
            </a:r>
          </a:p>
          <a:p>
            <a:pPr>
              <a:buSzPct val="150000"/>
            </a:pPr>
            <a:r>
              <a:rPr lang="en-US" altLang="en-US" sz="2400" dirty="0">
                <a:solidFill>
                  <a:schemeClr val="tx1"/>
                </a:solidFill>
              </a:rPr>
              <a:t>Advise the standards development group participants that: </a:t>
            </a:r>
          </a:p>
          <a:p>
            <a:pPr lvl="1">
              <a:buSzPct val="150000"/>
            </a:pPr>
            <a:r>
              <a:rPr lang="en-US" altLang="en-US" sz="1800" dirty="0">
                <a:solidFill>
                  <a:schemeClr val="tx1"/>
                </a:solidFill>
              </a:rPr>
              <a:t>IEEE SA’s copyright policy is described in Clause 7 of the IEEE SA Standards Board Bylaws and Clause 6.1 of the IEEE SA Standards Board Operations Manual;</a:t>
            </a:r>
          </a:p>
          <a:p>
            <a:pPr lvl="1">
              <a:buSzPct val="150000"/>
            </a:pPr>
            <a:r>
              <a:rPr lang="en-US" altLang="en-US" sz="1800" dirty="0">
                <a:solidFill>
                  <a:schemeClr val="tx1"/>
                </a:solidFill>
              </a:rPr>
              <a:t>Any material submitted during standards development, whether verbal, recorded, or in written form, is a Contribution and shall comply with the IEEE SA Copyright Policy; </a:t>
            </a:r>
          </a:p>
          <a:p>
            <a:pPr lvl="1">
              <a:buSzPct val="150000"/>
            </a:pPr>
            <a:r>
              <a:rPr lang="en-US" altLang="en-US" sz="1800" dirty="0">
                <a:solidFill>
                  <a:schemeClr val="tx1"/>
                </a:solidFill>
              </a:rPr>
              <a:t>Instruct the Secretary to record in the minutes of the relevant meeting: </a:t>
            </a:r>
          </a:p>
          <a:p>
            <a:pPr lvl="1">
              <a:buSzPct val="150000"/>
            </a:pPr>
            <a:r>
              <a:rPr lang="en-US" altLang="en-US" sz="1800" dirty="0">
                <a:solidFill>
                  <a:schemeClr val="tx1"/>
                </a:solidFill>
              </a:rPr>
              <a:t>That the foregoing information was provided and that the copyright slides were shown (or provided beforehand). </a:t>
            </a:r>
          </a:p>
        </p:txBody>
      </p:sp>
      <p:sp>
        <p:nvSpPr>
          <p:cNvPr id="5" name="Date Placeholder 4">
            <a:extLst>
              <a:ext uri="{FF2B5EF4-FFF2-40B4-BE49-F238E27FC236}">
                <a16:creationId xmlns:a16="http://schemas.microsoft.com/office/drawing/2014/main" id="{144358E3-5E9D-9747-B853-BAA33AF53DFC}"/>
              </a:ext>
            </a:extLst>
          </p:cNvPr>
          <p:cNvSpPr>
            <a:spLocks noGrp="1"/>
          </p:cNvSpPr>
          <p:nvPr>
            <p:ph type="dt" sz="half" idx="10"/>
          </p:nvPr>
        </p:nvSpPr>
        <p:spPr/>
        <p:txBody>
          <a:bodyPr/>
          <a:lstStyle/>
          <a:p>
            <a:pPr>
              <a:defRPr/>
            </a:pPr>
            <a:fld id="{9DFBDEA9-8B20-1F44-9A9D-D9306A059689}" type="datetime1">
              <a:rPr lang="en-US" smtClean="0"/>
              <a:t>2/6/20</a:t>
            </a:fld>
            <a:endParaRPr lang="en-US"/>
          </a:p>
        </p:txBody>
      </p:sp>
      <p:sp>
        <p:nvSpPr>
          <p:cNvPr id="6" name="Footer Placeholder 5">
            <a:extLst>
              <a:ext uri="{FF2B5EF4-FFF2-40B4-BE49-F238E27FC236}">
                <a16:creationId xmlns:a16="http://schemas.microsoft.com/office/drawing/2014/main" id="{187B007F-A660-7645-8D2E-C539AE18F550}"/>
              </a:ext>
            </a:extLst>
          </p:cNvPr>
          <p:cNvSpPr>
            <a:spLocks noGrp="1"/>
          </p:cNvSpPr>
          <p:nvPr>
            <p:ph type="ftr" sz="quarter" idx="11"/>
          </p:nvPr>
        </p:nvSpPr>
        <p:spPr/>
        <p:txBody>
          <a:bodyPr/>
          <a:lstStyle/>
          <a:p>
            <a:r>
              <a:rPr lang="en-US"/>
              <a:t>Doc #:5-20-0003-00-agen</a:t>
            </a:r>
            <a:endParaRPr lang="en-US" dirty="0"/>
          </a:p>
        </p:txBody>
      </p:sp>
    </p:spTree>
    <p:extLst>
      <p:ext uri="{BB962C8B-B14F-4D97-AF65-F5344CB8AC3E}">
        <p14:creationId xmlns:p14="http://schemas.microsoft.com/office/powerpoint/2010/main" val="4680597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8</a:t>
            </a:fld>
            <a:endParaRPr lang="en-US" altLang="en-US"/>
          </a:p>
        </p:txBody>
      </p:sp>
      <p:sp>
        <p:nvSpPr>
          <p:cNvPr id="2" name="Title 1">
            <a:extLst>
              <a:ext uri="{FF2B5EF4-FFF2-40B4-BE49-F238E27FC236}">
                <a16:creationId xmlns:a16="http://schemas.microsoft.com/office/drawing/2014/main" id="{18F35D6E-8E8E-F34A-B092-B630F318A70F}"/>
              </a:ext>
            </a:extLst>
          </p:cNvPr>
          <p:cNvSpPr>
            <a:spLocks noGrp="1"/>
          </p:cNvSpPr>
          <p:nvPr>
            <p:ph type="title" idx="4294967295"/>
          </p:nvPr>
        </p:nvSpPr>
        <p:spPr>
          <a:xfrm>
            <a:off x="0" y="455613"/>
            <a:ext cx="8229600" cy="819150"/>
          </a:xfrm>
        </p:spPr>
        <p:txBody>
          <a:bodyPr>
            <a:normAutofit/>
          </a:bodyPr>
          <a:lstStyle/>
          <a:p>
            <a:r>
              <a:rPr lang="en-US" altLang="en-US" dirty="0">
                <a:solidFill>
                  <a:schemeClr val="tx1"/>
                </a:solidFill>
              </a:rPr>
              <a:t>IEEE SA Copyright Policy</a:t>
            </a:r>
            <a:endParaRPr lang="en-US" dirty="0">
              <a:solidFill>
                <a:schemeClr val="tx1"/>
              </a:solidFill>
            </a:endParaRPr>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453710" y="1607337"/>
            <a:ext cx="8229600" cy="4525963"/>
          </a:xfrm>
        </p:spPr>
        <p:txBody>
          <a:bodyPr>
            <a:normAutofit/>
          </a:bodyPr>
          <a:lstStyle/>
          <a:p>
            <a:r>
              <a:rPr lang="en-US" altLang="en-US" sz="2133" dirty="0">
                <a:solidFill>
                  <a:schemeClr val="tx1"/>
                </a:solidFill>
              </a:rPr>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1000" dirty="0">
              <a:solidFill>
                <a:schemeClr val="tx1"/>
              </a:solidFill>
              <a:latin typeface="Calibri" pitchFamily="34" charset="0"/>
              <a:cs typeface="Calibri" pitchFamily="34" charset="0"/>
            </a:endParaRPr>
          </a:p>
          <a:p>
            <a:pPr lvl="2">
              <a:buSzPct val="150000"/>
            </a:pPr>
            <a:r>
              <a:rPr lang="en-US" altLang="en-US" sz="1867" dirty="0">
                <a:solidFill>
                  <a:schemeClr val="tx1"/>
                </a:solidFill>
              </a:rPr>
              <a:t>Previously Published material (copyright assertion indicated) shall not be presented/submitted to the Working Group nor incorporated into a Working Group draft unless permission is granted. </a:t>
            </a:r>
          </a:p>
          <a:p>
            <a:pPr lvl="2">
              <a:buSzPct val="150000"/>
            </a:pPr>
            <a:r>
              <a:rPr lang="en-US" altLang="en-US" sz="1867" dirty="0">
                <a:solidFill>
                  <a:schemeClr val="tx1"/>
                </a:solidFill>
              </a:rPr>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solidFill>
                  <a:schemeClr val="tx1"/>
                </a:solidFill>
              </a:rPr>
              <a:t>For material that is not previously Published, IEEE is automatically granted a license to use any material that is presented or submitted.</a:t>
            </a:r>
          </a:p>
          <a:p>
            <a:pPr lvl="2">
              <a:buSzPct val="150000"/>
            </a:pPr>
            <a:endParaRPr lang="en-US" altLang="en-US" sz="1867" dirty="0">
              <a:solidFill>
                <a:schemeClr val="tx1"/>
              </a:solidFill>
            </a:endParaRPr>
          </a:p>
        </p:txBody>
      </p:sp>
      <p:sp>
        <p:nvSpPr>
          <p:cNvPr id="5" name="Date Placeholder 4">
            <a:extLst>
              <a:ext uri="{FF2B5EF4-FFF2-40B4-BE49-F238E27FC236}">
                <a16:creationId xmlns:a16="http://schemas.microsoft.com/office/drawing/2014/main" id="{7084C94B-4FA0-CE4C-A218-E68FC6D97AAD}"/>
              </a:ext>
            </a:extLst>
          </p:cNvPr>
          <p:cNvSpPr>
            <a:spLocks noGrp="1"/>
          </p:cNvSpPr>
          <p:nvPr>
            <p:ph type="dt" sz="half" idx="10"/>
          </p:nvPr>
        </p:nvSpPr>
        <p:spPr/>
        <p:txBody>
          <a:bodyPr/>
          <a:lstStyle/>
          <a:p>
            <a:pPr>
              <a:defRPr/>
            </a:pPr>
            <a:fld id="{74603BEA-BE64-E048-B7E9-AAA1F1B7376D}" type="datetime1">
              <a:rPr lang="en-US" smtClean="0"/>
              <a:t>2/6/20</a:t>
            </a:fld>
            <a:endParaRPr lang="en-US"/>
          </a:p>
        </p:txBody>
      </p:sp>
      <p:sp>
        <p:nvSpPr>
          <p:cNvPr id="6" name="Footer Placeholder 5">
            <a:extLst>
              <a:ext uri="{FF2B5EF4-FFF2-40B4-BE49-F238E27FC236}">
                <a16:creationId xmlns:a16="http://schemas.microsoft.com/office/drawing/2014/main" id="{82435F2C-0B3C-4846-8CC8-5FA0269CAA3A}"/>
              </a:ext>
            </a:extLst>
          </p:cNvPr>
          <p:cNvSpPr>
            <a:spLocks noGrp="1"/>
          </p:cNvSpPr>
          <p:nvPr>
            <p:ph type="ftr" sz="quarter" idx="11"/>
          </p:nvPr>
        </p:nvSpPr>
        <p:spPr/>
        <p:txBody>
          <a:bodyPr/>
          <a:lstStyle/>
          <a:p>
            <a:r>
              <a:rPr lang="en-US"/>
              <a:t>Doc #:5-20-0003-00-agen</a:t>
            </a:r>
            <a:endParaRPr lang="en-US" dirty="0"/>
          </a:p>
        </p:txBody>
      </p:sp>
    </p:spTree>
    <p:extLst>
      <p:ext uri="{BB962C8B-B14F-4D97-AF65-F5344CB8AC3E}">
        <p14:creationId xmlns:p14="http://schemas.microsoft.com/office/powerpoint/2010/main" val="88810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2" name="Title 1">
            <a:extLst>
              <a:ext uri="{FF2B5EF4-FFF2-40B4-BE49-F238E27FC236}">
                <a16:creationId xmlns:a16="http://schemas.microsoft.com/office/drawing/2014/main" id="{18F35D6E-8E8E-F34A-B092-B630F318A70F}"/>
              </a:ext>
            </a:extLst>
          </p:cNvPr>
          <p:cNvSpPr>
            <a:spLocks noGrp="1"/>
          </p:cNvSpPr>
          <p:nvPr>
            <p:ph type="title" idx="4294967295"/>
          </p:nvPr>
        </p:nvSpPr>
        <p:spPr>
          <a:xfrm>
            <a:off x="0" y="455613"/>
            <a:ext cx="8229600" cy="819150"/>
          </a:xfrm>
        </p:spPr>
        <p:txBody>
          <a:bodyPr>
            <a:normAutofit/>
          </a:bodyPr>
          <a:lstStyle/>
          <a:p>
            <a:r>
              <a:rPr lang="en-US" altLang="en-US" dirty="0">
                <a:solidFill>
                  <a:schemeClr val="tx1"/>
                </a:solidFill>
              </a:rPr>
              <a:t>IEEE SA Copyright Policy</a:t>
            </a:r>
            <a:endParaRPr lang="en-US" dirty="0">
              <a:solidFill>
                <a:schemeClr val="tx1"/>
              </a:solidFill>
            </a:endParaRPr>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305800" cy="4521200"/>
          </a:xfrm>
        </p:spPr>
        <p:txBody>
          <a:bodyPr>
            <a:normAutofit fontScale="70000" lnSpcReduction="20000"/>
          </a:bodyPr>
          <a:lstStyle/>
          <a:p>
            <a:pPr lvl="2">
              <a:buSzPct val="150000"/>
            </a:pPr>
            <a:r>
              <a:rPr lang="en-US" dirty="0">
                <a:solidFill>
                  <a:schemeClr val="tx1"/>
                </a:solidFill>
              </a:rPr>
              <a:t>The IEEE SA Copyright Policy is described in the IEEE SA Standards Board Bylaws and IEEE SA Standards Board Operations Manual</a:t>
            </a:r>
            <a:br>
              <a:rPr lang="en-US" dirty="0">
                <a:solidFill>
                  <a:schemeClr val="tx1"/>
                </a:solidFill>
              </a:rPr>
            </a:br>
            <a:endParaRPr lang="en-US" dirty="0">
              <a:solidFill>
                <a:schemeClr val="tx1"/>
              </a:solidFill>
            </a:endParaRPr>
          </a:p>
          <a:p>
            <a:pPr lvl="3">
              <a:buSzPct val="150000"/>
            </a:pPr>
            <a:r>
              <a:rPr lang="en-US" sz="2267" dirty="0">
                <a:solidFill>
                  <a:schemeClr val="tx1"/>
                </a:solidFill>
              </a:rPr>
              <a:t>IEEE SA Copyright Policy, see </a:t>
            </a:r>
            <a:br>
              <a:rPr lang="en-US" sz="2267" dirty="0">
                <a:solidFill>
                  <a:schemeClr val="tx1"/>
                </a:solidFill>
              </a:rPr>
            </a:br>
            <a:r>
              <a:rPr lang="en-US" sz="2267" dirty="0">
                <a:solidFill>
                  <a:schemeClr val="tx1"/>
                </a:solidFill>
              </a:rPr>
              <a:t>	Clause 7 of the IEEE SA Standards Board Bylaws</a:t>
            </a:r>
            <a:br>
              <a:rPr lang="en-US" sz="2267" dirty="0">
                <a:solidFill>
                  <a:schemeClr val="tx1"/>
                </a:solidFill>
              </a:rPr>
            </a:br>
            <a:r>
              <a:rPr lang="en-US" sz="2267" dirty="0">
                <a:solidFill>
                  <a:schemeClr val="tx1"/>
                </a:solidFill>
              </a:rPr>
              <a:t> 	</a:t>
            </a:r>
            <a:r>
              <a:rPr lang="en-US" sz="1867" dirty="0">
                <a:solidFill>
                  <a:schemeClr val="tx1"/>
                </a:solidFill>
                <a:hlinkClick r:id="rId2">
                  <a:extLst>
                    <a:ext uri="{A12FA001-AC4F-418D-AE19-62706E023703}">
                      <ahyp:hlinkClr xmlns:ahyp="http://schemas.microsoft.com/office/drawing/2018/hyperlinkcolor" val="tx"/>
                    </a:ext>
                  </a:extLst>
                </a:hlinkClick>
              </a:rPr>
              <a:t>https://standards.ieee.org/about/policies/bylaws/sect6-7.html#7</a:t>
            </a:r>
            <a:br>
              <a:rPr lang="en-US" sz="1867" dirty="0">
                <a:solidFill>
                  <a:schemeClr val="tx1"/>
                </a:solidFill>
              </a:rPr>
            </a:br>
            <a:r>
              <a:rPr lang="en-US" sz="2267" dirty="0">
                <a:solidFill>
                  <a:schemeClr val="tx1"/>
                </a:solidFill>
              </a:rPr>
              <a:t>	Clause 6.1 of the IEEE SA Standards Board Operations Manual</a:t>
            </a:r>
            <a:br>
              <a:rPr lang="en-US" sz="2267" dirty="0">
                <a:solidFill>
                  <a:schemeClr val="tx1"/>
                </a:solidFill>
              </a:rPr>
            </a:br>
            <a:r>
              <a:rPr lang="en-US" sz="2267" dirty="0">
                <a:solidFill>
                  <a:schemeClr val="tx1"/>
                </a:solidFill>
              </a:rPr>
              <a:t>	</a:t>
            </a:r>
            <a:r>
              <a:rPr lang="en-US" sz="1867" dirty="0">
                <a:solidFill>
                  <a:schemeClr val="tx1"/>
                </a:solidFill>
                <a:hlinkClick r:id="rId3">
                  <a:extLst>
                    <a:ext uri="{A12FA001-AC4F-418D-AE19-62706E023703}">
                      <ahyp:hlinkClr xmlns:ahyp="http://schemas.microsoft.com/office/drawing/2018/hyperlinkcolor" val="tx"/>
                    </a:ext>
                  </a:extLst>
                </a:hlinkClick>
              </a:rPr>
              <a:t>https://standards.ieee.org/about/policies/opman/sect6.html</a:t>
            </a:r>
            <a:br>
              <a:rPr lang="en-US" sz="1867" dirty="0">
                <a:solidFill>
                  <a:schemeClr val="tx1"/>
                </a:solidFill>
              </a:rPr>
            </a:br>
            <a:endParaRPr lang="en-US" sz="1867" dirty="0">
              <a:solidFill>
                <a:schemeClr val="tx1"/>
              </a:solidFill>
            </a:endParaRPr>
          </a:p>
          <a:p>
            <a:pPr lvl="2">
              <a:buSzPct val="150000"/>
            </a:pPr>
            <a:r>
              <a:rPr lang="en-US" dirty="0">
                <a:solidFill>
                  <a:schemeClr val="tx1"/>
                </a:solidFill>
              </a:rPr>
              <a:t>IEEE SA Copyright Permission</a:t>
            </a:r>
          </a:p>
          <a:p>
            <a:pPr lvl="3">
              <a:buSzPct val="150000"/>
            </a:pPr>
            <a:r>
              <a:rPr lang="en-US" sz="1867" dirty="0">
                <a:solidFill>
                  <a:schemeClr val="tx1"/>
                </a:solidFill>
                <a:hlinkClick r:id="rId4">
                  <a:extLst>
                    <a:ext uri="{A12FA001-AC4F-418D-AE19-62706E023703}">
                      <ahyp:hlinkClr xmlns:ahyp="http://schemas.microsoft.com/office/drawing/2018/hyperlinkcolor" val="tx"/>
                    </a:ext>
                  </a:extLst>
                </a:hlinkClick>
              </a:rPr>
              <a:t>https://standards.ieee.org/content/dam/ieee-standards/standards/web/documents/other/permissionltrs.zip</a:t>
            </a:r>
            <a:br>
              <a:rPr lang="en-US" sz="1867" dirty="0">
                <a:solidFill>
                  <a:schemeClr val="tx1"/>
                </a:solidFill>
              </a:rPr>
            </a:br>
            <a:endParaRPr lang="en-US" sz="1867" dirty="0">
              <a:solidFill>
                <a:schemeClr val="tx1"/>
              </a:solidFill>
            </a:endParaRPr>
          </a:p>
          <a:p>
            <a:pPr lvl="2">
              <a:buSzPct val="150000"/>
            </a:pPr>
            <a:r>
              <a:rPr lang="en-US" dirty="0">
                <a:solidFill>
                  <a:schemeClr val="tx1"/>
                </a:solidFill>
              </a:rPr>
              <a:t>IEEE SA Copyright FAQs</a:t>
            </a:r>
          </a:p>
          <a:p>
            <a:pPr lvl="3">
              <a:buSzPct val="150000"/>
            </a:pPr>
            <a:r>
              <a:rPr lang="en-US" sz="1867" dirty="0">
                <a:solidFill>
                  <a:schemeClr val="tx1"/>
                </a:solidFill>
                <a:hlinkClick r:id="rId5">
                  <a:extLst>
                    <a:ext uri="{A12FA001-AC4F-418D-AE19-62706E023703}">
                      <ahyp:hlinkClr xmlns:ahyp="http://schemas.microsoft.com/office/drawing/2018/hyperlinkcolor" val="tx"/>
                    </a:ext>
                  </a:extLst>
                </a:hlinkClick>
              </a:rPr>
              <a:t>http://standards.ieee.org/faqs/copyrights.html/</a:t>
            </a:r>
            <a:endParaRPr lang="en-US" sz="1867" dirty="0">
              <a:solidFill>
                <a:schemeClr val="tx1"/>
              </a:solidFill>
            </a:endParaRPr>
          </a:p>
          <a:p>
            <a:pPr lvl="2">
              <a:buSzPct val="150000"/>
            </a:pPr>
            <a:r>
              <a:rPr lang="en-US" dirty="0">
                <a:solidFill>
                  <a:schemeClr val="tx1"/>
                </a:solidFill>
              </a:rPr>
              <a:t>IEEE SA Best Practices for IEEE Standards Development </a:t>
            </a:r>
          </a:p>
          <a:p>
            <a:pPr lvl="3">
              <a:buSzPct val="150000"/>
            </a:pPr>
            <a:r>
              <a:rPr lang="en-US" sz="1867" dirty="0">
                <a:solidFill>
                  <a:schemeClr val="tx1"/>
                </a:solidFill>
                <a:hlinkClick r:id="rId6">
                  <a:extLst>
                    <a:ext uri="{A12FA001-AC4F-418D-AE19-62706E023703}">
                      <ahyp:hlinkClr xmlns:ahyp="http://schemas.microsoft.com/office/drawing/2018/hyperlinkcolor" val="tx"/>
                    </a:ext>
                  </a:extLst>
                </a:hlinkClick>
              </a:rPr>
              <a:t>http://standards.ieee.org/develop/policies/best_practices_for_ieee_standards_development_051215.pdf</a:t>
            </a:r>
            <a:br>
              <a:rPr lang="en-US" sz="1867" dirty="0">
                <a:solidFill>
                  <a:schemeClr val="tx1"/>
                </a:solidFill>
              </a:rPr>
            </a:br>
            <a:endParaRPr lang="en-US" sz="1867" dirty="0">
              <a:solidFill>
                <a:schemeClr val="tx1"/>
              </a:solidFill>
            </a:endParaRPr>
          </a:p>
          <a:p>
            <a:pPr lvl="2">
              <a:buSzPct val="150000"/>
            </a:pPr>
            <a:r>
              <a:rPr lang="en-US" dirty="0">
                <a:solidFill>
                  <a:schemeClr val="tx1"/>
                </a:solidFill>
              </a:rPr>
              <a:t>Distribution of Draft Standards (see 6.1.3 of the SASB Operations Manual)</a:t>
            </a:r>
          </a:p>
          <a:p>
            <a:pPr lvl="3">
              <a:buSzPct val="150000"/>
            </a:pPr>
            <a:r>
              <a:rPr lang="en-US" sz="1867" dirty="0">
                <a:solidFill>
                  <a:schemeClr val="tx1"/>
                </a:solidFill>
                <a:hlinkClick r:id="rId3">
                  <a:extLst>
                    <a:ext uri="{A12FA001-AC4F-418D-AE19-62706E023703}">
                      <ahyp:hlinkClr xmlns:ahyp="http://schemas.microsoft.com/office/drawing/2018/hyperlinkcolor" val="tx"/>
                    </a:ext>
                  </a:extLst>
                </a:hlinkClick>
              </a:rPr>
              <a:t>https://standards.ieee.org/about/policies/opman/sect6.html</a:t>
            </a:r>
            <a:endParaRPr lang="en-US" sz="1867" dirty="0">
              <a:solidFill>
                <a:schemeClr val="tx1"/>
              </a:solidFill>
            </a:endParaRPr>
          </a:p>
          <a:p>
            <a:pPr lvl="2">
              <a:buSzPct val="150000"/>
            </a:pPr>
            <a:endParaRPr lang="en-US" altLang="en-US" sz="1867" dirty="0">
              <a:solidFill>
                <a:schemeClr val="tx1"/>
              </a:solidFill>
            </a:endParaRPr>
          </a:p>
        </p:txBody>
      </p:sp>
      <p:sp>
        <p:nvSpPr>
          <p:cNvPr id="5" name="Date Placeholder 4">
            <a:extLst>
              <a:ext uri="{FF2B5EF4-FFF2-40B4-BE49-F238E27FC236}">
                <a16:creationId xmlns:a16="http://schemas.microsoft.com/office/drawing/2014/main" id="{92520DDD-1064-E14E-B140-8276E65D5826}"/>
              </a:ext>
            </a:extLst>
          </p:cNvPr>
          <p:cNvSpPr>
            <a:spLocks noGrp="1"/>
          </p:cNvSpPr>
          <p:nvPr>
            <p:ph type="dt" sz="half" idx="10"/>
          </p:nvPr>
        </p:nvSpPr>
        <p:spPr/>
        <p:txBody>
          <a:bodyPr/>
          <a:lstStyle/>
          <a:p>
            <a:pPr>
              <a:defRPr/>
            </a:pPr>
            <a:fld id="{299BA0BF-A26D-3644-9712-72D939EA3404}" type="datetime1">
              <a:rPr lang="en-US" smtClean="0"/>
              <a:t>2/6/20</a:t>
            </a:fld>
            <a:endParaRPr lang="en-US"/>
          </a:p>
        </p:txBody>
      </p:sp>
      <p:sp>
        <p:nvSpPr>
          <p:cNvPr id="6" name="Footer Placeholder 5">
            <a:extLst>
              <a:ext uri="{FF2B5EF4-FFF2-40B4-BE49-F238E27FC236}">
                <a16:creationId xmlns:a16="http://schemas.microsoft.com/office/drawing/2014/main" id="{0E442212-C194-2D4D-B0AF-1A8B2EB6773B}"/>
              </a:ext>
            </a:extLst>
          </p:cNvPr>
          <p:cNvSpPr>
            <a:spLocks noGrp="1"/>
          </p:cNvSpPr>
          <p:nvPr>
            <p:ph type="ftr" sz="quarter" idx="11"/>
          </p:nvPr>
        </p:nvSpPr>
        <p:spPr/>
        <p:txBody>
          <a:bodyPr/>
          <a:lstStyle/>
          <a:p>
            <a:r>
              <a:rPr lang="en-US"/>
              <a:t>Doc #:5-20-0003-00-agen</a:t>
            </a:r>
            <a:endParaRPr lang="en-US" dirty="0"/>
          </a:p>
        </p:txBody>
      </p:sp>
    </p:spTree>
    <p:extLst>
      <p:ext uri="{BB962C8B-B14F-4D97-AF65-F5344CB8AC3E}">
        <p14:creationId xmlns:p14="http://schemas.microsoft.com/office/powerpoint/2010/main" val="1320381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24779</TotalTime>
  <Words>2800</Words>
  <Application>Microsoft Macintosh PowerPoint</Application>
  <PresentationFormat>On-screen Show (4:3)</PresentationFormat>
  <Paragraphs>466</Paragraphs>
  <Slides>26</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26</vt:i4>
      </vt:variant>
    </vt:vector>
  </HeadingPairs>
  <TitlesOfParts>
    <vt:vector size="34" baseType="lpstr">
      <vt:lpstr>Arial</vt:lpstr>
      <vt:lpstr>Calibri</vt:lpstr>
      <vt:lpstr>Helvetica</vt:lpstr>
      <vt:lpstr>Lucida Grande</vt:lpstr>
      <vt:lpstr>Monotype Sorts</vt:lpstr>
      <vt:lpstr>Montserrat</vt:lpstr>
      <vt:lpstr>Times New Roman</vt:lpstr>
      <vt:lpstr>Office Theme</vt:lpstr>
      <vt:lpstr>PowerPoint Presentation</vt:lpstr>
      <vt:lpstr> Electronic Meeting Details </vt:lpstr>
      <vt:lpstr>Rules</vt:lpstr>
      <vt:lpstr>Current Membership</vt:lpstr>
      <vt:lpstr> Draft Agenda</vt:lpstr>
      <vt:lpstr>Approval of Agenda</vt:lpstr>
      <vt:lpstr>INSTRUCTIONS FOR CHAIRS OF STANDARDS DEVELOPMENT ACTIVITIES</vt:lpstr>
      <vt:lpstr>IEEE SA Copyright Policy</vt:lpstr>
      <vt:lpstr>IEEE SA Copyright Policy</vt:lpstr>
      <vt:lpstr>Participants have a duty to inform the IEEE</vt:lpstr>
      <vt:lpstr>Ways to inform IEEE</vt:lpstr>
      <vt:lpstr>Other guidelines for IEEE WG meetings</vt:lpstr>
      <vt:lpstr>Patent-related information</vt:lpstr>
      <vt:lpstr>Minutes for approval</vt:lpstr>
      <vt:lpstr>Current Status for 1900.5.1</vt:lpstr>
      <vt:lpstr>1900.5.1 Comment Resolution Group </vt:lpstr>
      <vt:lpstr>1900.5.1 Comment Resolution Group </vt:lpstr>
      <vt:lpstr>Current Status for 1900.5.2a</vt:lpstr>
      <vt:lpstr>Current Status for 1900.5a</vt:lpstr>
      <vt:lpstr>Other DySPAN-SC Activities</vt:lpstr>
      <vt:lpstr>Other DySPAN-SC Activities</vt:lpstr>
      <vt:lpstr>Other DySPAN-SC Activities</vt:lpstr>
      <vt:lpstr>1900.5 Marketing Inputs</vt:lpstr>
      <vt:lpstr>1900.5 Meeting Planning and Review</vt:lpstr>
      <vt:lpstr>AoB</vt:lpstr>
      <vt:lpstr>Ad Hoc Sessions</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Tony Rennier</cp:lastModifiedBy>
  <cp:revision>524</cp:revision>
  <dcterms:created xsi:type="dcterms:W3CDTF">2013-08-13T02:52:21Z</dcterms:created>
  <dcterms:modified xsi:type="dcterms:W3CDTF">2020-02-07T21:13:20Z</dcterms:modified>
</cp:coreProperties>
</file>