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20" r:id="rId15"/>
    <p:sldId id="422" r:id="rId16"/>
    <p:sldId id="431" r:id="rId17"/>
    <p:sldId id="432" r:id="rId18"/>
    <p:sldId id="424" r:id="rId19"/>
    <p:sldId id="425" r:id="rId20"/>
    <p:sldId id="426" r:id="rId21"/>
    <p:sldId id="433" r:id="rId22"/>
    <p:sldId id="428" r:id="rId23"/>
    <p:sldId id="429" r:id="rId24"/>
    <p:sldId id="430" r:id="rId25"/>
    <p:sldId id="398" r:id="rId26"/>
    <p:sldId id="418"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051D3A-88D3-7644-8905-FB817B5C47A2}" v="43" dt="2020-02-06T19:36:06.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74" autoAdjust="0"/>
    <p:restoredTop sz="94694"/>
  </p:normalViewPr>
  <p:slideViewPr>
    <p:cSldViewPr>
      <p:cViewPr varScale="1">
        <p:scale>
          <a:sx n="184" d="100"/>
          <a:sy n="184" d="100"/>
        </p:scale>
        <p:origin x="204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4ABC1B6-E473-EF43-B13C-AB9BCBCB4B3E}" type="datetime1">
              <a:rPr lang="en-US" smtClean="0"/>
              <a:t>2/6/20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#:5-20-0003-00-agen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2DE7EA-AF20-C14E-B57B-4C1A53867899}"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E47CE3-3566-8340-A2A5-FDA1BAB7AA81}"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D1CDD87E-FFED-A748-86E4-0CD2C09EFE3E}" type="datetime1">
              <a:rPr lang="en-US" smtClean="0"/>
              <a:t>2/6/20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1D90D74-1AE0-AB4F-8EC0-1D2CEA81F272}" type="datetime1">
              <a:rPr lang="en-US" smtClean="0"/>
              <a:t>2/6/20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40C14DA2-7398-F34D-8790-C311CCF40A55}" type="datetime1">
              <a:rPr lang="en-US" smtClean="0"/>
              <a:t>2/6/20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B4A8687B-B0C5-7D41-9A7B-99DD873B4B59}" type="datetime1">
              <a:rPr lang="en-US" smtClean="0"/>
              <a:t>2/6/20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61871FB-F56E-174D-A08A-1987ABD3015A}" type="datetime1">
              <a:rPr lang="en-US" smtClean="0"/>
              <a:t>2/6/20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CA44D2D-611E-A547-9A4D-6564469680C0}" type="datetime1">
              <a:rPr lang="en-US" smtClean="0"/>
              <a:t>2/6/20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#:5-20-0003-00-agen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9E6FA51-E9F6-1A4D-9643-0AFF8F516450}" type="datetime1">
              <a:rPr lang="en-US" smtClean="0"/>
              <a:t>2/6/20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9C51DD1-1436-0741-8A55-50AB0DB5CED8}" type="datetime1">
              <a:rPr lang="en-US" smtClean="0"/>
              <a:t>2/6/20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9FD8DFA7-2550-B34D-8DDB-B002689843CE}" type="datetime1">
              <a:rPr lang="en-US" smtClean="0"/>
              <a:t>2/6/20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#:5-20-0003-00-agen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github.com/SpectrumCollaborationChallenge/CI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CE478B5-E0AB-584E-A01A-BF1106DB6FF1}" type="datetime1">
              <a:rPr lang="en-US" smtClean="0"/>
              <a:t>2/6/20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#:5-20-0003-00-agen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769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07 February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07 February 2020</a:t>
            </a:r>
          </a:p>
          <a:p>
            <a:pPr eaLnBrk="0" hangingPunct="0"/>
            <a:r>
              <a:rPr lang="en-US" sz="1200" b="1" dirty="0">
                <a:latin typeface="Arial" pitchFamily="34" charset="0"/>
                <a:cs typeface="Times New Roman" pitchFamily="18" charset="0"/>
              </a:rPr>
              <a:t>Document No: 5-20-0003-00-agen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4076D9F4-DB46-D444-B2F0-AC4646615DA2}" type="datetime1">
              <a:rPr lang="en-US" smtClean="0"/>
              <a:t>2/6/20</a:t>
            </a:fld>
            <a:endParaRPr lang="en-US"/>
          </a:p>
        </p:txBody>
      </p:sp>
      <p:sp>
        <p:nvSpPr>
          <p:cNvPr id="3" name="Footer Placeholder 2"/>
          <p:cNvSpPr>
            <a:spLocks noGrp="1"/>
          </p:cNvSpPr>
          <p:nvPr>
            <p:ph type="ftr" sz="quarter" idx="11"/>
          </p:nvPr>
        </p:nvSpPr>
        <p:spPr/>
        <p:txBody>
          <a:bodyPr/>
          <a:lstStyle/>
          <a:p>
            <a:pPr>
              <a:defRPr/>
            </a:pPr>
            <a:r>
              <a:rPr lang="en-US"/>
              <a:t>Doc #:5-20-0003-00-agen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C8A0E14B-FC38-A94C-8031-4129F6109F25}" type="datetime1">
              <a:rPr lang="en-US" smtClean="0"/>
              <a:t>2/6/20</a:t>
            </a:fld>
            <a:endParaRPr lang="en-US" dirty="0"/>
          </a:p>
        </p:txBody>
      </p:sp>
      <p:sp>
        <p:nvSpPr>
          <p:cNvPr id="3" name="Footer Placeholder 2"/>
          <p:cNvSpPr>
            <a:spLocks noGrp="1"/>
          </p:cNvSpPr>
          <p:nvPr>
            <p:ph type="ftr" sz="quarter" idx="11"/>
          </p:nvPr>
        </p:nvSpPr>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0747E4A-67C9-0D48-A4F7-9528BA9BA2F2}" type="datetime1">
              <a:rPr lang="en-US" smtClean="0"/>
              <a:t>2/6/20</a:t>
            </a:fld>
            <a:endParaRPr lang="en-US" dirty="0"/>
          </a:p>
        </p:txBody>
      </p:sp>
      <p:sp>
        <p:nvSpPr>
          <p:cNvPr id="3" name="Footer Placeholder 2"/>
          <p:cNvSpPr>
            <a:spLocks noGrp="1"/>
          </p:cNvSpPr>
          <p:nvPr>
            <p:ph type="ftr" sz="quarter" idx="11"/>
          </p:nvPr>
        </p:nvSpPr>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685E3ACA-A1B2-BD4A-9AEA-8C6C7CF7576F}" type="datetime1">
              <a:rPr lang="en-US" smtClean="0"/>
              <a:t>2/6/20</a:t>
            </a:fld>
            <a:endParaRPr lang="en-US" dirty="0"/>
          </a:p>
        </p:txBody>
      </p:sp>
      <p:sp>
        <p:nvSpPr>
          <p:cNvPr id="3" name="Footer Placeholder 2"/>
          <p:cNvSpPr>
            <a:spLocks noGrp="1"/>
          </p:cNvSpPr>
          <p:nvPr>
            <p:ph type="ftr" sz="quarter" idx="11"/>
          </p:nvPr>
        </p:nvSpPr>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12/4/19</a:t>
            </a:r>
            <a:r>
              <a:rPr lang="en-US" dirty="0"/>
              <a:t> </a:t>
            </a:r>
            <a:r>
              <a:rPr dirty="0"/>
              <a:t>WG minutes contained in </a:t>
            </a:r>
            <a:r>
              <a:rPr lang="en-US" dirty="0">
                <a:solidFill>
                  <a:schemeClr val="tx1"/>
                </a:solidFill>
              </a:rPr>
              <a:t>Doc #: 5-20-0002-00-mins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72265D5-4D32-C145-B7BC-BD372D240588}" type="datetime1">
              <a:rPr lang="en-US" smtClean="0"/>
              <a:t>2/6/20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64434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7"/>
            <a:ext cx="8546928" cy="5105400"/>
          </a:xfrm>
        </p:spPr>
        <p:txBody>
          <a:bodyPr/>
          <a:lstStyle/>
          <a:p>
            <a:r>
              <a:rPr lang="en-US" sz="2000" dirty="0"/>
              <a:t>2/7/20</a:t>
            </a:r>
          </a:p>
          <a:p>
            <a:pPr lvl="1"/>
            <a:r>
              <a:rPr lang="en-US" sz="1800" dirty="0"/>
              <a:t>1900.5 to form a Comment Resolution Group</a:t>
            </a:r>
          </a:p>
          <a:p>
            <a:pPr lvl="2"/>
            <a:r>
              <a:rPr lang="en-US" sz="1400" dirty="0"/>
              <a:t>Once you are ready for ballot the WG needs to create a CRG via a motion. Now the group can decide that the entire WG is in the CRG, it can decide that only a select number of people are in it, whatever the group wants. But there should be a motion. Also another thing that you should discuss and motion about is what their full scope is. Do you want them to respond to all the comments and then just initiate a recirculation OR respond to the comments and then bring the results back to the WG for review.  </a:t>
            </a:r>
          </a:p>
          <a:p>
            <a:pPr lvl="1"/>
            <a:r>
              <a:rPr lang="en-US" sz="1800" dirty="0"/>
              <a:t>Schedule</a:t>
            </a:r>
          </a:p>
          <a:p>
            <a:pPr lvl="2"/>
            <a:r>
              <a:rPr lang="en-US" sz="1600" dirty="0"/>
              <a:t>Full review of drafting - 3/17 √</a:t>
            </a:r>
          </a:p>
          <a:p>
            <a:pPr lvl="2"/>
            <a:r>
              <a:rPr lang="en-US" sz="1600" dirty="0"/>
              <a:t>First WG Ballot - 2/19 √ 	</a:t>
            </a:r>
          </a:p>
          <a:p>
            <a:pPr lvl="2"/>
            <a:r>
              <a:rPr lang="en-US" sz="1600" dirty="0"/>
              <a:t>WG Recirc - 10/19 √</a:t>
            </a:r>
          </a:p>
          <a:p>
            <a:pPr lvl="2"/>
            <a:r>
              <a:rPr lang="en-US" sz="1600" dirty="0"/>
              <a:t>Sponsor Ballot - 11/19 √ 	</a:t>
            </a:r>
          </a:p>
          <a:p>
            <a:pPr lvl="2"/>
            <a:r>
              <a:rPr lang="en-US" sz="1600" dirty="0"/>
              <a:t>Sponsor Recirc - </a:t>
            </a:r>
            <a:r>
              <a:rPr lang="en-US" sz="1600" dirty="0">
                <a:solidFill>
                  <a:srgbClr val="FF0000"/>
                </a:solidFill>
              </a:rPr>
              <a:t>2/20</a:t>
            </a:r>
          </a:p>
          <a:p>
            <a:pPr lvl="2"/>
            <a:r>
              <a:rPr lang="en-US" sz="1600" dirty="0"/>
              <a:t>Sponsor Recirc 2 - 5/20</a:t>
            </a:r>
          </a:p>
          <a:p>
            <a:pPr lvl="2"/>
            <a:r>
              <a:rPr lang="en-US" sz="1600" dirty="0"/>
              <a:t>Submit to REVCOM - 8/20</a:t>
            </a:r>
          </a:p>
          <a:p>
            <a:pPr lvl="2"/>
            <a:endParaRPr lang="en-US" sz="1100" dirty="0"/>
          </a:p>
          <a:p>
            <a:pPr lvl="2"/>
            <a:endParaRPr lang="en-US" sz="1100" dirty="0"/>
          </a:p>
          <a:p>
            <a:pPr lvl="1"/>
            <a:endParaRPr lang="en-US" sz="2000" dirty="0"/>
          </a:p>
          <a:p>
            <a:pPr lvl="1"/>
            <a:endParaRPr lang="en-US" sz="400" dirty="0"/>
          </a:p>
          <a:p>
            <a:pPr lvl="1"/>
            <a:endParaRPr lang="en-US" sz="1600" dirty="0"/>
          </a:p>
          <a:p>
            <a:pPr lvl="1"/>
            <a:endParaRPr lang="en-US" sz="1800" dirty="0"/>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581EA571-BC1F-C742-A38B-FF41CA06E53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4287853" y="5658202"/>
            <a:ext cx="3865161" cy="769441"/>
          </a:xfrm>
          <a:prstGeom prst="rect">
            <a:avLst/>
          </a:prstGeom>
          <a:noFill/>
        </p:spPr>
        <p:txBody>
          <a:bodyPr wrap="none" rtlCol="0">
            <a:spAutoFit/>
          </a:bodyPr>
          <a:lstStyle/>
          <a:p>
            <a:r>
              <a:rPr lang="en-US" sz="1100" dirty="0"/>
              <a:t>TOTAL COMMENTS: 106</a:t>
            </a:r>
          </a:p>
          <a:p>
            <a:r>
              <a:rPr lang="en-US" sz="1100" dirty="0"/>
              <a:t>MUST BE SATISFIED COMMENTS: 92 (91 Editorial, 1 Substantive)</a:t>
            </a:r>
          </a:p>
          <a:p>
            <a:r>
              <a:rPr lang="en-US" sz="1100" dirty="0"/>
              <a:t> </a:t>
            </a:r>
          </a:p>
          <a:p>
            <a:endParaRPr lang="en-US" sz="11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2"/>
          <a:stretch>
            <a:fillRect/>
          </a:stretch>
        </p:blipFill>
        <p:spPr>
          <a:xfrm>
            <a:off x="4294780" y="2667000"/>
            <a:ext cx="4114800" cy="2805328"/>
          </a:xfrm>
          <a:prstGeom prst="rect">
            <a:avLst/>
          </a:prstGeom>
        </p:spPr>
      </p:pic>
    </p:spTree>
    <p:extLst>
      <p:ext uri="{BB962C8B-B14F-4D97-AF65-F5344CB8AC3E}">
        <p14:creationId xmlns:p14="http://schemas.microsoft.com/office/powerpoint/2010/main" val="2468285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1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81EA571-BC1F-C742-A38B-FF41CA06E53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1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following membership in the 1900.5.1 Comment Resolution Group</a:t>
            </a:r>
          </a:p>
          <a:p>
            <a:pPr lvl="1"/>
            <a:r>
              <a:rPr lang="en-US" i="1" dirty="0">
                <a:solidFill>
                  <a:schemeClr val="tx1"/>
                </a:solidFill>
              </a:rPr>
              <a:t>Description of membership</a:t>
            </a:r>
          </a:p>
          <a:p>
            <a:pPr marL="0" indent="0" eaLnBrk="1" fontAlgn="auto" hangingPunct="1">
              <a:lnSpc>
                <a:spcPct val="115000"/>
              </a:lnSpc>
              <a:spcBef>
                <a:spcPts val="0"/>
              </a:spcBef>
              <a:spcAft>
                <a:spcPts val="0"/>
              </a:spcAft>
              <a:buFont typeface="Arial" pitchFamily="34" charset="0"/>
              <a:buNone/>
              <a:defRPr/>
            </a:pPr>
            <a:endParaRPr lang="en-US" dirty="0"/>
          </a:p>
          <a:p>
            <a:pPr>
              <a:lnSpc>
                <a:spcPct val="115000"/>
              </a:lnSpc>
              <a:defRPr/>
            </a:pPr>
            <a:endParaRPr lang="en-US" dirty="0"/>
          </a:p>
          <a:p>
            <a:pPr>
              <a:lnSpc>
                <a:spcPct val="115000"/>
              </a:lnSpc>
              <a:defRPr/>
            </a:pPr>
            <a:r>
              <a:rPr lang="en-US" dirty="0"/>
              <a:t>Mover: 	  </a:t>
            </a:r>
          </a:p>
          <a:p>
            <a:r>
              <a:rPr lang="en-US" dirty="0"/>
              <a:t>Second:</a:t>
            </a:r>
          </a:p>
          <a:p>
            <a:r>
              <a:rPr lang="en-US" dirty="0"/>
              <a:t>Vote:</a:t>
            </a:r>
          </a:p>
          <a:p>
            <a:endParaRPr lang="en-US" dirty="0"/>
          </a:p>
          <a:p>
            <a:endParaRPr lang="en-US" dirty="0"/>
          </a:p>
        </p:txBody>
      </p:sp>
    </p:spTree>
    <p:extLst>
      <p:ext uri="{BB962C8B-B14F-4D97-AF65-F5344CB8AC3E}">
        <p14:creationId xmlns:p14="http://schemas.microsoft.com/office/powerpoint/2010/main" val="1328351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1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81EA571-BC1F-C742-A38B-FF41CA06E53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1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1900.5.1 Comment Resolution Group scope</a:t>
            </a:r>
          </a:p>
          <a:p>
            <a:pPr lvl="1"/>
            <a:r>
              <a:rPr lang="en-US" i="1" dirty="0">
                <a:solidFill>
                  <a:schemeClr val="tx1"/>
                </a:solidFill>
              </a:rPr>
              <a:t>Description of scope</a:t>
            </a:r>
          </a:p>
          <a:p>
            <a:pPr marL="0" indent="0" eaLnBrk="1" fontAlgn="auto" hangingPunct="1">
              <a:lnSpc>
                <a:spcPct val="115000"/>
              </a:lnSpc>
              <a:spcBef>
                <a:spcPts val="0"/>
              </a:spcBef>
              <a:spcAft>
                <a:spcPts val="0"/>
              </a:spcAft>
              <a:buFont typeface="Arial" pitchFamily="34" charset="0"/>
              <a:buNone/>
              <a:defRPr/>
            </a:pPr>
            <a:endParaRPr lang="en-US" dirty="0"/>
          </a:p>
          <a:p>
            <a:pPr>
              <a:lnSpc>
                <a:spcPct val="115000"/>
              </a:lnSpc>
              <a:defRPr/>
            </a:pPr>
            <a:endParaRPr lang="en-US" dirty="0"/>
          </a:p>
          <a:p>
            <a:pPr>
              <a:lnSpc>
                <a:spcPct val="115000"/>
              </a:lnSpc>
              <a:defRPr/>
            </a:pPr>
            <a:r>
              <a:rPr lang="en-US" dirty="0"/>
              <a:t>Mover: 	  </a:t>
            </a:r>
          </a:p>
          <a:p>
            <a:r>
              <a:rPr lang="en-US" dirty="0"/>
              <a:t>Second:</a:t>
            </a:r>
          </a:p>
          <a:p>
            <a:r>
              <a:rPr lang="en-US" dirty="0"/>
              <a:t>Vote:</a:t>
            </a:r>
          </a:p>
          <a:p>
            <a:endParaRPr lang="en-US" dirty="0"/>
          </a:p>
          <a:p>
            <a:endParaRPr lang="en-US" dirty="0"/>
          </a:p>
        </p:txBody>
      </p:sp>
    </p:spTree>
    <p:extLst>
      <p:ext uri="{BB962C8B-B14F-4D97-AF65-F5344CB8AC3E}">
        <p14:creationId xmlns:p14="http://schemas.microsoft.com/office/powerpoint/2010/main" val="860994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11/7/19</a:t>
            </a:r>
          </a:p>
          <a:p>
            <a:pPr lvl="1"/>
            <a:r>
              <a:rPr lang="en-US" sz="1400" dirty="0"/>
              <a:t>Oct Ad-hoc Changes</a:t>
            </a:r>
          </a:p>
          <a:p>
            <a:pPr lvl="1"/>
            <a:r>
              <a:rPr lang="en-US" sz="1400" dirty="0"/>
              <a:t>New changes </a:t>
            </a:r>
          </a:p>
          <a:p>
            <a:pPr lvl="2"/>
            <a:r>
              <a:rPr lang="en-US" sz="1000" dirty="0"/>
              <a:t>Models are stable</a:t>
            </a:r>
          </a:p>
          <a:p>
            <a:pPr lvl="2"/>
            <a:r>
              <a:rPr lang="en-US" sz="1000" dirty="0"/>
              <a:t>Added schemas XSD and JSON</a:t>
            </a:r>
          </a:p>
          <a:p>
            <a:pPr lvl="2"/>
            <a:r>
              <a:rPr lang="en-US" sz="1000" dirty="0"/>
              <a:t>Updated verification rules</a:t>
            </a:r>
          </a:p>
          <a:p>
            <a:pPr lvl="1"/>
            <a:r>
              <a:rPr lang="en-US" sz="1400" dirty="0"/>
              <a:t>Planning Jan WG ballot</a:t>
            </a:r>
          </a:p>
          <a:p>
            <a:pPr lvl="1"/>
            <a:r>
              <a:rPr lang="en-US" sz="1400" dirty="0"/>
              <a:t>Look into putting a pointer to </a:t>
            </a:r>
            <a:r>
              <a:rPr lang="en-US" sz="1400" dirty="0" err="1"/>
              <a:t>DySPAN</a:t>
            </a:r>
            <a:r>
              <a:rPr lang="en-US" sz="1400" dirty="0"/>
              <a:t>-SC into the standards</a:t>
            </a:r>
          </a:p>
          <a:p>
            <a:r>
              <a:rPr lang="en-US" sz="1800" dirty="0"/>
              <a:t>12/4/19</a:t>
            </a:r>
          </a:p>
          <a:p>
            <a:pPr lvl="1"/>
            <a:r>
              <a:rPr lang="en-US" sz="1400" dirty="0"/>
              <a:t>Last F2F Nov</a:t>
            </a:r>
          </a:p>
          <a:p>
            <a:pPr lvl="1"/>
            <a:r>
              <a:rPr lang="en-US" sz="1400" dirty="0"/>
              <a:t>John is continuing to identify/make changes </a:t>
            </a:r>
          </a:p>
          <a:p>
            <a:pPr lvl="1"/>
            <a:r>
              <a:rPr lang="en-US" sz="1400" dirty="0"/>
              <a:t>Expected December completion</a:t>
            </a:r>
          </a:p>
          <a:p>
            <a:pPr lvl="1"/>
            <a:r>
              <a:rPr lang="en-US" sz="1400" dirty="0"/>
              <a:t>Planning a January WG review </a:t>
            </a:r>
          </a:p>
          <a:p>
            <a:r>
              <a:rPr lang="en-US" sz="1800" dirty="0"/>
              <a:t>2/7/20</a:t>
            </a:r>
          </a:p>
        </p:txBody>
      </p:sp>
      <p:sp>
        <p:nvSpPr>
          <p:cNvPr id="4" name="Date Placeholder 3"/>
          <p:cNvSpPr>
            <a:spLocks noGrp="1"/>
          </p:cNvSpPr>
          <p:nvPr>
            <p:ph type="dt" sz="quarter" idx="10"/>
          </p:nvPr>
        </p:nvSpPr>
        <p:spPr>
          <a:xfrm>
            <a:off x="457200" y="6448425"/>
            <a:ext cx="2133600" cy="365125"/>
          </a:xfrm>
        </p:spPr>
        <p:txBody>
          <a:bodyPr/>
          <a:lstStyle/>
          <a:p>
            <a:pPr>
              <a:defRPr/>
            </a:pPr>
            <a:fld id="{2D178195-E775-5649-8293-E66C13A70AF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674976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11/7/19</a:t>
            </a:r>
          </a:p>
          <a:p>
            <a:pPr lvl="1"/>
            <a:r>
              <a:rPr lang="en-US" sz="1400" dirty="0"/>
              <a:t>NTR</a:t>
            </a:r>
          </a:p>
          <a:p>
            <a:r>
              <a:rPr lang="en-US" sz="1800" dirty="0"/>
              <a:t>12/4/19</a:t>
            </a:r>
          </a:p>
          <a:p>
            <a:pPr lvl="1"/>
            <a:r>
              <a:rPr lang="en-US" sz="1400" dirty="0"/>
              <a:t>Foundational items for discussions 1900.5a</a:t>
            </a:r>
          </a:p>
          <a:p>
            <a:pPr lvl="1"/>
            <a:r>
              <a:rPr lang="en-US" sz="1400" dirty="0"/>
              <a:t>Looking for a new time to meet </a:t>
            </a:r>
          </a:p>
          <a:p>
            <a:pPr lvl="1"/>
            <a:r>
              <a:rPr lang="en-US" sz="1400" dirty="0"/>
              <a:t>Next meeting 12/20 1pm EST</a:t>
            </a:r>
          </a:p>
          <a:p>
            <a:r>
              <a:rPr lang="en-US" sz="1800" dirty="0"/>
              <a:t>2/7/20</a:t>
            </a:r>
          </a:p>
        </p:txBody>
      </p:sp>
      <p:sp>
        <p:nvSpPr>
          <p:cNvPr id="4" name="Date Placeholder 3"/>
          <p:cNvSpPr>
            <a:spLocks noGrp="1"/>
          </p:cNvSpPr>
          <p:nvPr>
            <p:ph type="dt" sz="quarter" idx="10"/>
          </p:nvPr>
        </p:nvSpPr>
        <p:spPr>
          <a:xfrm>
            <a:off x="457200" y="6448425"/>
            <a:ext cx="2133600" cy="365125"/>
          </a:xfrm>
        </p:spPr>
        <p:txBody>
          <a:bodyPr/>
          <a:lstStyle/>
          <a:p>
            <a:pPr>
              <a:defRPr/>
            </a:pPr>
            <a:fld id="{B2E4B646-451B-F543-B3F2-EEC25DF837F4}"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56185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188B7A3E-B0EF-F24F-BEA7-EEDDAAFCDEAC}" type="datetime1">
              <a:rPr lang="en-US" smtClean="0"/>
              <a:t>2/6/20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800" dirty="0"/>
              <a:t>1/27/19 Meeting Notes</a:t>
            </a:r>
          </a:p>
          <a:p>
            <a:pPr lvl="1"/>
            <a:r>
              <a:rPr lang="en-US" sz="2400" dirty="0"/>
              <a:t>Upcoming Leadership Meetings </a:t>
            </a:r>
          </a:p>
          <a:p>
            <a:pPr lvl="2"/>
            <a:r>
              <a:rPr lang="en-US" sz="1800" dirty="0"/>
              <a:t>Feb 24th (Monday)</a:t>
            </a:r>
          </a:p>
          <a:p>
            <a:pPr lvl="2"/>
            <a:r>
              <a:rPr lang="en-US" sz="1800" dirty="0"/>
              <a:t>Plenaries 1st week of April (April 7th - 9th)</a:t>
            </a:r>
          </a:p>
          <a:p>
            <a:pPr lvl="1"/>
            <a:r>
              <a:rPr lang="en-US" sz="2400" dirty="0"/>
              <a:t>WG Reports </a:t>
            </a:r>
          </a:p>
          <a:p>
            <a:pPr lvl="2"/>
            <a:r>
              <a:rPr lang="en-US" sz="1800" dirty="0"/>
              <a:t>1900.1 WG (Francisco)</a:t>
            </a:r>
          </a:p>
          <a:p>
            <a:pPr lvl="3"/>
            <a:r>
              <a:rPr lang="en-US" sz="1600" dirty="0"/>
              <a:t>Trying to enlarge the WG and gain more interest.</a:t>
            </a:r>
            <a:endParaRPr lang="en-US" sz="1800" dirty="0"/>
          </a:p>
          <a:p>
            <a:pPr lvl="2"/>
            <a:r>
              <a:rPr lang="en-US" sz="1800" dirty="0"/>
              <a:t>1900.2 WG (Stephen)</a:t>
            </a:r>
          </a:p>
          <a:p>
            <a:pPr lvl="3"/>
            <a:r>
              <a:rPr lang="en-US" sz="1600" dirty="0"/>
              <a:t>No updates from Stephen</a:t>
            </a:r>
          </a:p>
          <a:p>
            <a:pPr lvl="3"/>
            <a:r>
              <a:rPr lang="en-US" sz="1600" dirty="0"/>
              <a:t>WG did meet on 1/23/20 to discuss ides for refreshing the standard</a:t>
            </a:r>
          </a:p>
          <a:p>
            <a:pPr lvl="2"/>
            <a:r>
              <a:rPr lang="en-US" sz="1800" dirty="0"/>
              <a:t>1900.6 WG (Oliver reports)</a:t>
            </a:r>
          </a:p>
          <a:p>
            <a:pPr lvl="3"/>
            <a:r>
              <a:rPr lang="en-US" sz="1600" dirty="0"/>
              <a:t>1900.6.b: Support of databases</a:t>
            </a:r>
            <a:endParaRPr lang="en-US" sz="1800" dirty="0"/>
          </a:p>
          <a:p>
            <a:pPr lvl="4"/>
            <a:r>
              <a:rPr lang="en-US" sz="1400" dirty="0"/>
              <a:t>Sponsor balloting period will close near end of January</a:t>
            </a:r>
            <a:endParaRPr lang="en-US" sz="1800" dirty="0"/>
          </a:p>
          <a:p>
            <a:pPr lvl="3"/>
            <a:r>
              <a:rPr lang="en-US" sz="1600" dirty="0"/>
              <a:t>Considering revision of 1900.6</a:t>
            </a:r>
          </a:p>
          <a:p>
            <a:pPr lvl="4"/>
            <a:r>
              <a:rPr lang="en-US" sz="1400" dirty="0"/>
              <a:t>Initial text for PAR has been written</a:t>
            </a:r>
            <a:endParaRPr lang="en-US" sz="1800" dirty="0"/>
          </a:p>
          <a:p>
            <a:pPr lvl="1"/>
            <a:endParaRPr lang="en-US" sz="2000" dirty="0"/>
          </a:p>
        </p:txBody>
      </p:sp>
      <p:sp>
        <p:nvSpPr>
          <p:cNvPr id="4" name="Date Placeholder 3"/>
          <p:cNvSpPr>
            <a:spLocks noGrp="1"/>
          </p:cNvSpPr>
          <p:nvPr>
            <p:ph type="dt" sz="quarter" idx="10"/>
          </p:nvPr>
        </p:nvSpPr>
        <p:spPr/>
        <p:txBody>
          <a:bodyPr/>
          <a:lstStyle/>
          <a:p>
            <a:pPr>
              <a:defRPr/>
            </a:pPr>
            <a:fld id="{303ABA55-32C1-A041-9EE0-C5813BA4EC8F}" type="datetime1">
              <a:rPr lang="en-US" smtClean="0"/>
              <a:t>2/6/20</a:t>
            </a:fld>
            <a:endParaRPr lang="en-US"/>
          </a:p>
        </p:txBody>
      </p:sp>
      <p:sp>
        <p:nvSpPr>
          <p:cNvPr id="5" name="Footer Placeholder 4"/>
          <p:cNvSpPr>
            <a:spLocks noGrp="1"/>
          </p:cNvSpPr>
          <p:nvPr>
            <p:ph type="ftr" sz="quarter" idx="11"/>
          </p:nvPr>
        </p:nvSpPr>
        <p:spPr/>
        <p:txBody>
          <a:bodyPr/>
          <a:lstStyle/>
          <a:p>
            <a:pPr>
              <a:defRPr/>
            </a:pPr>
            <a:r>
              <a:rPr lang="en-US"/>
              <a:t>Doc #:5-20-0003-00-agen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normAutofit/>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1/27/19 Meeting Notes (</a:t>
            </a:r>
            <a:r>
              <a:rPr lang="en-US" sz="2200" dirty="0" err="1"/>
              <a:t>cont</a:t>
            </a:r>
            <a:r>
              <a:rPr lang="en-US" sz="2200" dirty="0"/>
              <a:t>)</a:t>
            </a:r>
            <a:endParaRPr lang="en-US" sz="1400" dirty="0"/>
          </a:p>
          <a:p>
            <a:pPr lvl="1"/>
            <a:r>
              <a:rPr lang="en-US" sz="1600" dirty="0"/>
              <a:t>DARPA SC2 Language standardization	</a:t>
            </a:r>
          </a:p>
          <a:p>
            <a:pPr lvl="3"/>
            <a:r>
              <a:rPr lang="en-US" sz="1200" dirty="0"/>
              <a:t>According to John Chapin’s recent read out on CIL standardization:</a:t>
            </a:r>
          </a:p>
          <a:p>
            <a:pPr lvl="4"/>
            <a:r>
              <a:rPr lang="en-US" sz="1200" dirty="0"/>
              <a:t>Near/Mid term goal of the post-DARPA SC2 community</a:t>
            </a:r>
          </a:p>
          <a:p>
            <a:pPr lvl="4"/>
            <a:r>
              <a:rPr lang="en-US" sz="1200" dirty="0"/>
              <a:t>To be sponsored by Private Sector</a:t>
            </a:r>
          </a:p>
          <a:p>
            <a:pPr lvl="3"/>
            <a:r>
              <a:rPr lang="en-US" sz="1200" dirty="0"/>
              <a:t>Action Item (Alex): Email John Chapin to check on potential for standardizing CIL through </a:t>
            </a:r>
            <a:r>
              <a:rPr lang="en-US" sz="1200" dirty="0" err="1"/>
              <a:t>DySPAN</a:t>
            </a:r>
            <a:r>
              <a:rPr lang="en-US" sz="1200" dirty="0"/>
              <a:t> and how to contact interested Private Sector stakeholders</a:t>
            </a:r>
          </a:p>
          <a:p>
            <a:pPr lvl="3"/>
            <a:r>
              <a:rPr lang="en-US" sz="1200" dirty="0"/>
              <a:t>URL for DARPA’s </a:t>
            </a:r>
            <a:r>
              <a:rPr lang="en-US" sz="1200" dirty="0" err="1"/>
              <a:t>Github</a:t>
            </a:r>
            <a:r>
              <a:rPr lang="en-US" sz="1200" dirty="0"/>
              <a:t> repo of the CIL:</a:t>
            </a:r>
          </a:p>
          <a:p>
            <a:pPr lvl="4"/>
            <a:r>
              <a:rPr lang="en-US" sz="1200" u="sng" dirty="0">
                <a:hlinkClick r:id="rId2"/>
              </a:rPr>
              <a:t>https://github.com/SpectrumCollaborationChallenge/CIL</a:t>
            </a:r>
            <a:r>
              <a:rPr lang="en-US" sz="1200" dirty="0"/>
              <a:t> </a:t>
            </a:r>
          </a:p>
          <a:p>
            <a:pPr lvl="1"/>
            <a:r>
              <a:rPr lang="en-US" sz="1600" dirty="0"/>
              <a:t>Machine Learning standardization</a:t>
            </a:r>
          </a:p>
          <a:p>
            <a:pPr lvl="2"/>
            <a:r>
              <a:rPr lang="en-US" sz="1400" dirty="0"/>
              <a:t>Conclusion on discussing options with Johnathan: </a:t>
            </a:r>
          </a:p>
          <a:p>
            <a:pPr lvl="3"/>
            <a:r>
              <a:rPr lang="en-US" sz="1200" dirty="0"/>
              <a:t>Study group is the best approach versus Research Group (</a:t>
            </a:r>
            <a:r>
              <a:rPr lang="en-US" sz="1200" dirty="0" err="1"/>
              <a:t>ComSoc</a:t>
            </a:r>
            <a:r>
              <a:rPr lang="en-US" sz="1200" dirty="0"/>
              <a:t> specific) </a:t>
            </a:r>
          </a:p>
          <a:p>
            <a:pPr lvl="3"/>
            <a:r>
              <a:rPr lang="en-US" sz="1200" dirty="0"/>
              <a:t>6 month duration</a:t>
            </a:r>
          </a:p>
          <a:p>
            <a:pPr lvl="2"/>
            <a:r>
              <a:rPr lang="en-US" sz="1400" dirty="0"/>
              <a:t>Action Item (Alex): Send an email motion to create a Study Group</a:t>
            </a:r>
          </a:p>
          <a:p>
            <a:pPr lvl="4"/>
            <a:r>
              <a:rPr lang="en-US" sz="1200" dirty="0"/>
              <a:t>Text: Move the creation of the Study Group</a:t>
            </a:r>
          </a:p>
          <a:p>
            <a:pPr lvl="1"/>
            <a:r>
              <a:rPr lang="en-US" sz="1600" dirty="0"/>
              <a:t>National Spectrum Consortium</a:t>
            </a:r>
          </a:p>
          <a:p>
            <a:pPr lvl="2"/>
            <a:r>
              <a:rPr lang="en-US" sz="1400" dirty="0"/>
              <a:t>Oliver will continue discussion of using/adopting </a:t>
            </a:r>
            <a:r>
              <a:rPr lang="en-US" sz="1400" dirty="0" err="1"/>
              <a:t>DySPAN</a:t>
            </a:r>
            <a:r>
              <a:rPr lang="en-US" sz="1400" dirty="0"/>
              <a:t> standards in NSC with Sal</a:t>
            </a:r>
          </a:p>
          <a:p>
            <a:pPr lvl="1"/>
            <a:r>
              <a:rPr lang="en-US" sz="1600" dirty="0"/>
              <a:t>Restarting 1900.4 WG</a:t>
            </a:r>
          </a:p>
          <a:p>
            <a:pPr lvl="2"/>
            <a:r>
              <a:rPr lang="en-US" sz="1400" dirty="0"/>
              <a:t>Oliver will send another email to the Chair to restart the WG</a:t>
            </a:r>
            <a:endParaRPr lang="en-US" sz="1600" dirty="0"/>
          </a:p>
        </p:txBody>
      </p:sp>
      <p:sp>
        <p:nvSpPr>
          <p:cNvPr id="4" name="Date Placeholder 3"/>
          <p:cNvSpPr>
            <a:spLocks noGrp="1"/>
          </p:cNvSpPr>
          <p:nvPr>
            <p:ph type="dt" sz="quarter" idx="10"/>
          </p:nvPr>
        </p:nvSpPr>
        <p:spPr/>
        <p:txBody>
          <a:bodyPr/>
          <a:lstStyle/>
          <a:p>
            <a:pPr>
              <a:defRPr/>
            </a:pPr>
            <a:fld id="{303ABA55-32C1-A041-9EE0-C5813BA4EC8F}" type="datetime1">
              <a:rPr lang="en-US" smtClean="0"/>
              <a:t>2/6/20</a:t>
            </a:fld>
            <a:endParaRPr lang="en-US"/>
          </a:p>
        </p:txBody>
      </p:sp>
      <p:sp>
        <p:nvSpPr>
          <p:cNvPr id="5" name="Footer Placeholder 4"/>
          <p:cNvSpPr>
            <a:spLocks noGrp="1"/>
          </p:cNvSpPr>
          <p:nvPr>
            <p:ph type="ftr" sz="quarter" idx="11"/>
          </p:nvPr>
        </p:nvSpPr>
        <p:spPr/>
        <p:txBody>
          <a:bodyPr/>
          <a:lstStyle/>
          <a:p>
            <a:pPr>
              <a:defRPr/>
            </a:pPr>
            <a:r>
              <a:rPr lang="en-US"/>
              <a:t>Doc #:5-20-0003-00-agen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120547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endParaRPr lang="en-US" sz="1600" dirty="0"/>
          </a:p>
          <a:p>
            <a:pPr lvl="1"/>
            <a:r>
              <a:rPr lang="en-US" sz="2000" dirty="0"/>
              <a:t>10/4</a:t>
            </a:r>
          </a:p>
          <a:p>
            <a:pPr lvl="2"/>
            <a:r>
              <a:rPr lang="en-US" sz="1600" dirty="0" err="1"/>
              <a:t>DySPAN</a:t>
            </a:r>
            <a:r>
              <a:rPr lang="en-US" sz="1600" dirty="0"/>
              <a:t> paper 1900.5.1 ready to go</a:t>
            </a:r>
          </a:p>
          <a:p>
            <a:pPr lvl="1"/>
            <a:r>
              <a:rPr lang="en-US" sz="2000" dirty="0"/>
              <a:t>11/7</a:t>
            </a:r>
          </a:p>
          <a:p>
            <a:pPr lvl="2"/>
            <a:r>
              <a:rPr lang="en-US" sz="1600" dirty="0"/>
              <a:t>Paper presented at </a:t>
            </a:r>
            <a:r>
              <a:rPr lang="en-US" sz="1600" dirty="0" err="1"/>
              <a:t>DySPAN</a:t>
            </a:r>
            <a:r>
              <a:rPr lang="en-US" sz="1600" dirty="0"/>
              <a:t> 11/11/19</a:t>
            </a:r>
          </a:p>
          <a:p>
            <a:pPr lvl="1"/>
            <a:r>
              <a:rPr lang="en-US" sz="2000" dirty="0"/>
              <a:t>12/4</a:t>
            </a:r>
          </a:p>
          <a:p>
            <a:pPr lvl="2"/>
            <a:r>
              <a:rPr lang="en-US" sz="1600" dirty="0" err="1"/>
              <a:t>DySPAN</a:t>
            </a:r>
            <a:r>
              <a:rPr lang="en-US" sz="1600" dirty="0"/>
              <a:t> paper well received</a:t>
            </a:r>
          </a:p>
          <a:p>
            <a:pPr lvl="1"/>
            <a:r>
              <a:rPr lang="en-US" sz="2000" dirty="0"/>
              <a:t>2/7/20</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BD08921D-F0C6-A048-A86C-0007BEC21B53}" type="datetime1">
              <a:rPr lang="en-US" smtClean="0"/>
              <a:t>2/6/20</a:t>
            </a:fld>
            <a:endParaRPr lang="en-US"/>
          </a:p>
        </p:txBody>
      </p:sp>
      <p:sp>
        <p:nvSpPr>
          <p:cNvPr id="5" name="Footer Placeholder 4"/>
          <p:cNvSpPr>
            <a:spLocks noGrp="1"/>
          </p:cNvSpPr>
          <p:nvPr>
            <p:ph type="ftr" sz="quarter" idx="11"/>
          </p:nvPr>
        </p:nvSpPr>
        <p:spPr/>
        <p:txBody>
          <a:bodyPr/>
          <a:lstStyle/>
          <a:p>
            <a:pPr>
              <a:defRPr/>
            </a:pPr>
            <a:r>
              <a:rPr lang="en-US"/>
              <a:t>Doc #:5-20-0003-00-agen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783116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12/4</a:t>
            </a:r>
          </a:p>
          <a:p>
            <a:pPr lvl="1"/>
            <a:r>
              <a:rPr lang="en-US" sz="2000" dirty="0"/>
              <a:t>Andy Clegg (Google) interested again in SCM</a:t>
            </a:r>
          </a:p>
          <a:p>
            <a:pPr lvl="2"/>
            <a:r>
              <a:rPr lang="en-US" sz="1600" dirty="0"/>
              <a:t>PAL protection of interest</a:t>
            </a:r>
          </a:p>
          <a:p>
            <a:pPr lvl="2"/>
            <a:r>
              <a:rPr lang="en-US" sz="1600" dirty="0"/>
              <a:t>DAA coordination</a:t>
            </a:r>
          </a:p>
          <a:p>
            <a:pPr lvl="2"/>
            <a:r>
              <a:rPr lang="en-US" sz="1600" dirty="0"/>
              <a:t>WG1 </a:t>
            </a:r>
            <a:r>
              <a:rPr lang="en-US" sz="1600" dirty="0" err="1"/>
              <a:t>WINNForum</a:t>
            </a:r>
            <a:endParaRPr lang="en-US" sz="1600" dirty="0"/>
          </a:p>
          <a:p>
            <a:pPr lvl="1"/>
            <a:r>
              <a:rPr lang="en-US" sz="2000" dirty="0"/>
              <a:t>John teases new projects DoD</a:t>
            </a:r>
          </a:p>
          <a:p>
            <a:r>
              <a:rPr lang="en-US" sz="2400" dirty="0"/>
              <a:t>2/7/20</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A11AD4F9-3CE5-5B47-AD4B-14172CF5BF4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4189304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3/5/20 1900.5 WG 08:00 -10:00 EST</a:t>
            </a:r>
          </a:p>
          <a:p>
            <a:endParaRPr lang="en-US" sz="2200" dirty="0"/>
          </a:p>
          <a:p>
            <a:r>
              <a:rPr lang="en-US" sz="2200" dirty="0"/>
              <a:t>4/7-9/20 </a:t>
            </a:r>
            <a:r>
              <a:rPr lang="en-US" sz="2200" dirty="0" err="1"/>
              <a:t>DySPAN</a:t>
            </a:r>
            <a:r>
              <a:rPr lang="en-US" sz="2200" dirty="0"/>
              <a:t>-SC Plenary with 1900.5 WG</a:t>
            </a:r>
          </a:p>
          <a:p>
            <a:pPr lvl="1"/>
            <a:r>
              <a:rPr lang="en-US" sz="1800" dirty="0"/>
              <a:t>Time Zone: Eastern Daylight Time (UTC - 4)</a:t>
            </a:r>
          </a:p>
          <a:p>
            <a:pPr lvl="1"/>
            <a:r>
              <a:rPr lang="en-US" sz="1800" dirty="0"/>
              <a:t>Location: F2F in Orlando, Florida</a:t>
            </a:r>
          </a:p>
          <a:p>
            <a:pPr lvl="1"/>
            <a:r>
              <a:rPr lang="en-US" sz="1800" dirty="0"/>
              <a:t>Planning to attend in person: Dave, Lynn, Oliver, and Tony (Reinhart is a maybe)</a:t>
            </a:r>
          </a:p>
          <a:p>
            <a:pPr lvl="1"/>
            <a:r>
              <a:rPr lang="en-US" sz="1800" dirty="0"/>
              <a:t>Attempt to stick to meeting schedule that is compatible with Eastern USA Time Zones</a:t>
            </a:r>
          </a:p>
          <a:p>
            <a:pPr lvl="2"/>
            <a:r>
              <a:rPr lang="en-US" sz="1600" dirty="0"/>
              <a:t>Meeting times: 9am – 5:30pm EDT</a:t>
            </a:r>
          </a:p>
          <a:p>
            <a:pPr lvl="2"/>
            <a:r>
              <a:rPr lang="en-US" sz="1600" dirty="0"/>
              <a:t>Opening Plenary: 9am on April 7th</a:t>
            </a:r>
          </a:p>
          <a:p>
            <a:pPr lvl="2"/>
            <a:r>
              <a:rPr lang="en-US" sz="1600" dirty="0"/>
              <a:t>Closing Plenary: 2</a:t>
            </a:r>
            <a:r>
              <a:rPr lang="en-US" sz="1600" baseline="30000" dirty="0"/>
              <a:t>nd</a:t>
            </a:r>
            <a:r>
              <a:rPr lang="en-US" sz="1600" dirty="0"/>
              <a:t> AM session on April 9th</a:t>
            </a:r>
          </a:p>
          <a:p>
            <a:pPr lvl="2"/>
            <a:r>
              <a:rPr lang="en-US" sz="1600" dirty="0"/>
              <a:t>Action Item (Alex, by Feb 15</a:t>
            </a:r>
            <a:r>
              <a:rPr lang="en-US" sz="1600" baseline="30000" dirty="0"/>
              <a:t>th</a:t>
            </a:r>
            <a:r>
              <a:rPr lang="en-US" sz="1600" dirty="0"/>
              <a:t>): Send out scheduled times spreadsheet</a:t>
            </a:r>
            <a:endParaRPr lang="en-US" sz="20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BBB444C-83CF-814C-858D-DD0D91F827F7}"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2118648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2/7/20</a:t>
            </a:r>
          </a:p>
          <a:p>
            <a:pPr lvl="2"/>
            <a:r>
              <a:rPr lang="en-US" dirty="0"/>
              <a:t>TBD</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D1AD87D8-9109-154C-90B4-F5934E456C7A}" type="datetime1">
              <a:rPr lang="en-US" smtClean="0"/>
              <a:t>2/6/20</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433265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12/4</a:t>
            </a:r>
          </a:p>
          <a:p>
            <a:pPr lvl="1"/>
            <a:r>
              <a:rPr lang="en-US"/>
              <a:t>1900.5a</a:t>
            </a:r>
            <a:endParaRPr lang="en-US" dirty="0"/>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21B54FE7-1B2E-1249-A9C7-CCBC468AD7CA}" type="datetime1">
              <a:rPr lang="en-US" smtClean="0"/>
              <a:t>2/6/20</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#:5-20-0003-00-agen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08665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dirty="0"/>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C67B10F9-80E6-764F-855B-9D5563A06422}" type="datetime1">
              <a:rPr lang="en-US" smtClean="0"/>
              <a:t>2/6/20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8FEDD6E3-1B73-3749-AC7D-596C4C2B1973}" type="datetime1">
              <a:rPr lang="en-US" smtClean="0"/>
              <a:t>2/6/20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152400" y="838200"/>
            <a:ext cx="2743200" cy="923330"/>
          </a:xfrm>
          <a:prstGeom prst="rect">
            <a:avLst/>
          </a:prstGeom>
          <a:noFill/>
        </p:spPr>
        <p:txBody>
          <a:bodyPr wrap="square" rtlCol="0">
            <a:spAutoFit/>
          </a:bodyPr>
          <a:lstStyle/>
          <a:p>
            <a:r>
              <a:rPr lang="en-US" b="1" i="1" dirty="0">
                <a:solidFill>
                  <a:srgbClr val="FF0000"/>
                </a:solidFill>
              </a:rPr>
              <a:t>Quorum 2/7/20?</a:t>
            </a:r>
          </a:p>
          <a:p>
            <a:endParaRPr lang="en-US" b="1" i="1" dirty="0">
              <a:solidFill>
                <a:srgbClr val="FF0000"/>
              </a:solidFill>
            </a:endParaRP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30A95A54-1341-B048-AC88-AE3A1DE3EAFE}"/>
              </a:ext>
            </a:extLst>
          </p:cNvPr>
          <p:cNvGraphicFramePr>
            <a:graphicFrameLocks noGrp="1"/>
          </p:cNvGraphicFramePr>
          <p:nvPr>
            <p:extLst>
              <p:ext uri="{D42A27DB-BD31-4B8C-83A1-F6EECF244321}">
                <p14:modId xmlns:p14="http://schemas.microsoft.com/office/powerpoint/2010/main" val="820637500"/>
              </p:ext>
            </p:extLst>
          </p:nvPr>
        </p:nvGraphicFramePr>
        <p:xfrm>
          <a:off x="2147481" y="838200"/>
          <a:ext cx="6060003" cy="4525952"/>
        </p:xfrm>
        <a:graphic>
          <a:graphicData uri="http://schemas.openxmlformats.org/drawingml/2006/table">
            <a:tbl>
              <a:tblPr>
                <a:tableStyleId>{5C22544A-7EE6-4342-B048-85BDC9FD1C3A}</a:tableStyleId>
              </a:tblPr>
              <a:tblGrid>
                <a:gridCol w="578307">
                  <a:extLst>
                    <a:ext uri="{9D8B030D-6E8A-4147-A177-3AD203B41FA5}">
                      <a16:colId xmlns:a16="http://schemas.microsoft.com/office/drawing/2014/main" val="3731462249"/>
                    </a:ext>
                  </a:extLst>
                </a:gridCol>
                <a:gridCol w="741210">
                  <a:extLst>
                    <a:ext uri="{9D8B030D-6E8A-4147-A177-3AD203B41FA5}">
                      <a16:colId xmlns:a16="http://schemas.microsoft.com/office/drawing/2014/main" val="2560415723"/>
                    </a:ext>
                  </a:extLst>
                </a:gridCol>
                <a:gridCol w="1229920">
                  <a:extLst>
                    <a:ext uri="{9D8B030D-6E8A-4147-A177-3AD203B41FA5}">
                      <a16:colId xmlns:a16="http://schemas.microsoft.com/office/drawing/2014/main" val="988953877"/>
                    </a:ext>
                  </a:extLst>
                </a:gridCol>
                <a:gridCol w="1075162">
                  <a:extLst>
                    <a:ext uri="{9D8B030D-6E8A-4147-A177-3AD203B41FA5}">
                      <a16:colId xmlns:a16="http://schemas.microsoft.com/office/drawing/2014/main" val="346345341"/>
                    </a:ext>
                  </a:extLst>
                </a:gridCol>
                <a:gridCol w="2435404">
                  <a:extLst>
                    <a:ext uri="{9D8B030D-6E8A-4147-A177-3AD203B41FA5}">
                      <a16:colId xmlns:a16="http://schemas.microsoft.com/office/drawing/2014/main" val="821331003"/>
                    </a:ext>
                  </a:extLst>
                </a:gridCol>
              </a:tblGrid>
              <a:tr h="696302">
                <a:tc>
                  <a:txBody>
                    <a:bodyPr/>
                    <a:lstStyle/>
                    <a:p>
                      <a:pPr algn="ctr" fontAlgn="b"/>
                      <a:r>
                        <a:rPr lang="en-US" sz="900" u="none" strike="noStrike">
                          <a:effectLst/>
                        </a:rPr>
                        <a:t>2/7/20</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711740575"/>
                  </a:ext>
                </a:extLst>
              </a:tr>
              <a:tr h="174075">
                <a:tc>
                  <a:txBody>
                    <a:bodyPr/>
                    <a:lstStyle/>
                    <a:p>
                      <a:pPr algn="ctr"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r" fontAlgn="b"/>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634897016"/>
                  </a:ext>
                </a:extLst>
              </a:tr>
              <a:tr h="174075">
                <a:tc>
                  <a:txBody>
                    <a:bodyPr/>
                    <a:lstStyle/>
                    <a:p>
                      <a:pPr algn="ctr"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750675237"/>
                  </a:ext>
                </a:extLst>
              </a:tr>
              <a:tr h="174075">
                <a:tc>
                  <a:txBody>
                    <a:bodyPr/>
                    <a:lstStyle/>
                    <a:p>
                      <a:pPr algn="ctr"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833248903"/>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59519526"/>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910970902"/>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123622005"/>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4215952713"/>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099438257"/>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23202494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15897813"/>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591397552"/>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219324489"/>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29062523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81871133"/>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840410585"/>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785206432"/>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Loon,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574126634"/>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672330348"/>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Thor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Berglie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SSC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1818274"/>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011279663"/>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Rump</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Alion</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570568166"/>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BAE Systems (Former Chair)</a:t>
                      </a:r>
                      <a:endParaRPr lang="en-US" sz="900" b="0" i="0" u="none" strike="noStrike" dirty="0">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04648703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2/7/20  2:30-4:30 all times EST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Formation of 1900.5.1 Comment Resolution Group</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lvl="1">
              <a:buFont typeface="+mj-lt"/>
              <a:buAutoNum type="alphaLcParenR"/>
            </a:pPr>
            <a:r>
              <a:rPr lang="en-US" sz="1600" dirty="0"/>
              <a:t>1900.5.1 CRG</a:t>
            </a:r>
          </a:p>
          <a:p>
            <a:pPr lvl="1">
              <a:buFont typeface="+mj-lt"/>
              <a:buAutoNum type="alphaLcParenR"/>
            </a:pP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0071E19F-8A49-B84D-BBC4-24B9DB2BE316}" type="datetime1">
              <a:rPr lang="en-US" smtClean="0"/>
              <a:t>2/6/20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5-20-0003-00-agen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0AF7DAA-D143-D946-8905-1354F37999A2}"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Autofit/>
          </a:bodyPr>
          <a:lstStyle/>
          <a:p>
            <a:pPr marL="0" indent="0">
              <a:spcBef>
                <a:spcPts val="0"/>
              </a:spcBef>
              <a:spcAft>
                <a:spcPts val="0"/>
              </a:spcAft>
              <a:buClr>
                <a:srgbClr val="CC3300"/>
              </a:buClr>
              <a:buSzPct val="50000"/>
              <a:buNone/>
            </a:pPr>
            <a:r>
              <a:rPr lang="en-US" altLang="en-US" sz="2800"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100" dirty="0">
              <a:solidFill>
                <a:schemeClr val="tx1"/>
              </a:solidFill>
              <a:latin typeface="Calibri" pitchFamily="34" charset="0"/>
              <a:cs typeface="Calibri" pitchFamily="34" charset="0"/>
            </a:endParaRPr>
          </a:p>
          <a:p>
            <a:pPr>
              <a:buSzPct val="150000"/>
            </a:pPr>
            <a:r>
              <a:rPr lang="en-US" altLang="en-US" sz="2400" dirty="0">
                <a:solidFill>
                  <a:schemeClr val="tx1"/>
                </a:solidFill>
              </a:rPr>
              <a:t>Show the following slides (or provide them beforehand)</a:t>
            </a:r>
          </a:p>
          <a:p>
            <a:pPr>
              <a:buSzPct val="150000"/>
            </a:pPr>
            <a:r>
              <a:rPr lang="en-US" altLang="en-US" sz="2400" dirty="0">
                <a:solidFill>
                  <a:schemeClr val="tx1"/>
                </a:solidFill>
              </a:rPr>
              <a:t>Advise the standards development group participants that: </a:t>
            </a:r>
          </a:p>
          <a:p>
            <a:pPr lvl="1">
              <a:buSzPct val="150000"/>
            </a:pPr>
            <a:r>
              <a:rPr lang="en-US" altLang="en-US" sz="1800" dirty="0">
                <a:solidFill>
                  <a:schemeClr val="tx1"/>
                </a:solidFill>
              </a:rPr>
              <a:t>IEEE SA’s copyright policy is described in Clause 7 of the IEEE SA Standards Board Bylaws and Clause 6.1 of the IEEE SA Standards Board Operations Manual;</a:t>
            </a:r>
          </a:p>
          <a:p>
            <a:pPr lvl="1">
              <a:buSzPct val="150000"/>
            </a:pPr>
            <a:r>
              <a:rPr lang="en-US" altLang="en-US" sz="1800" dirty="0">
                <a:solidFill>
                  <a:schemeClr val="tx1"/>
                </a:solidFill>
              </a:rPr>
              <a:t>Any material submitted during standards development, whether verbal, recorded, or in written form, is a Contribution and shall comply with the IEEE SA Copyright Policy; </a:t>
            </a:r>
          </a:p>
          <a:p>
            <a:pPr lvl="1">
              <a:buSzPct val="150000"/>
            </a:pPr>
            <a:r>
              <a:rPr lang="en-US" altLang="en-US" sz="1800" dirty="0">
                <a:solidFill>
                  <a:schemeClr val="tx1"/>
                </a:solidFill>
              </a:rPr>
              <a:t>Instruct the Secretary to record in the minutes of the relevant meeting: </a:t>
            </a:r>
          </a:p>
          <a:p>
            <a:pPr lvl="1">
              <a:buSzPct val="150000"/>
            </a:pPr>
            <a:r>
              <a:rPr lang="en-US" altLang="en-US" sz="18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144358E3-5E9D-9747-B853-BAA33AF53DFC}"/>
              </a:ext>
            </a:extLst>
          </p:cNvPr>
          <p:cNvSpPr>
            <a:spLocks noGrp="1"/>
          </p:cNvSpPr>
          <p:nvPr>
            <p:ph type="dt" sz="half" idx="10"/>
          </p:nvPr>
        </p:nvSpPr>
        <p:spPr/>
        <p:txBody>
          <a:bodyPr/>
          <a:lstStyle/>
          <a:p>
            <a:pPr>
              <a:defRPr/>
            </a:pPr>
            <a:fld id="{9DFBDEA9-8B20-1F44-9A9D-D9306A059689}" type="datetime1">
              <a:rPr lang="en-US" smtClean="0"/>
              <a:t>2/6/20</a:t>
            </a:fld>
            <a:endParaRPr lang="en-US"/>
          </a:p>
        </p:txBody>
      </p:sp>
      <p:sp>
        <p:nvSpPr>
          <p:cNvPr id="6" name="Footer Placeholder 5">
            <a:extLst>
              <a:ext uri="{FF2B5EF4-FFF2-40B4-BE49-F238E27FC236}">
                <a16:creationId xmlns:a16="http://schemas.microsoft.com/office/drawing/2014/main" id="{187B007F-A660-7645-8D2E-C539AE18F550}"/>
              </a:ext>
            </a:extLst>
          </p:cNvPr>
          <p:cNvSpPr>
            <a:spLocks noGrp="1"/>
          </p:cNvSpPr>
          <p:nvPr>
            <p:ph type="ftr" sz="quarter" idx="11"/>
          </p:nvPr>
        </p:nvSpPr>
        <p:spPr/>
        <p:txBody>
          <a:bodyPr/>
          <a:lstStyle/>
          <a:p>
            <a:r>
              <a:rPr lang="en-US"/>
              <a:t>Doc #:5-20-0003-00-agen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7084C94B-4FA0-CE4C-A218-E68FC6D97AAD}"/>
              </a:ext>
            </a:extLst>
          </p:cNvPr>
          <p:cNvSpPr>
            <a:spLocks noGrp="1"/>
          </p:cNvSpPr>
          <p:nvPr>
            <p:ph type="dt" sz="half" idx="10"/>
          </p:nvPr>
        </p:nvSpPr>
        <p:spPr/>
        <p:txBody>
          <a:bodyPr/>
          <a:lstStyle/>
          <a:p>
            <a:pPr>
              <a:defRPr/>
            </a:pPr>
            <a:fld id="{74603BEA-BE64-E048-B7E9-AAA1F1B7376D}" type="datetime1">
              <a:rPr lang="en-US" smtClean="0"/>
              <a:t>2/6/20</a:t>
            </a:fld>
            <a:endParaRPr lang="en-US"/>
          </a:p>
        </p:txBody>
      </p:sp>
      <p:sp>
        <p:nvSpPr>
          <p:cNvPr id="6" name="Footer Placeholder 5">
            <a:extLst>
              <a:ext uri="{FF2B5EF4-FFF2-40B4-BE49-F238E27FC236}">
                <a16:creationId xmlns:a16="http://schemas.microsoft.com/office/drawing/2014/main" id="{82435F2C-0B3C-4846-8CC8-5FA0269CAA3A}"/>
              </a:ext>
            </a:extLst>
          </p:cNvPr>
          <p:cNvSpPr>
            <a:spLocks noGrp="1"/>
          </p:cNvSpPr>
          <p:nvPr>
            <p:ph type="ftr" sz="quarter" idx="11"/>
          </p:nvPr>
        </p:nvSpPr>
        <p:spPr/>
        <p:txBody>
          <a:bodyPr/>
          <a:lstStyle/>
          <a:p>
            <a:r>
              <a:rPr lang="en-US"/>
              <a:t>Doc #:5-20-0003-00-agen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3058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92520DDD-1064-E14E-B140-8276E65D5826}"/>
              </a:ext>
            </a:extLst>
          </p:cNvPr>
          <p:cNvSpPr>
            <a:spLocks noGrp="1"/>
          </p:cNvSpPr>
          <p:nvPr>
            <p:ph type="dt" sz="half" idx="10"/>
          </p:nvPr>
        </p:nvSpPr>
        <p:spPr/>
        <p:txBody>
          <a:bodyPr/>
          <a:lstStyle/>
          <a:p>
            <a:pPr>
              <a:defRPr/>
            </a:pPr>
            <a:fld id="{299BA0BF-A26D-3644-9712-72D939EA3404}" type="datetime1">
              <a:rPr lang="en-US" smtClean="0"/>
              <a:t>2/6/20</a:t>
            </a:fld>
            <a:endParaRPr lang="en-US"/>
          </a:p>
        </p:txBody>
      </p:sp>
      <p:sp>
        <p:nvSpPr>
          <p:cNvPr id="6" name="Footer Placeholder 5">
            <a:extLst>
              <a:ext uri="{FF2B5EF4-FFF2-40B4-BE49-F238E27FC236}">
                <a16:creationId xmlns:a16="http://schemas.microsoft.com/office/drawing/2014/main" id="{0E442212-C194-2D4D-B0AF-1A8B2EB6773B}"/>
              </a:ext>
            </a:extLst>
          </p:cNvPr>
          <p:cNvSpPr>
            <a:spLocks noGrp="1"/>
          </p:cNvSpPr>
          <p:nvPr>
            <p:ph type="ftr" sz="quarter" idx="11"/>
          </p:nvPr>
        </p:nvSpPr>
        <p:spPr/>
        <p:txBody>
          <a:bodyPr/>
          <a:lstStyle/>
          <a:p>
            <a:r>
              <a:rPr lang="en-US"/>
              <a:t>Doc #:5-20-0003-00-agen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23244</TotalTime>
  <Words>2670</Words>
  <Application>Microsoft Macintosh PowerPoint</Application>
  <PresentationFormat>On-screen Show (4:3)</PresentationFormat>
  <Paragraphs>444</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1900.5.1 Comment Resolution Group </vt:lpstr>
      <vt:lpstr>1900.5.1 Comment Resolution Group </vt:lpstr>
      <vt:lpstr>Current Status for 1900.5.2a</vt:lpstr>
      <vt:lpstr>Current Status for 1900.5a</vt:lpstr>
      <vt:lpstr>Other DySPAN-SC Activities</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524</cp:revision>
  <dcterms:created xsi:type="dcterms:W3CDTF">2013-08-13T02:52:21Z</dcterms:created>
  <dcterms:modified xsi:type="dcterms:W3CDTF">2020-02-06T19:37:50Z</dcterms:modified>
</cp:coreProperties>
</file>