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20" r:id="rId15"/>
    <p:sldId id="422" r:id="rId16"/>
    <p:sldId id="424" r:id="rId17"/>
    <p:sldId id="425" r:id="rId18"/>
    <p:sldId id="426" r:id="rId19"/>
    <p:sldId id="428" r:id="rId20"/>
    <p:sldId id="429" r:id="rId21"/>
    <p:sldId id="430" r:id="rId22"/>
    <p:sldId id="398" r:id="rId23"/>
    <p:sldId id="418"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07A91B-9F6A-714D-B34C-3B2F6DBE0CFB}" v="26" dt="2019-12-03T13:25:32.5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4694"/>
  </p:normalViewPr>
  <p:slideViewPr>
    <p:cSldViewPr>
      <p:cViewPr varScale="1">
        <p:scale>
          <a:sx n="117" d="100"/>
          <a:sy n="117" d="100"/>
        </p:scale>
        <p:origin x="2520"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BD07A91B-9F6A-714D-B34C-3B2F6DBE0CFB}"/>
    <pc:docChg chg="modSld">
      <pc:chgData name="Tony Rennier" userId="c9404d753a9a413b" providerId="LiveId" clId="{BD07A91B-9F6A-714D-B34C-3B2F6DBE0CFB}" dt="2019-12-03T13:25:32.528" v="6" actId="207"/>
      <pc:docMkLst>
        <pc:docMk/>
      </pc:docMkLst>
      <pc:sldChg chg="modSp">
        <pc:chgData name="Tony Rennier" userId="c9404d753a9a413b" providerId="LiveId" clId="{BD07A91B-9F6A-714D-B34C-3B2F6DBE0CFB}" dt="2019-12-03T13:25:32.528" v="6" actId="207"/>
        <pc:sldMkLst>
          <pc:docMk/>
          <pc:sldMk cId="3164434433" sldId="420"/>
        </pc:sldMkLst>
        <pc:spChg chg="mod">
          <ac:chgData name="Tony Rennier" userId="c9404d753a9a413b" providerId="LiveId" clId="{BD07A91B-9F6A-714D-B34C-3B2F6DBE0CFB}" dt="2019-12-03T13:25:32.528" v="6" actId="207"/>
          <ac:spMkLst>
            <pc:docMk/>
            <pc:sldMk cId="3164434433" sldId="420"/>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12/3/19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E4F46BAC-62B5-9041-9D5B-0B32AB37F2D4}" type="datetime1">
              <a:rPr lang="en-US" smtClean="0"/>
              <a:t>12/3/19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#:5-19-0041-00-agen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4C664F2-93B2-0E44-90C8-F99917E15394}" type="datetime1">
              <a:rPr lang="en-US" smtClean="0"/>
              <a:t>12/3/19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#:5-19-0041-00-agen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4AFFEBA-AFF6-114C-9080-9D780F316B56}" type="datetime1">
              <a:rPr lang="en-US" smtClean="0"/>
              <a:t>12/3/19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#:5-19-0041-00-agen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394C5322-3406-5645-8EA2-DD5D6D8702D8}" type="datetime1">
              <a:rPr lang="en-US" smtClean="0"/>
              <a:t>12/3/19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#:5-19-0041-00-agen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795E1862-984D-6B4C-A682-2E5C8C2ED7A6}" type="datetime1">
              <a:rPr lang="en-US" smtClean="0"/>
              <a:t>12/3/19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#:5-19-0041-00-agen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FDFD5AF7-45B8-4D46-A5DC-FF300558A8E5}" type="datetime1">
              <a:rPr lang="en-US" smtClean="0"/>
              <a:t>12/3/19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#:5-19-0041-00-agen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6C6AFF50-258E-F746-8493-B5492E92C336}" type="datetime1">
              <a:rPr lang="en-US" smtClean="0"/>
              <a:t>12/3/19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#:5-19-0041-00-agen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9EC9453A-CF28-6649-88EB-FF289CDDDA08}" type="datetime1">
              <a:rPr lang="en-US" smtClean="0"/>
              <a:t>12/3/19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#:5-19-0041-00-agen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0342D67B-8DE8-3E4B-B39B-BDDA509BB9F5}" type="datetime1">
              <a:rPr lang="en-US" smtClean="0"/>
              <a:t>12/3/19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#:5-19-0041-00-agen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99E8F469-4359-C141-9F55-94BE441EA600}" type="datetime1">
              <a:rPr lang="en-US" smtClean="0"/>
              <a:t>12/3/19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#:5-19-0041-00-agen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C1DCCE3-D301-354E-AE49-7F860A6F26BA}" type="datetime1">
              <a:rPr lang="en-US" smtClean="0"/>
              <a:t>12/3/19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#:5-19-0041-00-agen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4E3CC042-537D-F741-8B6A-FF30D96E41B0}" type="datetime1">
              <a:rPr lang="en-US" smtClean="0"/>
              <a:t>12/3/19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#:5-19-0041-00-agen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A77F1311-B1F4-3C41-9086-80D66157F7D3}" type="datetime1">
              <a:rPr lang="en-US" smtClean="0"/>
              <a:t>12/3/19</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#:5-19-0041-00-agen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73186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04 November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04 December 2019</a:t>
            </a:r>
          </a:p>
          <a:p>
            <a:pPr eaLnBrk="0" hangingPunct="0"/>
            <a:r>
              <a:rPr lang="en-US" sz="1200" b="1" dirty="0">
                <a:latin typeface="Arial" pitchFamily="34" charset="0"/>
                <a:cs typeface="Times New Roman" pitchFamily="18" charset="0"/>
              </a:rPr>
              <a:t>Document No: 5-19-0041-00-agen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B0944E0B-A7FA-8C48-8B19-84B66FFFE787}" type="datetime1">
              <a:rPr lang="en-US" smtClean="0"/>
              <a:t>12/3/19</a:t>
            </a:fld>
            <a:endParaRPr lang="en-US"/>
          </a:p>
        </p:txBody>
      </p:sp>
      <p:sp>
        <p:nvSpPr>
          <p:cNvPr id="3" name="Footer Placeholder 2"/>
          <p:cNvSpPr>
            <a:spLocks noGrp="1"/>
          </p:cNvSpPr>
          <p:nvPr>
            <p:ph type="ftr" sz="quarter" idx="11"/>
          </p:nvPr>
        </p:nvSpPr>
        <p:spPr/>
        <p:txBody>
          <a:bodyPr/>
          <a:lstStyle/>
          <a:p>
            <a:pPr>
              <a:defRPr/>
            </a:pPr>
            <a:r>
              <a:rPr lang="en-US"/>
              <a:t>Doc #:5-19-0041-00-agen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1B06E449-F56B-CD45-8429-46BC51BE9478}" type="datetime1">
              <a:rPr lang="en-US" smtClean="0"/>
              <a:t>12/3/19</a:t>
            </a:fld>
            <a:endParaRPr lang="en-US" dirty="0"/>
          </a:p>
        </p:txBody>
      </p:sp>
      <p:sp>
        <p:nvSpPr>
          <p:cNvPr id="3" name="Footer Placeholder 2"/>
          <p:cNvSpPr>
            <a:spLocks noGrp="1"/>
          </p:cNvSpPr>
          <p:nvPr>
            <p:ph type="ftr" sz="quarter" idx="11"/>
          </p:nvPr>
        </p:nvSpPr>
        <p:spPr/>
        <p:txBody>
          <a:bodyPr/>
          <a:lstStyle/>
          <a:p>
            <a:pPr>
              <a:defRPr/>
            </a:pPr>
            <a:r>
              <a:rPr lang="en-US"/>
              <a:t>Doc #:5-19-0041-00-agen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C1895233-17E1-F541-9F43-A08F86F0D2C5}" type="datetime1">
              <a:rPr lang="en-US" smtClean="0"/>
              <a:t>12/3/19</a:t>
            </a:fld>
            <a:endParaRPr lang="en-US" dirty="0"/>
          </a:p>
        </p:txBody>
      </p:sp>
      <p:sp>
        <p:nvSpPr>
          <p:cNvPr id="3" name="Footer Placeholder 2"/>
          <p:cNvSpPr>
            <a:spLocks noGrp="1"/>
          </p:cNvSpPr>
          <p:nvPr>
            <p:ph type="ftr" sz="quarter" idx="11"/>
          </p:nvPr>
        </p:nvSpPr>
        <p:spPr/>
        <p:txBody>
          <a:bodyPr/>
          <a:lstStyle/>
          <a:p>
            <a:pPr>
              <a:defRPr/>
            </a:pPr>
            <a:r>
              <a:rPr lang="en-US"/>
              <a:t>Doc #:5-19-0041-00-agen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DCFE7522-1B01-C641-855D-FA60F69CF64A}" type="datetime1">
              <a:rPr lang="en-US" smtClean="0"/>
              <a:t>12/3/19</a:t>
            </a:fld>
            <a:endParaRPr lang="en-US" dirty="0"/>
          </a:p>
        </p:txBody>
      </p:sp>
      <p:sp>
        <p:nvSpPr>
          <p:cNvPr id="3" name="Footer Placeholder 2"/>
          <p:cNvSpPr>
            <a:spLocks noGrp="1"/>
          </p:cNvSpPr>
          <p:nvPr>
            <p:ph type="ftr" sz="quarter" idx="11"/>
          </p:nvPr>
        </p:nvSpPr>
        <p:spPr/>
        <p:txBody>
          <a:bodyPr/>
          <a:lstStyle/>
          <a:p>
            <a:pPr>
              <a:defRPr/>
            </a:pPr>
            <a:r>
              <a:rPr lang="en-US"/>
              <a:t>Doc #:5-19-0041-00-agen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11/7-8/19</a:t>
            </a:r>
            <a:r>
              <a:rPr lang="en-US" dirty="0"/>
              <a:t> </a:t>
            </a:r>
            <a:r>
              <a:rPr dirty="0"/>
              <a:t>WG minutes contained in </a:t>
            </a:r>
            <a:r>
              <a:rPr lang="en-US" dirty="0">
                <a:solidFill>
                  <a:schemeClr val="tx1"/>
                </a:solidFill>
              </a:rPr>
              <a:t>Doc #: 5-19-0042-00-mins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A1787677-250F-374B-8F30-055EBC614781}" type="datetime1">
              <a:rPr lang="en-US" smtClean="0"/>
              <a:t>12/3/19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64434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4672" y="1066800"/>
            <a:ext cx="4051128" cy="5105400"/>
          </a:xfrm>
        </p:spPr>
        <p:txBody>
          <a:bodyPr/>
          <a:lstStyle/>
          <a:p>
            <a:r>
              <a:rPr lang="en-US" sz="1600" dirty="0"/>
              <a:t>12/4/19</a:t>
            </a:r>
          </a:p>
          <a:p>
            <a:pPr lvl="1"/>
            <a:r>
              <a:rPr lang="en-US" sz="1400" dirty="0"/>
              <a:t>NESCOM approved one-year PAR extension on 11/7/19</a:t>
            </a:r>
          </a:p>
          <a:p>
            <a:pPr lvl="1"/>
            <a:r>
              <a:rPr lang="en-US" sz="1400" dirty="0"/>
              <a:t>Sponsor Ballot</a:t>
            </a:r>
          </a:p>
          <a:p>
            <a:pPr lvl="2"/>
            <a:r>
              <a:rPr lang="en-US" sz="1200" dirty="0"/>
              <a:t>Comments: 101</a:t>
            </a:r>
          </a:p>
          <a:p>
            <a:pPr lvl="2"/>
            <a:r>
              <a:rPr lang="en-US" sz="1200" dirty="0"/>
              <a:t>Must be satisfied 91</a:t>
            </a:r>
          </a:p>
          <a:p>
            <a:pPr lvl="2"/>
            <a:r>
              <a:rPr lang="en-US" sz="1200" dirty="0"/>
              <a:t>All comments are non-technical and from two reviewers (1 and 100) thus far</a:t>
            </a:r>
          </a:p>
          <a:p>
            <a:pPr lvl="1"/>
            <a:r>
              <a:rPr lang="en-US" sz="1400" dirty="0"/>
              <a:t>Looking for 1900.5 WG comments soon!</a:t>
            </a:r>
          </a:p>
          <a:p>
            <a:pPr lvl="1"/>
            <a:r>
              <a:rPr lang="en-US" sz="1400" dirty="0"/>
              <a:t>Schedule</a:t>
            </a:r>
          </a:p>
          <a:p>
            <a:pPr lvl="2"/>
            <a:r>
              <a:rPr lang="en-US" sz="1200" dirty="0"/>
              <a:t>Full review of drafting - 3/17 √</a:t>
            </a:r>
          </a:p>
          <a:p>
            <a:pPr lvl="2"/>
            <a:r>
              <a:rPr lang="en-US" sz="1200" dirty="0"/>
              <a:t>First WG Ballot - 2/19 √ 	</a:t>
            </a:r>
          </a:p>
          <a:p>
            <a:pPr lvl="2"/>
            <a:r>
              <a:rPr lang="en-US" sz="1200" dirty="0"/>
              <a:t>WG Recirc - 10/19 √</a:t>
            </a:r>
          </a:p>
          <a:p>
            <a:pPr lvl="2"/>
            <a:r>
              <a:rPr lang="en-US" sz="1200" dirty="0"/>
              <a:t>Sponsor Ballot - 11/19 √ 	</a:t>
            </a:r>
          </a:p>
          <a:p>
            <a:pPr lvl="2"/>
            <a:r>
              <a:rPr lang="en-US" sz="1200" dirty="0"/>
              <a:t>Sponsor Recirc - 2/20</a:t>
            </a:r>
          </a:p>
          <a:p>
            <a:pPr lvl="2"/>
            <a:r>
              <a:rPr lang="en-US" sz="1200" dirty="0"/>
              <a:t>Sponsor Recirc 2 - 5/20</a:t>
            </a:r>
          </a:p>
          <a:p>
            <a:pPr lvl="2"/>
            <a:r>
              <a:rPr lang="en-US" sz="1200" dirty="0"/>
              <a:t>Submit to REVCOM - 8/20</a:t>
            </a:r>
          </a:p>
          <a:p>
            <a:pPr lvl="2"/>
            <a:endParaRPr lang="en-US" sz="1000" dirty="0"/>
          </a:p>
          <a:p>
            <a:pPr lvl="2"/>
            <a:endParaRPr lang="en-US" sz="1000" dirty="0"/>
          </a:p>
          <a:p>
            <a:pPr lvl="1"/>
            <a:endParaRPr lang="en-US" sz="1600" dirty="0"/>
          </a:p>
          <a:p>
            <a:pPr lvl="1"/>
            <a:endParaRPr lang="en-US" sz="200" dirty="0"/>
          </a:p>
          <a:p>
            <a:pPr lvl="1"/>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234BBC37-6513-3840-AEC5-A7701A9698D3}" type="datetime1">
              <a:rPr lang="en-US" smtClean="0"/>
              <a:t>12/3/19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4810742" y="1139667"/>
            <a:ext cx="3887603" cy="4832092"/>
          </a:xfrm>
          <a:prstGeom prst="rect">
            <a:avLst/>
          </a:prstGeom>
          <a:noFill/>
        </p:spPr>
        <p:txBody>
          <a:bodyPr wrap="none" rtlCol="0">
            <a:spAutoFit/>
          </a:bodyPr>
          <a:lstStyle/>
          <a:p>
            <a:r>
              <a:rPr lang="en-US" sz="1100" dirty="0"/>
              <a:t>BALLOT OPEN DATE: 04-Nov-2019</a:t>
            </a:r>
          </a:p>
          <a:p>
            <a:r>
              <a:rPr lang="en-US" sz="1100" dirty="0"/>
              <a:t>BALLOT CLOSE DATE: 10-Jan-2020</a:t>
            </a:r>
          </a:p>
          <a:p>
            <a:r>
              <a:rPr lang="en-US" sz="1100" dirty="0"/>
              <a:t>TYPE: New</a:t>
            </a:r>
          </a:p>
          <a:p>
            <a:r>
              <a:rPr lang="en-US" sz="1100" dirty="0"/>
              <a:t>DRAFT #: D2</a:t>
            </a:r>
          </a:p>
          <a:p>
            <a:r>
              <a:rPr lang="en-US" sz="1100" dirty="0"/>
              <a:t>COMMENTS: 101</a:t>
            </a:r>
          </a:p>
          <a:p>
            <a:r>
              <a:rPr lang="en-US" sz="1100" dirty="0"/>
              <a:t>MUST BE SATISFIED COMMENTS: 91</a:t>
            </a:r>
          </a:p>
          <a:p>
            <a:r>
              <a:rPr lang="en-US" sz="1100" dirty="0"/>
              <a:t> </a:t>
            </a:r>
          </a:p>
          <a:p>
            <a:r>
              <a:rPr lang="en-US" sz="1100" dirty="0"/>
              <a:t>RESPONSE RATE</a:t>
            </a:r>
          </a:p>
          <a:p>
            <a:r>
              <a:rPr lang="en-US" sz="1100" dirty="0"/>
              <a:t>This ballot has not yet met the 75% returned ballot requirement.</a:t>
            </a:r>
          </a:p>
          <a:p>
            <a:r>
              <a:rPr lang="en-US" sz="1100" dirty="0"/>
              <a:t>(13 more people must return their ballots.)</a:t>
            </a:r>
          </a:p>
          <a:p>
            <a:r>
              <a:rPr lang="en-US" sz="1100" dirty="0"/>
              <a:t> </a:t>
            </a:r>
          </a:p>
          <a:p>
            <a:r>
              <a:rPr lang="en-US" sz="1100" dirty="0"/>
              <a:t>43 eligible people in this ballot group.</a:t>
            </a:r>
          </a:p>
          <a:p>
            <a:r>
              <a:rPr lang="en-US" sz="1100" dirty="0"/>
              <a:t> </a:t>
            </a:r>
          </a:p>
          <a:p>
            <a:r>
              <a:rPr lang="en-US" sz="1100" dirty="0"/>
              <a:t>17	affirmative votes</a:t>
            </a:r>
          </a:p>
          <a:p>
            <a:r>
              <a:rPr lang="en-US" sz="1100" dirty="0"/>
              <a:t>1	total negative votes with comments</a:t>
            </a:r>
          </a:p>
          <a:p>
            <a:r>
              <a:rPr lang="en-US" sz="1100" dirty="0"/>
              <a:t>1	negative votes with new comments</a:t>
            </a:r>
          </a:p>
          <a:p>
            <a:r>
              <a:rPr lang="en-US" sz="1100" dirty="0"/>
              <a:t>0	negative votes without comments</a:t>
            </a:r>
          </a:p>
          <a:p>
            <a:r>
              <a:rPr lang="en-US" sz="1100" dirty="0"/>
              <a:t>2	abstention votes: (Lack of expertise: 1, Other: 1)</a:t>
            </a:r>
          </a:p>
          <a:p>
            <a:r>
              <a:rPr lang="en-US" sz="1100" dirty="0"/>
              <a:t>===</a:t>
            </a:r>
          </a:p>
          <a:p>
            <a:r>
              <a:rPr lang="en-US" sz="1100" dirty="0"/>
              <a:t>20	votes received = 46% returned</a:t>
            </a:r>
          </a:p>
          <a:p>
            <a:r>
              <a:rPr lang="en-US" sz="1100" dirty="0"/>
              <a:t> 	                         10% abstention</a:t>
            </a:r>
          </a:p>
          <a:p>
            <a:r>
              <a:rPr lang="en-US" sz="1100" dirty="0"/>
              <a:t> </a:t>
            </a:r>
          </a:p>
          <a:p>
            <a:r>
              <a:rPr lang="en-US" sz="1100" dirty="0"/>
              <a:t>APPROVAL RATE</a:t>
            </a:r>
          </a:p>
          <a:p>
            <a:r>
              <a:rPr lang="en-US" sz="1100" dirty="0"/>
              <a:t>The 75% affirmation requirement is being met.</a:t>
            </a:r>
          </a:p>
          <a:p>
            <a:r>
              <a:rPr lang="en-US" sz="1100" dirty="0"/>
              <a:t>17	affirmative votes</a:t>
            </a:r>
          </a:p>
          <a:p>
            <a:r>
              <a:rPr lang="en-US" sz="1100" dirty="0"/>
              <a:t>1	negative votes with comments</a:t>
            </a:r>
          </a:p>
          <a:p>
            <a:r>
              <a:rPr lang="en-US" sz="1100" dirty="0"/>
              <a:t>===</a:t>
            </a:r>
          </a:p>
          <a:p>
            <a:r>
              <a:rPr lang="en-US" sz="1100" dirty="0"/>
              <a:t>18	votes = 94% affirmative</a:t>
            </a:r>
          </a:p>
        </p:txBody>
      </p:sp>
    </p:spTree>
    <p:extLst>
      <p:ext uri="{BB962C8B-B14F-4D97-AF65-F5344CB8AC3E}">
        <p14:creationId xmlns:p14="http://schemas.microsoft.com/office/powerpoint/2010/main" val="2468285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11/7/19</a:t>
            </a:r>
          </a:p>
          <a:p>
            <a:pPr lvl="1"/>
            <a:r>
              <a:rPr lang="en-US" sz="1400" dirty="0"/>
              <a:t>Oct Ad-hoc Changes</a:t>
            </a:r>
          </a:p>
          <a:p>
            <a:pPr lvl="1"/>
            <a:r>
              <a:rPr lang="en-US" sz="1400" dirty="0"/>
              <a:t>New changes </a:t>
            </a:r>
          </a:p>
          <a:p>
            <a:pPr lvl="2"/>
            <a:r>
              <a:rPr lang="en-US" sz="1000" dirty="0"/>
              <a:t>Models are stable</a:t>
            </a:r>
          </a:p>
          <a:p>
            <a:pPr lvl="2"/>
            <a:r>
              <a:rPr lang="en-US" sz="1000" dirty="0"/>
              <a:t>Added schemas XSD and JSON</a:t>
            </a:r>
          </a:p>
          <a:p>
            <a:pPr lvl="2"/>
            <a:r>
              <a:rPr lang="en-US" sz="1000" dirty="0"/>
              <a:t>Updated verification rules</a:t>
            </a:r>
          </a:p>
          <a:p>
            <a:pPr lvl="1"/>
            <a:r>
              <a:rPr lang="en-US" sz="1400" dirty="0"/>
              <a:t>Planning Jan WG ballot</a:t>
            </a:r>
          </a:p>
          <a:p>
            <a:pPr lvl="1"/>
            <a:r>
              <a:rPr lang="en-US" sz="1400" dirty="0"/>
              <a:t>Look into putting a pointer to </a:t>
            </a:r>
            <a:r>
              <a:rPr lang="en-US" sz="1400" dirty="0" err="1"/>
              <a:t>DySPAN</a:t>
            </a:r>
            <a:r>
              <a:rPr lang="en-US" sz="1400" dirty="0"/>
              <a:t>-SC into the standards</a:t>
            </a:r>
          </a:p>
          <a:p>
            <a:r>
              <a:rPr lang="en-US" sz="1800" dirty="0"/>
              <a:t>12/4/19</a:t>
            </a:r>
          </a:p>
          <a:p>
            <a:pPr lvl="1"/>
            <a:r>
              <a:rPr lang="en-US" sz="1400" dirty="0"/>
              <a:t>TBD</a:t>
            </a:r>
          </a:p>
          <a:p>
            <a:pPr lvl="1"/>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36B5B1D2-C0FB-CE4F-A9FE-6C988A49F0F5}" type="datetime1">
              <a:rPr lang="en-US" smtClean="0"/>
              <a:t>12/3/19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674976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11/7/19</a:t>
            </a:r>
          </a:p>
          <a:p>
            <a:pPr lvl="1"/>
            <a:r>
              <a:rPr lang="en-US" sz="1400" dirty="0"/>
              <a:t>NTR</a:t>
            </a:r>
          </a:p>
          <a:p>
            <a:r>
              <a:rPr lang="en-US" sz="1800" dirty="0"/>
              <a:t>12/4/19</a:t>
            </a:r>
          </a:p>
          <a:p>
            <a:pPr lvl="1"/>
            <a:r>
              <a:rPr lang="en-US" sz="1400" dirty="0"/>
              <a:t>TBD</a:t>
            </a:r>
          </a:p>
        </p:txBody>
      </p:sp>
      <p:sp>
        <p:nvSpPr>
          <p:cNvPr id="4" name="Date Placeholder 3"/>
          <p:cNvSpPr>
            <a:spLocks noGrp="1"/>
          </p:cNvSpPr>
          <p:nvPr>
            <p:ph type="dt" sz="quarter" idx="10"/>
          </p:nvPr>
        </p:nvSpPr>
        <p:spPr>
          <a:xfrm>
            <a:off x="457200" y="6448425"/>
            <a:ext cx="2133600" cy="365125"/>
          </a:xfrm>
        </p:spPr>
        <p:txBody>
          <a:bodyPr/>
          <a:lstStyle/>
          <a:p>
            <a:pPr>
              <a:defRPr/>
            </a:pPr>
            <a:fld id="{B990246E-0F7F-1D4B-AEDA-6D3222FC4FBD}" type="datetime1">
              <a:rPr lang="en-US" smtClean="0"/>
              <a:t>12/3/19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3561858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12/4/19</a:t>
            </a:r>
          </a:p>
          <a:p>
            <a:pPr lvl="1"/>
            <a:r>
              <a:rPr lang="en-US" sz="1800" dirty="0"/>
              <a:t>Leadership Meetings </a:t>
            </a:r>
          </a:p>
          <a:p>
            <a:pPr lvl="2"/>
            <a:r>
              <a:rPr lang="en-US" sz="1400" dirty="0"/>
              <a:t>Plenaries 12/3 0800 EST and 12/5 0800 EST</a:t>
            </a:r>
          </a:p>
          <a:p>
            <a:pPr lvl="1"/>
            <a:r>
              <a:rPr lang="en-US" sz="1800" dirty="0"/>
              <a:t>WG Reports (none for November)</a:t>
            </a:r>
          </a:p>
          <a:p>
            <a:pPr lvl="1"/>
            <a:r>
              <a:rPr lang="en-US" sz="1800" dirty="0" err="1"/>
              <a:t>DySPAN</a:t>
            </a:r>
            <a:r>
              <a:rPr lang="en-US" sz="1800" dirty="0"/>
              <a:t>-SC Elections</a:t>
            </a:r>
          </a:p>
          <a:p>
            <a:pPr lvl="2"/>
            <a:r>
              <a:rPr lang="en-US" sz="1400" dirty="0"/>
              <a:t>Nominations are complete and all nominees have accepted</a:t>
            </a:r>
          </a:p>
          <a:p>
            <a:pPr lvl="2"/>
            <a:r>
              <a:rPr lang="en-US" sz="1400" dirty="0"/>
              <a:t>Elections are imminent </a:t>
            </a:r>
          </a:p>
          <a:p>
            <a:pPr lvl="1"/>
            <a:r>
              <a:rPr lang="en-US" sz="1800" dirty="0"/>
              <a:t>Potential New Projects</a:t>
            </a:r>
          </a:p>
          <a:p>
            <a:pPr lvl="2"/>
            <a:r>
              <a:rPr lang="en-US" sz="1400" dirty="0"/>
              <a:t>DARPA SC2 Language standardization	</a:t>
            </a:r>
          </a:p>
          <a:p>
            <a:pPr lvl="2"/>
            <a:r>
              <a:rPr lang="en-US" sz="1400" dirty="0"/>
              <a:t>Machine Learning standardization</a:t>
            </a:r>
          </a:p>
          <a:p>
            <a:pPr lvl="1"/>
            <a:r>
              <a:rPr lang="en-US" sz="1800" dirty="0"/>
              <a:t>National Spectrum Consortium</a:t>
            </a:r>
          </a:p>
          <a:p>
            <a:pPr lvl="2"/>
            <a:r>
              <a:rPr lang="en-US" sz="1400" dirty="0"/>
              <a:t>Oliver emailed Sal (NSC Chair), waiting for response</a:t>
            </a:r>
          </a:p>
          <a:p>
            <a:pPr lvl="2"/>
            <a:r>
              <a:rPr lang="en-US" sz="1400" dirty="0"/>
              <a:t>Potential new standards on DSA coming out of the NSC</a:t>
            </a:r>
          </a:p>
          <a:p>
            <a:pPr lvl="1"/>
            <a:r>
              <a:rPr lang="en-US" sz="1800" dirty="0"/>
              <a:t>Restarting the 1900.4 WG </a:t>
            </a:r>
          </a:p>
          <a:p>
            <a:pPr lvl="2"/>
            <a:r>
              <a:rPr lang="en-US" sz="1400" dirty="0"/>
              <a:t>Used within academia as a benchmark for DSA architecture</a:t>
            </a:r>
          </a:p>
          <a:p>
            <a:pPr lvl="2"/>
            <a:r>
              <a:rPr lang="en-US" sz="1400" dirty="0"/>
              <a:t>Planning move to a individual vs entity based  WG</a:t>
            </a:r>
            <a:endParaRPr lang="en-US" sz="2000" dirty="0"/>
          </a:p>
          <a:p>
            <a:endParaRPr lang="en-US" sz="1800" dirty="0"/>
          </a:p>
          <a:p>
            <a:pPr lvl="3"/>
            <a:endParaRPr lang="en-US" sz="1000" dirty="0"/>
          </a:p>
          <a:p>
            <a:pPr lvl="1"/>
            <a:endParaRPr lang="en-US" sz="1600" dirty="0"/>
          </a:p>
        </p:txBody>
      </p:sp>
      <p:sp>
        <p:nvSpPr>
          <p:cNvPr id="4" name="Date Placeholder 3"/>
          <p:cNvSpPr>
            <a:spLocks noGrp="1"/>
          </p:cNvSpPr>
          <p:nvPr>
            <p:ph type="dt" sz="quarter" idx="10"/>
          </p:nvPr>
        </p:nvSpPr>
        <p:spPr/>
        <p:txBody>
          <a:bodyPr/>
          <a:lstStyle/>
          <a:p>
            <a:pPr>
              <a:defRPr/>
            </a:pPr>
            <a:fld id="{57BB957B-CB03-6947-95E1-939EFD89CBE9}" type="datetime1">
              <a:rPr lang="en-US" smtClean="0"/>
              <a:t>12/3/19</a:t>
            </a:fld>
            <a:endParaRPr lang="en-US"/>
          </a:p>
        </p:txBody>
      </p:sp>
      <p:sp>
        <p:nvSpPr>
          <p:cNvPr id="5" name="Footer Placeholder 4"/>
          <p:cNvSpPr>
            <a:spLocks noGrp="1"/>
          </p:cNvSpPr>
          <p:nvPr>
            <p:ph type="ftr" sz="quarter" idx="11"/>
          </p:nvPr>
        </p:nvSpPr>
        <p:spPr/>
        <p:txBody>
          <a:bodyPr/>
          <a:lstStyle/>
          <a:p>
            <a:pPr>
              <a:defRPr/>
            </a:pPr>
            <a:r>
              <a:rPr lang="en-US"/>
              <a:t>Doc #:5-19-0041-00-agen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603797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Spectrum Sharing Standards</a:t>
            </a:r>
            <a:endParaRPr lang="en-US" sz="1600" dirty="0"/>
          </a:p>
          <a:p>
            <a:pPr lvl="1"/>
            <a:r>
              <a:rPr lang="en-US" sz="2000" dirty="0"/>
              <a:t>10/4</a:t>
            </a:r>
          </a:p>
          <a:p>
            <a:pPr lvl="2"/>
            <a:r>
              <a:rPr lang="en-US" sz="1600" dirty="0" err="1"/>
              <a:t>DySPAN</a:t>
            </a:r>
            <a:r>
              <a:rPr lang="en-US" sz="1600" dirty="0"/>
              <a:t> paper 1900.5.1 ready to go</a:t>
            </a:r>
          </a:p>
          <a:p>
            <a:pPr lvl="1"/>
            <a:r>
              <a:rPr lang="en-US" sz="2000" dirty="0"/>
              <a:t>11/7</a:t>
            </a:r>
          </a:p>
          <a:p>
            <a:pPr lvl="2"/>
            <a:r>
              <a:rPr lang="en-US" sz="1600" dirty="0"/>
              <a:t>Paper presented at </a:t>
            </a:r>
            <a:r>
              <a:rPr lang="en-US" sz="1600" dirty="0" err="1"/>
              <a:t>DySPAN</a:t>
            </a:r>
            <a:r>
              <a:rPr lang="en-US" sz="1600" dirty="0"/>
              <a:t> 11/11/19</a:t>
            </a:r>
          </a:p>
          <a:p>
            <a:pPr lvl="1"/>
            <a:r>
              <a:rPr lang="en-US" sz="2000" dirty="0"/>
              <a:t>12/4</a:t>
            </a:r>
          </a:p>
          <a:p>
            <a:pPr lvl="1"/>
            <a:endParaRPr lang="en-US" sz="2000" dirty="0"/>
          </a:p>
          <a:p>
            <a:pPr lvl="2"/>
            <a:endParaRPr lang="en-US" sz="1600" dirty="0"/>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FC3713F4-3889-3948-BA47-4B7D5C3E8F17}" type="datetime1">
              <a:rPr lang="en-US" smtClean="0"/>
              <a:t>12/3/19</a:t>
            </a:fld>
            <a:endParaRPr lang="en-US"/>
          </a:p>
        </p:txBody>
      </p:sp>
      <p:sp>
        <p:nvSpPr>
          <p:cNvPr id="5" name="Footer Placeholder 4"/>
          <p:cNvSpPr>
            <a:spLocks noGrp="1"/>
          </p:cNvSpPr>
          <p:nvPr>
            <p:ph type="ftr" sz="quarter" idx="11"/>
          </p:nvPr>
        </p:nvSpPr>
        <p:spPr/>
        <p:txBody>
          <a:bodyPr/>
          <a:lstStyle/>
          <a:p>
            <a:pPr>
              <a:defRPr/>
            </a:pPr>
            <a:r>
              <a:rPr lang="en-US"/>
              <a:t>Doc #:5-19-0041-00-agen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783116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AD7956BD-AEA5-4B4F-83E0-91EDAEB8DED9}" type="datetime1">
              <a:rPr lang="en-US" smtClean="0"/>
              <a:t>12/3/19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#:5-19-0041-00-agen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800" dirty="0"/>
              <a:t>11/7</a:t>
            </a:r>
          </a:p>
          <a:p>
            <a:pPr lvl="1"/>
            <a:r>
              <a:rPr lang="en-US" sz="2000" dirty="0"/>
              <a:t>AOC Panel Chair John (EMBM)</a:t>
            </a:r>
          </a:p>
          <a:p>
            <a:pPr lvl="1"/>
            <a:r>
              <a:rPr lang="en-US" sz="2000" dirty="0"/>
              <a:t>MILCOM Panel Chair John (EMBM)</a:t>
            </a:r>
          </a:p>
          <a:p>
            <a:pPr lvl="1"/>
            <a:r>
              <a:rPr lang="en-US" sz="2000" dirty="0"/>
              <a:t>Socialize at high levels at DoD</a:t>
            </a:r>
          </a:p>
          <a:p>
            <a:pPr lvl="1"/>
            <a:r>
              <a:rPr lang="en-US" sz="2000" dirty="0" err="1"/>
              <a:t>DySPAN</a:t>
            </a:r>
            <a:r>
              <a:rPr lang="en-US" sz="2000" dirty="0"/>
              <a:t> Workshop chair Carlos</a:t>
            </a:r>
          </a:p>
          <a:p>
            <a:pPr lvl="1"/>
            <a:r>
              <a:rPr lang="en-US" sz="2000" dirty="0"/>
              <a:t>INGF 5G Reinhard co-chair SBB</a:t>
            </a:r>
          </a:p>
          <a:p>
            <a:pPr lvl="1"/>
            <a:r>
              <a:rPr lang="en-US" sz="2000" dirty="0"/>
              <a:t>DSO Sponsorship Julia</a:t>
            </a:r>
          </a:p>
          <a:p>
            <a:r>
              <a:rPr lang="en-US" sz="2400" dirty="0"/>
              <a:t>12/4</a:t>
            </a:r>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08B453AF-6B48-8E43-929B-4CFC92FEBB62}" type="datetime1">
              <a:rPr lang="en-US" smtClean="0"/>
              <a:t>12/3/19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41893040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12/3-5/19 </a:t>
            </a:r>
            <a:r>
              <a:rPr lang="en-US" sz="2200" dirty="0" err="1"/>
              <a:t>DySPAN</a:t>
            </a:r>
            <a:r>
              <a:rPr lang="en-US" sz="2200" dirty="0"/>
              <a:t>-SC Plenary with 1900.5 WG</a:t>
            </a:r>
          </a:p>
          <a:p>
            <a:pPr lvl="1"/>
            <a:r>
              <a:rPr lang="en-US" sz="2000" dirty="0"/>
              <a:t>See next slide</a:t>
            </a:r>
          </a:p>
          <a:p>
            <a:pPr lvl="1"/>
            <a:r>
              <a:rPr lang="en-US" sz="2000" dirty="0"/>
              <a:t>10am Tues 12/3 </a:t>
            </a:r>
          </a:p>
          <a:p>
            <a:r>
              <a:rPr lang="en-US" sz="2200" dirty="0"/>
              <a:t>1/3/20 1900.5 WG 08:00 -10:00 EST</a:t>
            </a:r>
          </a:p>
          <a:p>
            <a:pPr lvl="1"/>
            <a:r>
              <a:rPr lang="en-US" sz="2000" dirty="0"/>
              <a:t>Friday after New Years</a:t>
            </a:r>
          </a:p>
          <a:p>
            <a:pPr lvl="1"/>
            <a:r>
              <a:rPr lang="en-US" sz="2000" dirty="0"/>
              <a:t>Member’s availability?</a:t>
            </a:r>
          </a:p>
          <a:p>
            <a:pPr lvl="2"/>
            <a:r>
              <a:rPr lang="en-US" sz="1600" dirty="0"/>
              <a:t>Target 1/10/19</a:t>
            </a:r>
          </a:p>
          <a:p>
            <a:pPr marL="0" indent="0">
              <a:buNone/>
            </a:pPr>
            <a:endParaRPr lang="en-US" sz="48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8545031-02D0-5E49-9944-BFEC622F7047}" type="datetime1">
              <a:rPr lang="en-US" smtClean="0"/>
              <a:t>12/3/19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21186485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12/4/19</a:t>
            </a:r>
          </a:p>
          <a:p>
            <a:pPr lvl="2"/>
            <a:r>
              <a:rPr lang="en-US" dirty="0"/>
              <a:t>TBD</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A490DD93-8359-2F41-9306-FC8C0271BDE6}" type="datetime1">
              <a:rPr lang="en-US" smtClean="0"/>
              <a:t>12/3/19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#:5-19-0035-00-agen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4332657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12/4</a:t>
            </a:r>
          </a:p>
          <a:p>
            <a:pPr lvl="1"/>
            <a:r>
              <a:rPr lang="en-US"/>
              <a:t>TBD</a:t>
            </a:r>
            <a:endParaRPr lang="en-US" dirty="0"/>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607DF34F-7C02-624C-906F-7C41B5E7209F}" type="datetime1">
              <a:rPr lang="en-US" smtClean="0"/>
              <a:t>12/3/19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#:5-19-0035-00-agen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1086659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A3890F23-96C6-9647-91C9-67AA8B6A912A}" type="datetime1">
              <a:rPr lang="en-US" smtClean="0"/>
              <a:t>12/3/19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#:5-19-0041-00-agen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4B2C524B-F2B7-F144-93B4-26E780A4F8FD}" type="datetime1">
              <a:rPr lang="en-US" smtClean="0"/>
              <a:t>12/3/19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#:5-19-0041-00-agen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7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646331"/>
          </a:xfrm>
          <a:prstGeom prst="rect">
            <a:avLst/>
          </a:prstGeom>
          <a:noFill/>
        </p:spPr>
        <p:txBody>
          <a:bodyPr wrap="square" rtlCol="0">
            <a:spAutoFit/>
          </a:bodyPr>
          <a:lstStyle/>
          <a:p>
            <a:r>
              <a:rPr lang="en-US" b="1" i="1" dirty="0">
                <a:solidFill>
                  <a:srgbClr val="FF0000"/>
                </a:solidFill>
              </a:rPr>
              <a:t>Quorum 12/4?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EACB7214-3BF8-264F-93CC-38DD01652F91}"/>
              </a:ext>
            </a:extLst>
          </p:cNvPr>
          <p:cNvGraphicFramePr>
            <a:graphicFrameLocks noGrp="1"/>
          </p:cNvGraphicFramePr>
          <p:nvPr>
            <p:extLst>
              <p:ext uri="{D42A27DB-BD31-4B8C-83A1-F6EECF244321}">
                <p14:modId xmlns:p14="http://schemas.microsoft.com/office/powerpoint/2010/main" val="1377163093"/>
              </p:ext>
            </p:extLst>
          </p:nvPr>
        </p:nvGraphicFramePr>
        <p:xfrm>
          <a:off x="2217700" y="685800"/>
          <a:ext cx="6669209" cy="4190704"/>
        </p:xfrm>
        <a:graphic>
          <a:graphicData uri="http://schemas.openxmlformats.org/drawingml/2006/table">
            <a:tbl>
              <a:tblPr>
                <a:tableStyleId>{5C22544A-7EE6-4342-B048-85BDC9FD1C3A}</a:tableStyleId>
              </a:tblPr>
              <a:tblGrid>
                <a:gridCol w="636443">
                  <a:extLst>
                    <a:ext uri="{9D8B030D-6E8A-4147-A177-3AD203B41FA5}">
                      <a16:colId xmlns:a16="http://schemas.microsoft.com/office/drawing/2014/main" val="212821878"/>
                    </a:ext>
                  </a:extLst>
                </a:gridCol>
                <a:gridCol w="815724">
                  <a:extLst>
                    <a:ext uri="{9D8B030D-6E8A-4147-A177-3AD203B41FA5}">
                      <a16:colId xmlns:a16="http://schemas.microsoft.com/office/drawing/2014/main" val="3424887386"/>
                    </a:ext>
                  </a:extLst>
                </a:gridCol>
                <a:gridCol w="1353562">
                  <a:extLst>
                    <a:ext uri="{9D8B030D-6E8A-4147-A177-3AD203B41FA5}">
                      <a16:colId xmlns:a16="http://schemas.microsoft.com/office/drawing/2014/main" val="66747821"/>
                    </a:ext>
                  </a:extLst>
                </a:gridCol>
                <a:gridCol w="1183247">
                  <a:extLst>
                    <a:ext uri="{9D8B030D-6E8A-4147-A177-3AD203B41FA5}">
                      <a16:colId xmlns:a16="http://schemas.microsoft.com/office/drawing/2014/main" val="391025280"/>
                    </a:ext>
                  </a:extLst>
                </a:gridCol>
                <a:gridCol w="2680233">
                  <a:extLst>
                    <a:ext uri="{9D8B030D-6E8A-4147-A177-3AD203B41FA5}">
                      <a16:colId xmlns:a16="http://schemas.microsoft.com/office/drawing/2014/main" val="3484782662"/>
                    </a:ext>
                  </a:extLst>
                </a:gridCol>
              </a:tblGrid>
              <a:tr h="766301">
                <a:tc>
                  <a:txBody>
                    <a:bodyPr/>
                    <a:lstStyle/>
                    <a:p>
                      <a:pPr algn="ctr" fontAlgn="b"/>
                      <a:r>
                        <a:rPr lang="en-US" sz="1000" u="none" strike="noStrike" dirty="0">
                          <a:effectLst/>
                        </a:rPr>
                        <a:t>12/4/19</a:t>
                      </a:r>
                      <a:endParaRPr lang="en-US" sz="1000" b="0" i="0" u="none" strike="noStrike" dirty="0">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WG Status</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471915848"/>
                  </a:ext>
                </a:extLst>
              </a:tr>
              <a:tr h="167628">
                <a:tc>
                  <a:txBody>
                    <a:bodyPr/>
                    <a:lstStyle/>
                    <a:p>
                      <a:pPr algn="ctr"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r" fontAlgn="b"/>
                      <a:r>
                        <a:rPr lang="en-US" sz="1000" u="none" strike="noStrike">
                          <a:effectLst/>
                        </a:rPr>
                        <a:t>13</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103976145"/>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Julia</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Andrusenko</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dirty="0">
                          <a:effectLst/>
                        </a:rPr>
                        <a:t>JHU/APL</a:t>
                      </a:r>
                      <a:endParaRPr lang="en-US" sz="1000" b="0" i="0" u="none" strike="noStrike" dirty="0">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866724958"/>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304323733"/>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L3Harris</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846740545"/>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Lynn</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Grande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Southern Cloud</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27276668"/>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4003843297"/>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Drexel University</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102097669"/>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Jakub</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Moskal</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Vistology</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1534423714"/>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217541416"/>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372508182"/>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Kael</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Stilp</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850045312"/>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1069426844"/>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174781189"/>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Foundry Inc (Chair)</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3775786941"/>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Thor</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Berglie</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SSC</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53111372"/>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US Army RDECOM CERDEC</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3772730602"/>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Kevin</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Rump</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Alion</a:t>
                      </a:r>
                      <a:endParaRPr lang="en-US" sz="1000" b="0" i="0" u="none" strike="noStrike">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422626840"/>
                  </a:ext>
                </a:extLst>
              </a:tr>
              <a:tr h="191575">
                <a:tc>
                  <a:txBody>
                    <a:bodyPr/>
                    <a:lstStyle/>
                    <a:p>
                      <a:pPr algn="l" fontAlgn="b"/>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8980" marR="8980" marT="8980" marB="0" anchor="b"/>
                </a:tc>
                <a:tc>
                  <a:txBody>
                    <a:bodyPr/>
                    <a:lstStyle/>
                    <a:p>
                      <a:pPr algn="l" fontAlgn="b"/>
                      <a:r>
                        <a:rPr lang="en-US" sz="1000" u="none" strike="noStrike" dirty="0">
                          <a:effectLst/>
                        </a:rPr>
                        <a:t>BAE Systems (Former Chair)</a:t>
                      </a:r>
                      <a:endParaRPr lang="en-US" sz="1000" b="0" i="0" u="none" strike="noStrike" dirty="0">
                        <a:solidFill>
                          <a:srgbClr val="000000"/>
                        </a:solidFill>
                        <a:effectLst/>
                        <a:latin typeface="Calibri" panose="020F0502020204030204" pitchFamily="34" charset="0"/>
                      </a:endParaRPr>
                    </a:p>
                  </a:txBody>
                  <a:tcPr marL="8980" marR="8980" marT="8980" marB="0" anchor="b"/>
                </a:tc>
                <a:extLst>
                  <a:ext uri="{0D108BD9-81ED-4DB2-BD59-A6C34878D82A}">
                    <a16:rowId xmlns:a16="http://schemas.microsoft.com/office/drawing/2014/main" val="26989506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12/4/19  8:00-9:30 all times EST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Status 1900.5a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inputs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a:buFont typeface="+mj-lt"/>
              <a:buAutoNum type="arabicPeriod"/>
            </a:pPr>
            <a:r>
              <a:rPr lang="en-US" sz="1600" dirty="0"/>
              <a:t>Ad Hoc sessions (Review and planning for subgroup activities as needed)</a:t>
            </a:r>
          </a:p>
          <a:p>
            <a:pPr lvl="1">
              <a:buFont typeface="+mj-lt"/>
              <a:buAutoNum type="alphaLcParenR"/>
            </a:pPr>
            <a:r>
              <a:rPr lang="en-US" sz="1600" dirty="0"/>
              <a:t>1900.5.2a</a:t>
            </a:r>
          </a:p>
          <a:p>
            <a:pPr lvl="1">
              <a:buFont typeface="+mj-lt"/>
              <a:buAutoNum type="alphaLcParenR"/>
            </a:pPr>
            <a:r>
              <a:rPr lang="en-US" sz="1600" dirty="0"/>
              <a:t>1900.5a</a:t>
            </a:r>
          </a:p>
          <a:p>
            <a:pPr lvl="1">
              <a:buFont typeface="+mj-lt"/>
              <a:buAutoNum type="alphaLcParenR"/>
            </a:pPr>
            <a:r>
              <a:rPr lang="en-US" sz="1600" dirty="0"/>
              <a:t>1900.5.1</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2C22EBC4-30CF-6747-AE1D-06F318B54F17}" type="datetime1">
              <a:rPr lang="en-US" smtClean="0"/>
              <a:t>12/3/19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#:5-19-0041-00-agen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5-19-0041-00-agen</a:t>
            </a:r>
          </a:p>
          <a:p>
            <a:endParaRPr dirty="0"/>
          </a:p>
          <a:p>
            <a:r>
              <a:rPr dirty="0"/>
              <a:t>Mover:</a:t>
            </a:r>
            <a:r>
              <a:rPr lang="en-US" dirty="0"/>
              <a:t> 	</a:t>
            </a:r>
            <a:endParaRPr dirty="0"/>
          </a:p>
          <a:p>
            <a:r>
              <a:rPr dirty="0"/>
              <a:t>Second:</a:t>
            </a:r>
            <a:endParaRPr lang="en-US" dirty="0"/>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09A3AFB1-911A-DE41-B3D7-54B7298CDF77}" type="datetime1">
              <a:rPr lang="en-US" smtClean="0"/>
              <a:t>12/3/19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#:5-19-0041-00-agen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144358E3-5E9D-9747-B853-BAA33AF53DFC}"/>
              </a:ext>
            </a:extLst>
          </p:cNvPr>
          <p:cNvSpPr>
            <a:spLocks noGrp="1"/>
          </p:cNvSpPr>
          <p:nvPr>
            <p:ph type="dt" sz="half" idx="10"/>
          </p:nvPr>
        </p:nvSpPr>
        <p:spPr/>
        <p:txBody>
          <a:bodyPr/>
          <a:lstStyle/>
          <a:p>
            <a:pPr>
              <a:defRPr/>
            </a:pPr>
            <a:fld id="{D809A171-E15F-5F45-90F4-A760CEC4D0B7}" type="datetime1">
              <a:rPr lang="en-US" smtClean="0"/>
              <a:t>12/3/19</a:t>
            </a:fld>
            <a:endParaRPr lang="en-US"/>
          </a:p>
        </p:txBody>
      </p:sp>
      <p:sp>
        <p:nvSpPr>
          <p:cNvPr id="6" name="Footer Placeholder 5">
            <a:extLst>
              <a:ext uri="{FF2B5EF4-FFF2-40B4-BE49-F238E27FC236}">
                <a16:creationId xmlns:a16="http://schemas.microsoft.com/office/drawing/2014/main" id="{187B007F-A660-7645-8D2E-C539AE18F550}"/>
              </a:ext>
            </a:extLst>
          </p:cNvPr>
          <p:cNvSpPr>
            <a:spLocks noGrp="1"/>
          </p:cNvSpPr>
          <p:nvPr>
            <p:ph type="ftr" sz="quarter" idx="11"/>
          </p:nvPr>
        </p:nvSpPr>
        <p:spPr/>
        <p:txBody>
          <a:bodyPr/>
          <a:lstStyle/>
          <a:p>
            <a:r>
              <a:rPr lang="en-US"/>
              <a:t>Doc #:5-19-0041-00-agen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7084C94B-4FA0-CE4C-A218-E68FC6D97AAD}"/>
              </a:ext>
            </a:extLst>
          </p:cNvPr>
          <p:cNvSpPr>
            <a:spLocks noGrp="1"/>
          </p:cNvSpPr>
          <p:nvPr>
            <p:ph type="dt" sz="half" idx="10"/>
          </p:nvPr>
        </p:nvSpPr>
        <p:spPr/>
        <p:txBody>
          <a:bodyPr/>
          <a:lstStyle/>
          <a:p>
            <a:pPr>
              <a:defRPr/>
            </a:pPr>
            <a:fld id="{466EF019-D11A-E34F-9BC1-17164D9D5A4D}" type="datetime1">
              <a:rPr lang="en-US" smtClean="0"/>
              <a:t>12/3/19</a:t>
            </a:fld>
            <a:endParaRPr lang="en-US"/>
          </a:p>
        </p:txBody>
      </p:sp>
      <p:sp>
        <p:nvSpPr>
          <p:cNvPr id="6" name="Footer Placeholder 5">
            <a:extLst>
              <a:ext uri="{FF2B5EF4-FFF2-40B4-BE49-F238E27FC236}">
                <a16:creationId xmlns:a16="http://schemas.microsoft.com/office/drawing/2014/main" id="{82435F2C-0B3C-4846-8CC8-5FA0269CAA3A}"/>
              </a:ext>
            </a:extLst>
          </p:cNvPr>
          <p:cNvSpPr>
            <a:spLocks noGrp="1"/>
          </p:cNvSpPr>
          <p:nvPr>
            <p:ph type="ftr" sz="quarter" idx="11"/>
          </p:nvPr>
        </p:nvSpPr>
        <p:spPr/>
        <p:txBody>
          <a:bodyPr/>
          <a:lstStyle/>
          <a:p>
            <a:r>
              <a:rPr lang="en-US"/>
              <a:t>Doc #:5-19-0041-00-agen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92520DDD-1064-E14E-B140-8276E65D5826}"/>
              </a:ext>
            </a:extLst>
          </p:cNvPr>
          <p:cNvSpPr>
            <a:spLocks noGrp="1"/>
          </p:cNvSpPr>
          <p:nvPr>
            <p:ph type="dt" sz="half" idx="10"/>
          </p:nvPr>
        </p:nvSpPr>
        <p:spPr/>
        <p:txBody>
          <a:bodyPr/>
          <a:lstStyle/>
          <a:p>
            <a:pPr>
              <a:defRPr/>
            </a:pPr>
            <a:fld id="{67F3CAF0-0049-2B45-A0E5-073FF6388F07}" type="datetime1">
              <a:rPr lang="en-US" smtClean="0"/>
              <a:t>12/3/19</a:t>
            </a:fld>
            <a:endParaRPr lang="en-US"/>
          </a:p>
        </p:txBody>
      </p:sp>
      <p:sp>
        <p:nvSpPr>
          <p:cNvPr id="6" name="Footer Placeholder 5">
            <a:extLst>
              <a:ext uri="{FF2B5EF4-FFF2-40B4-BE49-F238E27FC236}">
                <a16:creationId xmlns:a16="http://schemas.microsoft.com/office/drawing/2014/main" id="{0E442212-C194-2D4D-B0AF-1A8B2EB6773B}"/>
              </a:ext>
            </a:extLst>
          </p:cNvPr>
          <p:cNvSpPr>
            <a:spLocks noGrp="1"/>
          </p:cNvSpPr>
          <p:nvPr>
            <p:ph type="ftr" sz="quarter" idx="11"/>
          </p:nvPr>
        </p:nvSpPr>
        <p:spPr/>
        <p:txBody>
          <a:bodyPr/>
          <a:lstStyle/>
          <a:p>
            <a:r>
              <a:rPr lang="en-US"/>
              <a:t>Doc #:5-19-0041-00-agen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22983</TotalTime>
  <Words>2357</Words>
  <Application>Microsoft Macintosh PowerPoint</Application>
  <PresentationFormat>On-screen Show (4:3)</PresentationFormat>
  <Paragraphs>408</Paragraphs>
  <Slides>23</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Current Status for 1900.5.1</vt:lpstr>
      <vt:lpstr>Current Status for 1900.5.2a</vt:lpstr>
      <vt:lpstr>Current Status for 1900.5a</vt:lpstr>
      <vt:lpstr>Other DySPAN-SC Activities</vt:lpstr>
      <vt:lpstr>Other DySPAN-SC Activities</vt:lpstr>
      <vt:lpstr>1900.5 Marketing Inputs</vt:lpstr>
      <vt:lpstr>1900.5 Meeting Planning and Review</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523</cp:revision>
  <dcterms:created xsi:type="dcterms:W3CDTF">2013-08-13T02:52:21Z</dcterms:created>
  <dcterms:modified xsi:type="dcterms:W3CDTF">2019-12-03T13:25:33Z</dcterms:modified>
</cp:coreProperties>
</file>