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417" r:id="rId2"/>
    <p:sldId id="402" r:id="rId3"/>
    <p:sldId id="337" r:id="rId4"/>
    <p:sldId id="413" r:id="rId5"/>
    <p:sldId id="332" r:id="rId6"/>
    <p:sldId id="414" r:id="rId7"/>
    <p:sldId id="387" r:id="rId8"/>
    <p:sldId id="388" r:id="rId9"/>
    <p:sldId id="389" r:id="rId10"/>
    <p:sldId id="390" r:id="rId11"/>
    <p:sldId id="391" r:id="rId12"/>
    <p:sldId id="419" r:id="rId13"/>
    <p:sldId id="410" r:id="rId14"/>
    <p:sldId id="384" r:id="rId15"/>
    <p:sldId id="416" r:id="rId16"/>
    <p:sldId id="411" r:id="rId17"/>
    <p:sldId id="344" r:id="rId18"/>
    <p:sldId id="424" r:id="rId19"/>
    <p:sldId id="423" r:id="rId20"/>
    <p:sldId id="409" r:id="rId21"/>
    <p:sldId id="386" r:id="rId22"/>
    <p:sldId id="398" r:id="rId23"/>
    <p:sldId id="418"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7A58DD-9058-1C4F-B1BD-8D0B099F89D7}" v="2" dt="2019-10-04T19:13:02.1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13" autoAdjust="0"/>
    <p:restoredTop sz="94695"/>
  </p:normalViewPr>
  <p:slideViewPr>
    <p:cSldViewPr>
      <p:cViewPr varScale="1">
        <p:scale>
          <a:sx n="259" d="100"/>
          <a:sy n="259" d="100"/>
        </p:scale>
        <p:origin x="4168"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c9404d753a9a413b" providerId="LiveId" clId="{907A58DD-9058-1C4F-B1BD-8D0B099F89D7}"/>
    <pc:docChg chg="custSel modSld">
      <pc:chgData name="Tony Rennier" userId="c9404d753a9a413b" providerId="LiveId" clId="{907A58DD-9058-1C4F-B1BD-8D0B099F89D7}" dt="2019-10-04T19:13:25.973" v="356" actId="20577"/>
      <pc:docMkLst>
        <pc:docMk/>
      </pc:docMkLst>
      <pc:sldChg chg="addSp delSp modSp">
        <pc:chgData name="Tony Rennier" userId="c9404d753a9a413b" providerId="LiveId" clId="{907A58DD-9058-1C4F-B1BD-8D0B099F89D7}" dt="2019-10-04T19:13:05.534" v="351"/>
        <pc:sldMkLst>
          <pc:docMk/>
          <pc:sldMk cId="3038034726" sldId="398"/>
        </pc:sldMkLst>
        <pc:spChg chg="mod">
          <ac:chgData name="Tony Rennier" userId="c9404d753a9a413b" providerId="LiveId" clId="{907A58DD-9058-1C4F-B1BD-8D0B099F89D7}" dt="2019-10-04T19:12:29.955" v="348" actId="20577"/>
          <ac:spMkLst>
            <pc:docMk/>
            <pc:sldMk cId="3038034726" sldId="398"/>
            <ac:spMk id="3" creationId="{5D6581AF-C028-4313-8D99-934DA01118E1}"/>
          </ac:spMkLst>
        </pc:spChg>
        <pc:spChg chg="add del mod">
          <ac:chgData name="Tony Rennier" userId="c9404d753a9a413b" providerId="LiveId" clId="{907A58DD-9058-1C4F-B1BD-8D0B099F89D7}" dt="2019-10-04T19:13:05.534" v="351"/>
          <ac:spMkLst>
            <pc:docMk/>
            <pc:sldMk cId="3038034726" sldId="398"/>
            <ac:spMk id="7" creationId="{2C027416-7636-3D4D-8743-B0EDACB2EB1D}"/>
          </ac:spMkLst>
        </pc:spChg>
      </pc:sldChg>
      <pc:sldChg chg="modSp">
        <pc:chgData name="Tony Rennier" userId="c9404d753a9a413b" providerId="LiveId" clId="{907A58DD-9058-1C4F-B1BD-8D0B099F89D7}" dt="2019-10-04T19:07:43.269" v="343" actId="20577"/>
        <pc:sldMkLst>
          <pc:docMk/>
          <pc:sldMk cId="1991313304" sldId="409"/>
        </pc:sldMkLst>
        <pc:spChg chg="mod">
          <ac:chgData name="Tony Rennier" userId="c9404d753a9a413b" providerId="LiveId" clId="{907A58DD-9058-1C4F-B1BD-8D0B099F89D7}" dt="2019-10-04T19:07:43.269" v="343" actId="20577"/>
          <ac:spMkLst>
            <pc:docMk/>
            <pc:sldMk cId="1991313304" sldId="409"/>
            <ac:spMk id="3" creationId="{00000000-0000-0000-0000-000000000000}"/>
          </ac:spMkLst>
        </pc:spChg>
      </pc:sldChg>
      <pc:sldChg chg="modSp">
        <pc:chgData name="Tony Rennier" userId="c9404d753a9a413b" providerId="LiveId" clId="{907A58DD-9058-1C4F-B1BD-8D0B099F89D7}" dt="2019-10-04T18:57:23.078" v="280" actId="20577"/>
        <pc:sldMkLst>
          <pc:docMk/>
          <pc:sldMk cId="3402170936" sldId="411"/>
        </pc:sldMkLst>
        <pc:spChg chg="mod">
          <ac:chgData name="Tony Rennier" userId="c9404d753a9a413b" providerId="LiveId" clId="{907A58DD-9058-1C4F-B1BD-8D0B099F89D7}" dt="2019-10-04T18:57:23.078" v="280" actId="20577"/>
          <ac:spMkLst>
            <pc:docMk/>
            <pc:sldMk cId="3402170936" sldId="411"/>
            <ac:spMk id="14339" creationId="{00000000-0000-0000-0000-000000000000}"/>
          </ac:spMkLst>
        </pc:spChg>
      </pc:sldChg>
      <pc:sldChg chg="modSp">
        <pc:chgData name="Tony Rennier" userId="c9404d753a9a413b" providerId="LiveId" clId="{907A58DD-9058-1C4F-B1BD-8D0B099F89D7}" dt="2019-10-04T18:38:30.636" v="12" actId="20577"/>
        <pc:sldMkLst>
          <pc:docMk/>
          <pc:sldMk cId="3042167414" sldId="413"/>
        </pc:sldMkLst>
        <pc:spChg chg="mod">
          <ac:chgData name="Tony Rennier" userId="c9404d753a9a413b" providerId="LiveId" clId="{907A58DD-9058-1C4F-B1BD-8D0B099F89D7}" dt="2019-10-04T18:38:30.636" v="12" actId="20577"/>
          <ac:spMkLst>
            <pc:docMk/>
            <pc:sldMk cId="3042167414" sldId="413"/>
            <ac:spMk id="2" creationId="{FDDD04C9-9911-4851-8BFD-5E105A025686}"/>
          </ac:spMkLst>
        </pc:spChg>
        <pc:graphicFrameChg chg="modGraphic">
          <ac:chgData name="Tony Rennier" userId="c9404d753a9a413b" providerId="LiveId" clId="{907A58DD-9058-1C4F-B1BD-8D0B099F89D7}" dt="2019-10-04T18:38:05.931" v="8" actId="20577"/>
          <ac:graphicFrameMkLst>
            <pc:docMk/>
            <pc:sldMk cId="3042167414" sldId="413"/>
            <ac:graphicFrameMk id="5" creationId="{18C2765E-E9BE-184C-8FA0-F4019E42D443}"/>
          </ac:graphicFrameMkLst>
        </pc:graphicFrameChg>
      </pc:sldChg>
      <pc:sldChg chg="modSp">
        <pc:chgData name="Tony Rennier" userId="c9404d753a9a413b" providerId="LiveId" clId="{907A58DD-9058-1C4F-B1BD-8D0B099F89D7}" dt="2019-10-04T18:39:21.755" v="24" actId="20577"/>
        <pc:sldMkLst>
          <pc:docMk/>
          <pc:sldMk cId="3294939447" sldId="414"/>
        </pc:sldMkLst>
        <pc:spChg chg="mod">
          <ac:chgData name="Tony Rennier" userId="c9404d753a9a413b" providerId="LiveId" clId="{907A58DD-9058-1C4F-B1BD-8D0B099F89D7}" dt="2019-10-04T18:39:21.755" v="24" actId="20577"/>
          <ac:spMkLst>
            <pc:docMk/>
            <pc:sldMk cId="3294939447" sldId="414"/>
            <ac:spMk id="7171" creationId="{00000000-0000-0000-0000-000000000000}"/>
          </ac:spMkLst>
        </pc:spChg>
      </pc:sldChg>
      <pc:sldChg chg="modSp">
        <pc:chgData name="Tony Rennier" userId="c9404d753a9a413b" providerId="LiveId" clId="{907A58DD-9058-1C4F-B1BD-8D0B099F89D7}" dt="2019-10-04T18:54:38.565" v="218" actId="20577"/>
        <pc:sldMkLst>
          <pc:docMk/>
          <pc:sldMk cId="997141991" sldId="416"/>
        </pc:sldMkLst>
        <pc:spChg chg="mod">
          <ac:chgData name="Tony Rennier" userId="c9404d753a9a413b" providerId="LiveId" clId="{907A58DD-9058-1C4F-B1BD-8D0B099F89D7}" dt="2019-10-04T18:54:38.565" v="218" actId="20577"/>
          <ac:spMkLst>
            <pc:docMk/>
            <pc:sldMk cId="997141991" sldId="416"/>
            <ac:spMk id="14339" creationId="{00000000-0000-0000-0000-000000000000}"/>
          </ac:spMkLst>
        </pc:spChg>
      </pc:sldChg>
      <pc:sldChg chg="modSp">
        <pc:chgData name="Tony Rennier" userId="c9404d753a9a413b" providerId="LiveId" clId="{907A58DD-9058-1C4F-B1BD-8D0B099F89D7}" dt="2019-10-04T19:13:25.973" v="356" actId="20577"/>
        <pc:sldMkLst>
          <pc:docMk/>
          <pc:sldMk cId="4252532195" sldId="418"/>
        </pc:sldMkLst>
        <pc:spChg chg="mod">
          <ac:chgData name="Tony Rennier" userId="c9404d753a9a413b" providerId="LiveId" clId="{907A58DD-9058-1C4F-B1BD-8D0B099F89D7}" dt="2019-10-04T19:13:25.973" v="356" actId="20577"/>
          <ac:spMkLst>
            <pc:docMk/>
            <pc:sldMk cId="4252532195" sldId="418"/>
            <ac:spMk id="3" creationId="{03B3F0FF-6DE4-0A42-B405-99C604EEE63F}"/>
          </ac:spMkLst>
        </pc:spChg>
      </pc:sldChg>
      <pc:sldChg chg="modSp">
        <pc:chgData name="Tony Rennier" userId="c9404d753a9a413b" providerId="LiveId" clId="{907A58DD-9058-1C4F-B1BD-8D0B099F89D7}" dt="2019-10-04T19:06:41.815" v="333" actId="20577"/>
        <pc:sldMkLst>
          <pc:docMk/>
          <pc:sldMk cId="679044056" sldId="423"/>
        </pc:sldMkLst>
        <pc:spChg chg="mod">
          <ac:chgData name="Tony Rennier" userId="c9404d753a9a413b" providerId="LiveId" clId="{907A58DD-9058-1C4F-B1BD-8D0B099F89D7}" dt="2019-10-04T19:06:41.815" v="333" actId="20577"/>
          <ac:spMkLst>
            <pc:docMk/>
            <pc:sldMk cId="679044056" sldId="423"/>
            <ac:spMk id="1536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10/4/19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9059CE-066A-49B5-B9E9-8B3613540F17}" type="slidenum">
              <a:rPr lang="en-US" altLang="en-US" sz="1300"/>
              <a:pPr>
                <a:spcBef>
                  <a:spcPct val="0"/>
                </a:spcBef>
              </a:pPr>
              <a:t>7</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799528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11</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3129616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88EA48F8-45A7-FB43-9829-29F588513FE8}" type="datetime1">
              <a:rPr lang="en-US" smtClean="0"/>
              <a:t>10/4/19</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#:5-19-0035-00-agen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863EB27-D787-DA4B-9129-59AD8BD8929A}" type="datetime1">
              <a:rPr lang="en-US" smtClean="0"/>
              <a:t>10/4/19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#:5-19-0035-00-agen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A3D9D7D-32F1-DB43-94B6-28E163FC4914}" type="datetime1">
              <a:rPr lang="en-US" smtClean="0"/>
              <a:t>10/4/19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#:5-19-0035-00-agen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3866495D-759D-9A42-ABC4-FEC2FAA1F9F8}" type="datetime1">
              <a:rPr lang="en-US" smtClean="0"/>
              <a:t>10/4/19</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#:5-19-0035-00-agen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7612D67C-24D0-8C44-91CA-4EE3DA4EDA8F}" type="datetime1">
              <a:rPr lang="en-US" smtClean="0"/>
              <a:t>10/4/19</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#:5-19-0035-00-agen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550C6F40-9997-CD4C-9834-4BACFBA38D95}" type="datetime1">
              <a:rPr lang="en-US" smtClean="0"/>
              <a:t>10/4/19</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#:5-19-0035-00-agen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CBF1B1F4-90F5-4648-AD50-F57AB456C4DF}" type="datetime1">
              <a:rPr lang="en-US" smtClean="0"/>
              <a:t>10/4/19</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#:5-19-0035-00-agen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88421EBB-B052-CC42-850D-F7289C208101}" type="datetime1">
              <a:rPr lang="en-US" smtClean="0"/>
              <a:t>10/4/19</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#:5-19-0035-00-agen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7C3D9A3D-56C4-F747-AF72-06021C2FFC68}" type="datetime1">
              <a:rPr lang="en-US" smtClean="0"/>
              <a:t>10/4/19</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#:5-19-0035-00-agen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71CE8DEF-9AAA-484F-8875-1152EDB00C73}" type="datetime1">
              <a:rPr lang="en-US" smtClean="0"/>
              <a:t>10/4/19</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#:5-19-0035-00-agen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9A02083-97BB-3046-B7C3-F75C0D8B412F}" type="datetime1">
              <a:rPr lang="en-US" smtClean="0"/>
              <a:t>10/4/19</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#:5-19-0035-00-agen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67E3121A-D6A8-E145-8D55-17BF4762F760}" type="datetime1">
              <a:rPr lang="en-US" smtClean="0"/>
              <a:t>10/4/19</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#:5-19-0035-00-agen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 Id="rId4" Type="http://schemas.openxmlformats.org/officeDocument/2006/relationships/hyperlink" Target="https://mentor.ieee.org/1900.5/dcn/18/5-18-0037-00-polp-draft-policies-and-procedures-for-ieee-dyspan-sc-working-group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B2B09A44-188B-0F4D-A964-2CD51535EEE8}" type="datetime1">
              <a:rPr lang="en-US" smtClean="0"/>
              <a:t>10/4/19</a:t>
            </a:fld>
            <a:endParaRPr lang="en-US" dirty="0"/>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#:5-19-0035-00-agen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22370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4 October 2019</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4 October 2019</a:t>
            </a:r>
          </a:p>
          <a:p>
            <a:pPr eaLnBrk="0" hangingPunct="0"/>
            <a:r>
              <a:rPr lang="en-US" sz="1200" b="1" dirty="0">
                <a:latin typeface="Arial" pitchFamily="34" charset="0"/>
                <a:cs typeface="Times New Roman" pitchFamily="18" charset="0"/>
              </a:rPr>
              <a:t>Document No: 5-19-0035-00-agen</a:t>
            </a: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a:xfrm>
            <a:off x="457200" y="6448425"/>
            <a:ext cx="2133600" cy="365125"/>
          </a:xfrm>
        </p:spPr>
        <p:txBody>
          <a:bodyPr/>
          <a:lstStyle/>
          <a:p>
            <a:pPr>
              <a:defRPr/>
            </a:pPr>
            <a:fld id="{AE8F1524-0417-8D49-B629-0D685475C05B}" type="datetime1">
              <a:rPr lang="en-US" smtClean="0"/>
              <a:t>10/4/19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#:5-19-0035-00-agen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10</a:t>
            </a:fld>
            <a:endParaRPr lang="en-US" dirty="0"/>
          </a:p>
        </p:txBody>
      </p:sp>
    </p:spTree>
    <p:extLst>
      <p:ext uri="{BB962C8B-B14F-4D97-AF65-F5344CB8AC3E}">
        <p14:creationId xmlns:p14="http://schemas.microsoft.com/office/powerpoint/2010/main" val="3008078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2552C7CA-7F75-4548-BC6C-3315F70AEF65}" type="datetime1">
              <a:rPr lang="en-US" smtClean="0"/>
              <a:t>10/4/19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#:5-19-0035-00-agen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35047940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9/6/19</a:t>
            </a:r>
            <a:r>
              <a:rPr lang="en-US" dirty="0"/>
              <a:t> </a:t>
            </a:r>
            <a:r>
              <a:rPr dirty="0"/>
              <a:t>WG minutes contained in </a:t>
            </a:r>
            <a:r>
              <a:rPr lang="en-US" dirty="0">
                <a:solidFill>
                  <a:schemeClr val="tx1"/>
                </a:solidFill>
              </a:rPr>
              <a:t>Doc #: 5-19-00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FF571E3A-C8A8-2540-BC62-FE3196F92AFD}" type="datetime1">
              <a:rPr lang="en-US" smtClean="0"/>
              <a:t>10/4/19</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#:5-19-0035-00-agen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12</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920507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444672" y="1066800"/>
            <a:ext cx="8229600" cy="5105400"/>
          </a:xfrm>
        </p:spPr>
        <p:txBody>
          <a:bodyPr/>
          <a:lstStyle/>
          <a:p>
            <a:r>
              <a:rPr lang="en-US" sz="1600" dirty="0"/>
              <a:t>10/4/19</a:t>
            </a:r>
          </a:p>
          <a:p>
            <a:pPr lvl="1"/>
            <a:r>
              <a:rPr lang="en-US" sz="1200" dirty="0"/>
              <a:t>Reinhard to delivered a final draft of 1900.5.1 on  9/17/19</a:t>
            </a:r>
          </a:p>
          <a:p>
            <a:pPr lvl="1"/>
            <a:r>
              <a:rPr lang="en-US" sz="1200" dirty="0"/>
              <a:t>Jenn helped Reinhard obtain IEEE approval for the use of any copyrights material in the draft.</a:t>
            </a:r>
          </a:p>
          <a:p>
            <a:pPr lvl="1"/>
            <a:r>
              <a:rPr lang="en-US" sz="1200" dirty="0"/>
              <a:t>Reinhard obtained W3C approval for use of any of their copyright material in the draft.</a:t>
            </a:r>
          </a:p>
          <a:p>
            <a:pPr lvl="1"/>
            <a:r>
              <a:rPr lang="en-US" sz="1200" dirty="0"/>
              <a:t>Tony submitted that draft to MEC on 9/18/19</a:t>
            </a:r>
          </a:p>
          <a:p>
            <a:pPr lvl="1"/>
            <a:r>
              <a:rPr lang="en-US" sz="1200" dirty="0"/>
              <a:t>Tony to initiated the start of the 30 day ballot invitation on 9/16/19</a:t>
            </a:r>
          </a:p>
          <a:p>
            <a:pPr lvl="1"/>
            <a:r>
              <a:rPr lang="en-US" sz="1200" dirty="0"/>
              <a:t>Tony distributed the draft and initiated 1900.5 WG letter ballot for a NLT 10/5/19 response to begin a sponsor ballot on 9/21/19</a:t>
            </a:r>
          </a:p>
          <a:p>
            <a:pPr lvl="1"/>
            <a:r>
              <a:rPr lang="en-US" sz="1200" dirty="0"/>
              <a:t>Oliver to initiate a 1900 letter ballot for approval to begin sponsor ballot as soon as the 1900.5 WG letter ballot achieves 2/3 approval</a:t>
            </a:r>
          </a:p>
          <a:p>
            <a:pPr lvl="1"/>
            <a:r>
              <a:rPr lang="en-US" sz="1200" dirty="0"/>
              <a:t>Reinhard to address any MEC comments on the draft as they come in</a:t>
            </a:r>
          </a:p>
          <a:p>
            <a:pPr lvl="1"/>
            <a:r>
              <a:rPr lang="en-US" sz="1200" dirty="0"/>
              <a:t>Tony to take whatever other steps are necessary to ensure that sponsor ballot opens by 10/16/19 </a:t>
            </a:r>
          </a:p>
          <a:p>
            <a:pPr lvl="1"/>
            <a:endParaRPr lang="en-US" sz="100" dirty="0"/>
          </a:p>
          <a:p>
            <a:pPr lvl="1"/>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BFDE7C1F-842A-C145-8B7D-DE8E41C09E47}" type="datetime1">
              <a:rPr lang="en-US" smtClean="0"/>
              <a:t>10/4/19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#:5-19-0035-00-agen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13</a:t>
            </a:fld>
            <a:endParaRPr lang="en-US"/>
          </a:p>
        </p:txBody>
      </p:sp>
    </p:spTree>
    <p:extLst>
      <p:ext uri="{BB962C8B-B14F-4D97-AF65-F5344CB8AC3E}">
        <p14:creationId xmlns:p14="http://schemas.microsoft.com/office/powerpoint/2010/main" val="1977164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a:xfrm>
            <a:off x="381000" y="1447800"/>
            <a:ext cx="8458200" cy="4525963"/>
          </a:xfrm>
        </p:spPr>
        <p:txBody>
          <a:bodyPr/>
          <a:lstStyle/>
          <a:p>
            <a:r>
              <a:rPr altLang="en-US" sz="1400" dirty="0"/>
              <a:t>Full review of drafting				3/17 </a:t>
            </a:r>
            <a:r>
              <a:rPr altLang="en-US" sz="1400" dirty="0">
                <a:solidFill>
                  <a:schemeClr val="tx2"/>
                </a:solidFill>
              </a:rPr>
              <a:t>√</a:t>
            </a:r>
          </a:p>
          <a:p>
            <a:r>
              <a:rPr altLang="en-US" sz="1400" dirty="0"/>
              <a:t>First WG Ballot					</a:t>
            </a:r>
            <a:r>
              <a:rPr lang="en-US" altLang="en-US" sz="1400" dirty="0"/>
              <a:t>2/19 	</a:t>
            </a:r>
            <a:endParaRPr lang="en-US" altLang="en-US" sz="1400" b="1" dirty="0">
              <a:solidFill>
                <a:srgbClr val="FF0000"/>
              </a:solidFill>
            </a:endParaRPr>
          </a:p>
          <a:p>
            <a:r>
              <a:rPr lang="en-US" altLang="en-US" sz="1400" dirty="0"/>
              <a:t>WG Recirc					9/19</a:t>
            </a:r>
          </a:p>
          <a:p>
            <a:r>
              <a:rPr altLang="en-US" sz="1400" dirty="0"/>
              <a:t>Sponsor Ballot					</a:t>
            </a:r>
            <a:r>
              <a:rPr lang="en-US" altLang="en-US" sz="1400" dirty="0"/>
              <a:t>10</a:t>
            </a:r>
            <a:r>
              <a:rPr altLang="en-US" sz="1400" dirty="0"/>
              <a:t>/1</a:t>
            </a:r>
            <a:r>
              <a:rPr lang="en-US" altLang="en-US" sz="1400" dirty="0"/>
              <a:t>9</a:t>
            </a:r>
            <a:r>
              <a:rPr lang="en-US" altLang="en-US" sz="1400" b="1" dirty="0"/>
              <a:t>	</a:t>
            </a:r>
            <a:r>
              <a:rPr lang="en-US" altLang="en-US" sz="1400" dirty="0">
                <a:solidFill>
                  <a:srgbClr val="FF0000"/>
                </a:solidFill>
              </a:rPr>
              <a:t>(Prior to PAR Extension)</a:t>
            </a:r>
            <a:endParaRPr altLang="en-US" sz="1400" b="1" dirty="0"/>
          </a:p>
          <a:p>
            <a:r>
              <a:rPr altLang="en-US" sz="1400" dirty="0"/>
              <a:t>Sponsor Recirc					</a:t>
            </a:r>
            <a:r>
              <a:rPr lang="en-US" altLang="en-US" sz="1400" dirty="0"/>
              <a:t>12</a:t>
            </a:r>
            <a:r>
              <a:rPr altLang="en-US" sz="1400" dirty="0"/>
              <a:t>/1</a:t>
            </a:r>
            <a:r>
              <a:rPr lang="en-US" altLang="en-US" sz="1400" dirty="0"/>
              <a:t>9</a:t>
            </a:r>
            <a:endParaRPr altLang="en-US" sz="1400" dirty="0"/>
          </a:p>
          <a:p>
            <a:r>
              <a:rPr altLang="en-US" sz="1400" dirty="0"/>
              <a:t>Sponsor Recirc 2					</a:t>
            </a:r>
            <a:r>
              <a:rPr lang="en-US" altLang="en-US" sz="1400" dirty="0"/>
              <a:t>3</a:t>
            </a:r>
            <a:r>
              <a:rPr altLang="en-US" sz="1400" dirty="0"/>
              <a:t>/</a:t>
            </a:r>
            <a:r>
              <a:rPr lang="en-US" altLang="en-US" sz="1400" dirty="0"/>
              <a:t>20</a:t>
            </a:r>
            <a:endParaRPr altLang="en-US" sz="1400" dirty="0"/>
          </a:p>
          <a:p>
            <a:r>
              <a:rPr altLang="en-US" sz="1400" dirty="0"/>
              <a:t>Submit to REVCOM					</a:t>
            </a:r>
            <a:r>
              <a:rPr lang="en-US" altLang="en-US" sz="1400" dirty="0"/>
              <a:t>6</a:t>
            </a:r>
            <a:r>
              <a:rPr altLang="en-US" sz="1400" dirty="0"/>
              <a:t>/</a:t>
            </a:r>
            <a:r>
              <a:rPr lang="en-US" altLang="en-US" sz="1400" dirty="0"/>
              <a:t>20</a:t>
            </a:r>
            <a:endParaRPr lang="en-US" altLang="en-US" sz="1400" b="1" dirty="0">
              <a:solidFill>
                <a:srgbClr val="FF0000"/>
              </a:solidFill>
            </a:endParaRP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13314" name="Title 1"/>
          <p:cNvSpPr>
            <a:spLocks noGrp="1"/>
          </p:cNvSpPr>
          <p:nvPr>
            <p:ph type="title"/>
          </p:nvPr>
        </p:nvSpPr>
        <p:spPr>
          <a:xfrm>
            <a:off x="457200" y="17463"/>
            <a:ext cx="8229600" cy="1143000"/>
          </a:xfrm>
        </p:spPr>
        <p:txBody>
          <a:bodyPr/>
          <a:lstStyle/>
          <a:p>
            <a:r>
              <a:rPr altLang="en-US" dirty="0"/>
              <a:t>Working Schedule for 1900.5.1</a:t>
            </a:r>
          </a:p>
        </p:txBody>
      </p:sp>
      <p:sp>
        <p:nvSpPr>
          <p:cNvPr id="4" name="Date Placeholder 3"/>
          <p:cNvSpPr>
            <a:spLocks noGrp="1"/>
          </p:cNvSpPr>
          <p:nvPr>
            <p:ph type="dt" sz="quarter" idx="10"/>
          </p:nvPr>
        </p:nvSpPr>
        <p:spPr>
          <a:xfrm>
            <a:off x="457200" y="6448425"/>
            <a:ext cx="2133600" cy="365125"/>
          </a:xfrm>
        </p:spPr>
        <p:txBody>
          <a:bodyPr/>
          <a:lstStyle/>
          <a:p>
            <a:pPr>
              <a:defRPr/>
            </a:pPr>
            <a:fld id="{EEE7DFA7-71FD-7645-99BE-8F94FF474AEF}" type="datetime1">
              <a:rPr lang="en-US" smtClean="0"/>
              <a:t>10/4/19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#:5-19-0035-00-agen</a:t>
            </a:r>
          </a:p>
        </p:txBody>
      </p:sp>
      <p:sp>
        <p:nvSpPr>
          <p:cNvPr id="13318" name="Slide Number Placeholder 5"/>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14</a:t>
            </a:fld>
            <a:endParaRPr lang="en-US" altLang="en-US" sz="1200"/>
          </a:p>
        </p:txBody>
      </p:sp>
      <p:sp>
        <p:nvSpPr>
          <p:cNvPr id="7" name="Rectangle 6"/>
          <p:cNvSpPr/>
          <p:nvPr/>
        </p:nvSpPr>
        <p:spPr>
          <a:xfrm>
            <a:off x="177014" y="3886200"/>
            <a:ext cx="8789971" cy="1754326"/>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Proposed Update</a:t>
            </a:r>
          </a:p>
          <a:p>
            <a:pPr algn="ctr"/>
            <a:r>
              <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Requires PAR Extension 11/19</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306607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800" dirty="0"/>
              <a:t>9/6/19</a:t>
            </a:r>
          </a:p>
          <a:p>
            <a:pPr lvl="1"/>
            <a:r>
              <a:rPr lang="en-US" sz="1400" dirty="0"/>
              <a:t>PAR Revision Approved</a:t>
            </a:r>
          </a:p>
          <a:p>
            <a:pPr lvl="1"/>
            <a:r>
              <a:rPr lang="en-US" sz="1400" dirty="0"/>
              <a:t>Looking for new Ad-hoc in Sept</a:t>
            </a:r>
          </a:p>
          <a:p>
            <a:pPr lvl="1"/>
            <a:r>
              <a:rPr lang="en-US" sz="1400" dirty="0"/>
              <a:t>Looking for closure end of Sept</a:t>
            </a:r>
          </a:p>
          <a:p>
            <a:r>
              <a:rPr lang="en-US" sz="1800" dirty="0"/>
              <a:t>10/4/19</a:t>
            </a:r>
          </a:p>
          <a:p>
            <a:pPr lvl="1"/>
            <a:r>
              <a:rPr lang="en-US" sz="1400" dirty="0"/>
              <a:t>Held two ad-</a:t>
            </a:r>
            <a:r>
              <a:rPr lang="en-US" sz="1400" dirty="0" err="1"/>
              <a:t>hocs</a:t>
            </a:r>
            <a:r>
              <a:rPr lang="en-US" sz="1400" dirty="0"/>
              <a:t> in Sept</a:t>
            </a:r>
          </a:p>
          <a:p>
            <a:pPr lvl="1"/>
            <a:r>
              <a:rPr lang="en-US" sz="1400" dirty="0"/>
              <a:t>Noted some recent required changes</a:t>
            </a:r>
          </a:p>
          <a:p>
            <a:pPr lvl="1"/>
            <a:r>
              <a:rPr lang="en-US" sz="1400" dirty="0"/>
              <a:t>Planned for the end of Oct.</a:t>
            </a:r>
          </a:p>
          <a:p>
            <a:pPr lvl="2"/>
            <a:r>
              <a:rPr lang="en-US" sz="1000" dirty="0"/>
              <a:t>Possible ad-hoc afternoon 18</a:t>
            </a:r>
            <a:r>
              <a:rPr lang="en-US" sz="1000" baseline="30000" dirty="0"/>
              <a:t>th</a:t>
            </a:r>
            <a:r>
              <a:rPr lang="en-US" sz="1000" dirty="0"/>
              <a:t> of October 2pm EDT</a:t>
            </a:r>
          </a:p>
          <a:p>
            <a:pPr lvl="1"/>
            <a:r>
              <a:rPr lang="en-US" sz="1400" dirty="0"/>
              <a:t>Possible sponsor ballot after F2F (Dec 2019)</a:t>
            </a:r>
          </a:p>
          <a:p>
            <a:pPr lvl="1"/>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2C933FE2-103D-AA4C-8173-B3CE0C4AE15D}" type="datetime1">
              <a:rPr lang="en-US" smtClean="0"/>
              <a:t>10/4/19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#:5-19-0035-00-agen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15</a:t>
            </a:fld>
            <a:endParaRPr lang="en-US"/>
          </a:p>
        </p:txBody>
      </p:sp>
    </p:spTree>
    <p:extLst>
      <p:ext uri="{BB962C8B-B14F-4D97-AF65-F5344CB8AC3E}">
        <p14:creationId xmlns:p14="http://schemas.microsoft.com/office/powerpoint/2010/main" val="99714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9/6/19</a:t>
            </a:r>
          </a:p>
          <a:p>
            <a:pPr lvl="1"/>
            <a:r>
              <a:rPr lang="en-US" sz="1400" dirty="0"/>
              <a:t>Lynn/Tony committed to comments on Dave’s draft</a:t>
            </a:r>
            <a:endParaRPr lang="en-US" sz="1200" dirty="0"/>
          </a:p>
          <a:p>
            <a:r>
              <a:rPr lang="en-US" sz="1800" dirty="0"/>
              <a:t>10/4/19</a:t>
            </a:r>
          </a:p>
          <a:p>
            <a:pPr lvl="1"/>
            <a:r>
              <a:rPr lang="en-US" sz="1400" dirty="0"/>
              <a:t>NTR</a:t>
            </a:r>
          </a:p>
        </p:txBody>
      </p:sp>
      <p:sp>
        <p:nvSpPr>
          <p:cNvPr id="4" name="Date Placeholder 3"/>
          <p:cNvSpPr>
            <a:spLocks noGrp="1"/>
          </p:cNvSpPr>
          <p:nvPr>
            <p:ph type="dt" sz="quarter" idx="10"/>
          </p:nvPr>
        </p:nvSpPr>
        <p:spPr>
          <a:xfrm>
            <a:off x="457200" y="6448425"/>
            <a:ext cx="2133600" cy="365125"/>
          </a:xfrm>
        </p:spPr>
        <p:txBody>
          <a:bodyPr/>
          <a:lstStyle/>
          <a:p>
            <a:pPr>
              <a:defRPr/>
            </a:pPr>
            <a:fld id="{26F20DD5-9056-A243-B31A-CC73E6D7383C}" type="datetime1">
              <a:rPr lang="en-US" smtClean="0"/>
              <a:t>10/4/19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#:5-19-0035-00-agen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34021709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200" dirty="0"/>
              <a:t>Sept 2019 </a:t>
            </a:r>
            <a:r>
              <a:rPr lang="en-US" sz="2400" dirty="0"/>
              <a:t>Leadership meetings</a:t>
            </a:r>
            <a:endParaRPr lang="en-US" sz="2200" dirty="0"/>
          </a:p>
          <a:p>
            <a:pPr lvl="1"/>
            <a:r>
              <a:rPr lang="en-US" sz="1800" dirty="0"/>
              <a:t>WG Reports</a:t>
            </a:r>
          </a:p>
          <a:p>
            <a:pPr lvl="2"/>
            <a:r>
              <a:rPr lang="en-US" sz="1200" dirty="0"/>
              <a:t>1900.1 WG (Francisco reports)</a:t>
            </a:r>
          </a:p>
          <a:p>
            <a:pPr lvl="3"/>
            <a:r>
              <a:rPr lang="en-US" sz="1100" dirty="0"/>
              <a:t>Planning to include new terms generated in the 1900.5 standards</a:t>
            </a:r>
          </a:p>
          <a:p>
            <a:pPr lvl="3"/>
            <a:r>
              <a:rPr lang="en-US" sz="1100" dirty="0"/>
              <a:t>Planning for next elections</a:t>
            </a:r>
          </a:p>
          <a:p>
            <a:pPr lvl="2"/>
            <a:r>
              <a:rPr lang="en-US" sz="1200" dirty="0"/>
              <a:t>1900.2 WG (Stephen reports)</a:t>
            </a:r>
          </a:p>
          <a:p>
            <a:pPr lvl="3"/>
            <a:r>
              <a:rPr lang="en-US" sz="1100" dirty="0"/>
              <a:t>Focusing on developing test methodology</a:t>
            </a:r>
          </a:p>
          <a:p>
            <a:pPr lvl="3"/>
            <a:r>
              <a:rPr lang="en-US" sz="1100" dirty="0"/>
              <a:t>Stephen is investigating who is using the standard and their experience</a:t>
            </a:r>
          </a:p>
          <a:p>
            <a:pPr lvl="4"/>
            <a:r>
              <a:rPr lang="en-US" sz="1200" dirty="0"/>
              <a:t>Stephen has used it in FCC proceedings and found it useful, but was looking for other users and their feedback</a:t>
            </a:r>
          </a:p>
          <a:p>
            <a:pPr lvl="3"/>
            <a:r>
              <a:rPr lang="en-US" sz="1100" dirty="0"/>
              <a:t>Original purpose: bring objectivity to new spectrum use proposals, such as DSA networks</a:t>
            </a:r>
          </a:p>
          <a:p>
            <a:pPr lvl="4"/>
            <a:r>
              <a:rPr lang="en-US" sz="1200" dirty="0"/>
              <a:t>Question: are we serving that purpose or is the standard being used for other applications?</a:t>
            </a:r>
          </a:p>
          <a:p>
            <a:pPr lvl="3"/>
            <a:r>
              <a:rPr lang="en-US" sz="1100" dirty="0"/>
              <a:t>Oliver: it is being used heavily in academia (Universities are purchasing it)</a:t>
            </a:r>
          </a:p>
          <a:p>
            <a:pPr lvl="4"/>
            <a:r>
              <a:rPr lang="en-US" sz="1200" dirty="0"/>
              <a:t>Used as a benchmark for the analysis of interference in academic research</a:t>
            </a:r>
          </a:p>
          <a:p>
            <a:pPr lvl="3"/>
            <a:r>
              <a:rPr lang="en-US" sz="1100" dirty="0"/>
              <a:t>Action Item (Stephen): Request information from IEEE’s Jonathan Goldberg about who is using 1900.2 standard and their motivations.</a:t>
            </a:r>
          </a:p>
          <a:p>
            <a:pPr lvl="4"/>
            <a:r>
              <a:rPr lang="en-US" sz="1200" dirty="0"/>
              <a:t>Oliver: could catalog publications that reference the standard</a:t>
            </a:r>
          </a:p>
          <a:p>
            <a:pPr lvl="3"/>
            <a:r>
              <a:rPr lang="en-US" sz="1100" dirty="0"/>
              <a:t>Action Item (Stephen): Discuss the use of 1900.2 within the FCC and NTIA</a:t>
            </a:r>
          </a:p>
          <a:p>
            <a:pPr lvl="2"/>
            <a:r>
              <a:rPr lang="en-US" sz="1200" dirty="0"/>
              <a:t>1900.6 WG (Oliver reports)</a:t>
            </a:r>
          </a:p>
          <a:p>
            <a:pPr lvl="3"/>
            <a:r>
              <a:rPr lang="en-US" sz="1100" dirty="0"/>
              <a:t>1900.6b PAR extension</a:t>
            </a:r>
          </a:p>
          <a:p>
            <a:pPr lvl="4"/>
            <a:r>
              <a:rPr lang="en-US" sz="1200" dirty="0"/>
              <a:t>Has been approved</a:t>
            </a:r>
          </a:p>
          <a:p>
            <a:pPr lvl="4"/>
            <a:r>
              <a:rPr lang="en-US" sz="1200" dirty="0"/>
              <a:t>Outstanding work: analysis of the new use cases and their alignment with the base standard use cases</a:t>
            </a:r>
          </a:p>
          <a:p>
            <a:pPr lvl="4"/>
            <a:r>
              <a:rPr lang="en-US" sz="1200" dirty="0"/>
              <a:t>Significant effort to complete this process</a:t>
            </a:r>
          </a:p>
          <a:p>
            <a:pPr lvl="1"/>
            <a:endParaRPr lang="en-US" sz="1800" dirty="0"/>
          </a:p>
          <a:p>
            <a:pPr lvl="1"/>
            <a:endParaRPr lang="en-US" sz="1600" dirty="0"/>
          </a:p>
        </p:txBody>
      </p:sp>
      <p:sp>
        <p:nvSpPr>
          <p:cNvPr id="4" name="Date Placeholder 3"/>
          <p:cNvSpPr>
            <a:spLocks noGrp="1"/>
          </p:cNvSpPr>
          <p:nvPr>
            <p:ph type="dt" sz="quarter" idx="10"/>
          </p:nvPr>
        </p:nvSpPr>
        <p:spPr/>
        <p:txBody>
          <a:bodyPr/>
          <a:lstStyle/>
          <a:p>
            <a:pPr>
              <a:defRPr/>
            </a:pPr>
            <a:fld id="{4F440009-5391-6E4E-B859-A3A6BD1E7F59}" type="datetime1">
              <a:rPr lang="en-US" smtClean="0"/>
              <a:t>10/4/19</a:t>
            </a:fld>
            <a:endParaRPr lang="en-US"/>
          </a:p>
        </p:txBody>
      </p:sp>
      <p:sp>
        <p:nvSpPr>
          <p:cNvPr id="5" name="Footer Placeholder 4"/>
          <p:cNvSpPr>
            <a:spLocks noGrp="1"/>
          </p:cNvSpPr>
          <p:nvPr>
            <p:ph type="ftr" sz="quarter" idx="11"/>
          </p:nvPr>
        </p:nvSpPr>
        <p:spPr/>
        <p:txBody>
          <a:bodyPr/>
          <a:lstStyle/>
          <a:p>
            <a:pPr>
              <a:defRPr/>
            </a:pPr>
            <a:r>
              <a:rPr lang="en-US"/>
              <a:t>Doc #:5-19-0035-00-agen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17</a:t>
            </a:fld>
            <a:endParaRPr lang="en-US"/>
          </a:p>
        </p:txBody>
      </p:sp>
    </p:spTree>
    <p:extLst>
      <p:ext uri="{BB962C8B-B14F-4D97-AF65-F5344CB8AC3E}">
        <p14:creationId xmlns:p14="http://schemas.microsoft.com/office/powerpoint/2010/main" val="19643213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r>
              <a:rPr lang="en-US" dirty="0"/>
              <a:t> (</a:t>
            </a:r>
            <a:r>
              <a:rPr lang="en-US" dirty="0" err="1"/>
              <a:t>Cont</a:t>
            </a:r>
            <a:r>
              <a:rPr lang="en-US" dirty="0"/>
              <a:t>)</a:t>
            </a:r>
            <a:endParaRPr dirty="0"/>
          </a:p>
        </p:txBody>
      </p:sp>
      <p:sp>
        <p:nvSpPr>
          <p:cNvPr id="15363" name="Content Placeholder 2"/>
          <p:cNvSpPr>
            <a:spLocks noGrp="1"/>
          </p:cNvSpPr>
          <p:nvPr>
            <p:ph idx="1"/>
          </p:nvPr>
        </p:nvSpPr>
        <p:spPr>
          <a:xfrm>
            <a:off x="457200" y="931982"/>
            <a:ext cx="8229600" cy="5392617"/>
          </a:xfrm>
        </p:spPr>
        <p:txBody>
          <a:bodyPr/>
          <a:lstStyle/>
          <a:p>
            <a:r>
              <a:rPr lang="en-US" sz="2200" dirty="0"/>
              <a:t>Sept 2019 </a:t>
            </a:r>
            <a:r>
              <a:rPr lang="en-US" sz="2400" dirty="0"/>
              <a:t>Leadership meetings</a:t>
            </a:r>
            <a:endParaRPr lang="en-US" sz="1800" dirty="0"/>
          </a:p>
          <a:p>
            <a:pPr lvl="1"/>
            <a:r>
              <a:rPr lang="en-US" sz="1800" dirty="0"/>
              <a:t>Potential New Projects</a:t>
            </a:r>
          </a:p>
          <a:p>
            <a:pPr lvl="2"/>
            <a:r>
              <a:rPr lang="en-US" sz="1100" dirty="0"/>
              <a:t>DARPA SC2 Language standardization	</a:t>
            </a:r>
          </a:p>
          <a:p>
            <a:pPr lvl="3"/>
            <a:r>
              <a:rPr lang="en-US" sz="1000" dirty="0"/>
              <a:t>Action Item (Alex, by Nov 14</a:t>
            </a:r>
            <a:r>
              <a:rPr lang="en-US" sz="1000" baseline="30000" dirty="0"/>
              <a:t>th</a:t>
            </a:r>
            <a:r>
              <a:rPr lang="en-US" sz="1000" dirty="0"/>
              <a:t>) engage Paul Tilghman at </a:t>
            </a:r>
            <a:r>
              <a:rPr lang="en-US" sz="1000" dirty="0" err="1"/>
              <a:t>DySPAN</a:t>
            </a:r>
            <a:r>
              <a:rPr lang="en-US" sz="1000" dirty="0"/>
              <a:t> workshop and discuss his progress on standardizing SC2’s inter-network/PU dynamic collaboration language</a:t>
            </a:r>
          </a:p>
          <a:p>
            <a:pPr lvl="2"/>
            <a:r>
              <a:rPr lang="en-US" sz="1100" dirty="0"/>
              <a:t>Machine Learning standardization</a:t>
            </a:r>
          </a:p>
          <a:p>
            <a:pPr lvl="3"/>
            <a:r>
              <a:rPr lang="en-US" sz="1000" dirty="0"/>
              <a:t>Action Item (Alex, by Nov 14</a:t>
            </a:r>
            <a:r>
              <a:rPr lang="en-US" sz="1000" baseline="30000" dirty="0"/>
              <a:t>th</a:t>
            </a:r>
            <a:r>
              <a:rPr lang="en-US" sz="1000" dirty="0"/>
              <a:t>): engage Paul Tilghman at </a:t>
            </a:r>
            <a:r>
              <a:rPr lang="en-US" sz="1000" dirty="0" err="1"/>
              <a:t>DySPAN</a:t>
            </a:r>
            <a:r>
              <a:rPr lang="en-US" sz="1000" dirty="0"/>
              <a:t> workshop and discuss his progress on standardizing ML for wireless networks within 3GPP, 802.11, etc...</a:t>
            </a:r>
          </a:p>
          <a:p>
            <a:pPr lvl="2"/>
            <a:r>
              <a:rPr lang="en-US" sz="1100" dirty="0"/>
              <a:t>National Spectrum Consortium</a:t>
            </a:r>
          </a:p>
          <a:p>
            <a:pPr lvl="3"/>
            <a:r>
              <a:rPr lang="en-US" sz="1000" dirty="0"/>
              <a:t>Action Item (Oliver, by Oct 5</a:t>
            </a:r>
            <a:r>
              <a:rPr lang="en-US" sz="1000" baseline="30000" dirty="0"/>
              <a:t>th</a:t>
            </a:r>
            <a:r>
              <a:rPr lang="en-US" sz="1000" dirty="0"/>
              <a:t>): Continue email discussion with Mat and </a:t>
            </a:r>
            <a:r>
              <a:rPr lang="en-US" sz="1000" dirty="0" err="1"/>
              <a:t>Apura</a:t>
            </a:r>
            <a:r>
              <a:rPr lang="en-US" sz="1000" dirty="0"/>
              <a:t> about use of P1900 standards within NSC projects</a:t>
            </a:r>
          </a:p>
          <a:p>
            <a:pPr lvl="2"/>
            <a:r>
              <a:rPr lang="en-US" sz="1100" dirty="0"/>
              <a:t>Restarting the 1900.4 WG </a:t>
            </a:r>
          </a:p>
          <a:p>
            <a:pPr lvl="3"/>
            <a:r>
              <a:rPr lang="en-US" sz="1000" dirty="0"/>
              <a:t>Used within academia as a benchmark for DSA architecture</a:t>
            </a:r>
          </a:p>
          <a:p>
            <a:pPr lvl="3"/>
            <a:r>
              <a:rPr lang="en-US" sz="1000" dirty="0"/>
              <a:t>Considering how to restart the WG</a:t>
            </a:r>
          </a:p>
          <a:p>
            <a:pPr lvl="3"/>
            <a:r>
              <a:rPr lang="en-US" sz="1000" dirty="0"/>
              <a:t>Action Item (Oliver, by Oct 5th): contact Jonathan and ask for advice about best approach for restarting the 1900.4 standard</a:t>
            </a:r>
          </a:p>
          <a:p>
            <a:pPr lvl="1"/>
            <a:r>
              <a:rPr lang="en-US" sz="1500" dirty="0"/>
              <a:t>Proposed next Plenary meeting date and location: </a:t>
            </a:r>
          </a:p>
          <a:p>
            <a:pPr lvl="2"/>
            <a:r>
              <a:rPr lang="en-US" sz="1200" dirty="0"/>
              <a:t>Meet the 1</a:t>
            </a:r>
            <a:r>
              <a:rPr lang="en-US" sz="1200" baseline="30000" dirty="0"/>
              <a:t>st</a:t>
            </a:r>
            <a:r>
              <a:rPr lang="en-US" sz="1200" dirty="0"/>
              <a:t> week of December (Dec 3</a:t>
            </a:r>
            <a:r>
              <a:rPr lang="en-US" sz="1200" baseline="30000" dirty="0"/>
              <a:t>rd</a:t>
            </a:r>
            <a:r>
              <a:rPr lang="en-US" sz="1200" dirty="0"/>
              <a:t> - 5</a:t>
            </a:r>
            <a:r>
              <a:rPr lang="en-US" sz="1200" baseline="30000" dirty="0"/>
              <a:t>th</a:t>
            </a:r>
            <a:r>
              <a:rPr lang="en-US" sz="1200" dirty="0"/>
              <a:t>)</a:t>
            </a:r>
          </a:p>
          <a:p>
            <a:pPr lvl="2"/>
            <a:r>
              <a:rPr lang="en-US" sz="1200" dirty="0"/>
              <a:t>Time Zone: Asia-Pacific</a:t>
            </a:r>
          </a:p>
          <a:p>
            <a:pPr lvl="2"/>
            <a:r>
              <a:rPr lang="en-US" sz="1200" dirty="0"/>
              <a:t>Location: Online (no host)</a:t>
            </a:r>
          </a:p>
          <a:p>
            <a:pPr lvl="2"/>
            <a:r>
              <a:rPr lang="en-US" sz="1200" dirty="0"/>
              <a:t>Action Item (ALL, by Sep 27</a:t>
            </a:r>
            <a:r>
              <a:rPr lang="en-US" sz="1200" baseline="30000" dirty="0"/>
              <a:t>th</a:t>
            </a:r>
            <a:r>
              <a:rPr lang="en-US" sz="1200" dirty="0"/>
              <a:t>)</a:t>
            </a:r>
          </a:p>
          <a:p>
            <a:pPr lvl="3"/>
            <a:r>
              <a:rPr lang="en-US" sz="1000" dirty="0">
                <a:solidFill>
                  <a:srgbClr val="FF0000"/>
                </a:solidFill>
              </a:rPr>
              <a:t>All WG Chairs to verify that Dec 3</a:t>
            </a:r>
            <a:r>
              <a:rPr lang="en-US" sz="1000" baseline="30000" dirty="0">
                <a:solidFill>
                  <a:srgbClr val="FF0000"/>
                </a:solidFill>
              </a:rPr>
              <a:t>rd</a:t>
            </a:r>
            <a:r>
              <a:rPr lang="en-US" sz="1000" dirty="0">
                <a:solidFill>
                  <a:srgbClr val="FF0000"/>
                </a:solidFill>
              </a:rPr>
              <a:t> - 5</a:t>
            </a:r>
            <a:r>
              <a:rPr lang="en-US" sz="1000" baseline="30000" dirty="0">
                <a:solidFill>
                  <a:srgbClr val="FF0000"/>
                </a:solidFill>
              </a:rPr>
              <a:t>th</a:t>
            </a:r>
            <a:r>
              <a:rPr lang="en-US" sz="1000" dirty="0">
                <a:solidFill>
                  <a:srgbClr val="FF0000"/>
                </a:solidFill>
              </a:rPr>
              <a:t> works for plenary &amp; WG meetings for a sufficient number of their WG members</a:t>
            </a:r>
          </a:p>
          <a:p>
            <a:pPr lvl="1"/>
            <a:endParaRPr lang="en-US" sz="1600" dirty="0"/>
          </a:p>
        </p:txBody>
      </p:sp>
      <p:sp>
        <p:nvSpPr>
          <p:cNvPr id="4" name="Date Placeholder 3"/>
          <p:cNvSpPr>
            <a:spLocks noGrp="1"/>
          </p:cNvSpPr>
          <p:nvPr>
            <p:ph type="dt" sz="quarter" idx="10"/>
          </p:nvPr>
        </p:nvSpPr>
        <p:spPr/>
        <p:txBody>
          <a:bodyPr/>
          <a:lstStyle/>
          <a:p>
            <a:pPr>
              <a:defRPr/>
            </a:pPr>
            <a:fld id="{4F440009-5391-6E4E-B859-A3A6BD1E7F59}" type="datetime1">
              <a:rPr lang="en-US" smtClean="0"/>
              <a:t>10/4/19</a:t>
            </a:fld>
            <a:endParaRPr lang="en-US"/>
          </a:p>
        </p:txBody>
      </p:sp>
      <p:sp>
        <p:nvSpPr>
          <p:cNvPr id="5" name="Footer Placeholder 4"/>
          <p:cNvSpPr>
            <a:spLocks noGrp="1"/>
          </p:cNvSpPr>
          <p:nvPr>
            <p:ph type="ftr" sz="quarter" idx="11"/>
          </p:nvPr>
        </p:nvSpPr>
        <p:spPr/>
        <p:txBody>
          <a:bodyPr/>
          <a:lstStyle/>
          <a:p>
            <a:pPr>
              <a:defRPr/>
            </a:pPr>
            <a:r>
              <a:rPr lang="en-US"/>
              <a:t>Doc #:5-19-0035-00-agen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extLst>
      <p:ext uri="{BB962C8B-B14F-4D97-AF65-F5344CB8AC3E}">
        <p14:creationId xmlns:p14="http://schemas.microsoft.com/office/powerpoint/2010/main" val="22399987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000" dirty="0"/>
              <a:t>Spectrum Sharing Standards</a:t>
            </a:r>
          </a:p>
          <a:p>
            <a:pPr lvl="1"/>
            <a:r>
              <a:rPr lang="en-US" sz="1800" dirty="0"/>
              <a:t>4/5/19</a:t>
            </a:r>
          </a:p>
          <a:p>
            <a:pPr lvl="2"/>
            <a:r>
              <a:rPr lang="en-US" sz="1600" dirty="0"/>
              <a:t>Discussion with 1900.2 on the opportunities for Spectrum Sharing Standards</a:t>
            </a:r>
          </a:p>
          <a:p>
            <a:pPr lvl="1"/>
            <a:r>
              <a:rPr lang="en-US" sz="1800" dirty="0"/>
              <a:t>5/3/19</a:t>
            </a:r>
          </a:p>
          <a:p>
            <a:pPr lvl="2"/>
            <a:r>
              <a:rPr lang="en-US" sz="1600" dirty="0"/>
              <a:t>Proposal to create Dynamic spectrum sharing collaborating language</a:t>
            </a:r>
          </a:p>
          <a:p>
            <a:pPr lvl="3"/>
            <a:r>
              <a:rPr lang="en-US" sz="1200" dirty="0"/>
              <a:t>Email into John Chapin who is sharing with DARPA</a:t>
            </a:r>
          </a:p>
          <a:p>
            <a:pPr lvl="2"/>
            <a:r>
              <a:rPr lang="en-US" sz="1600" dirty="0"/>
              <a:t>AWS-3 R&amp;D work awaiting sponsor approval</a:t>
            </a:r>
          </a:p>
          <a:p>
            <a:pPr lvl="1"/>
            <a:r>
              <a:rPr lang="en-US" sz="2000" dirty="0"/>
              <a:t>6/7 </a:t>
            </a:r>
          </a:p>
          <a:p>
            <a:pPr lvl="2"/>
            <a:r>
              <a:rPr lang="en-US" sz="1600" dirty="0"/>
              <a:t>DSO on hold for SA</a:t>
            </a:r>
          </a:p>
          <a:p>
            <a:pPr lvl="1"/>
            <a:r>
              <a:rPr lang="en-US" sz="2000" dirty="0"/>
              <a:t>9/6/19</a:t>
            </a:r>
          </a:p>
          <a:p>
            <a:pPr lvl="2"/>
            <a:r>
              <a:rPr lang="en-US" sz="1600" dirty="0"/>
              <a:t>None</a:t>
            </a:r>
          </a:p>
          <a:p>
            <a:pPr lvl="1"/>
            <a:r>
              <a:rPr lang="en-US" sz="2000" dirty="0"/>
              <a:t>10/4</a:t>
            </a:r>
          </a:p>
          <a:p>
            <a:pPr lvl="2"/>
            <a:r>
              <a:rPr lang="en-US" sz="1600" dirty="0" err="1"/>
              <a:t>DySPAN</a:t>
            </a:r>
            <a:r>
              <a:rPr lang="en-US" sz="1600" dirty="0"/>
              <a:t> paper 1900.5.1 ready to go</a:t>
            </a:r>
          </a:p>
          <a:p>
            <a:pPr lvl="1"/>
            <a:endParaRPr lang="en-US" sz="2000" dirty="0"/>
          </a:p>
          <a:p>
            <a:pPr lvl="2"/>
            <a:endParaRPr lang="en-US" sz="1600" dirty="0"/>
          </a:p>
          <a:p>
            <a:endParaRPr lang="en-US" sz="1800" dirty="0"/>
          </a:p>
          <a:p>
            <a:pPr lvl="1"/>
            <a:endParaRPr lang="en-US" sz="1600" dirty="0"/>
          </a:p>
        </p:txBody>
      </p:sp>
      <p:sp>
        <p:nvSpPr>
          <p:cNvPr id="4" name="Date Placeholder 3"/>
          <p:cNvSpPr>
            <a:spLocks noGrp="1"/>
          </p:cNvSpPr>
          <p:nvPr>
            <p:ph type="dt" sz="quarter" idx="10"/>
          </p:nvPr>
        </p:nvSpPr>
        <p:spPr/>
        <p:txBody>
          <a:bodyPr/>
          <a:lstStyle/>
          <a:p>
            <a:pPr>
              <a:defRPr/>
            </a:pPr>
            <a:fld id="{8286C113-6583-D242-B0BA-CA874133BDAC}" type="datetime1">
              <a:rPr lang="en-US" smtClean="0"/>
              <a:t>10/4/19</a:t>
            </a:fld>
            <a:endParaRPr lang="en-US"/>
          </a:p>
        </p:txBody>
      </p:sp>
      <p:sp>
        <p:nvSpPr>
          <p:cNvPr id="5" name="Footer Placeholder 4"/>
          <p:cNvSpPr>
            <a:spLocks noGrp="1"/>
          </p:cNvSpPr>
          <p:nvPr>
            <p:ph type="ftr" sz="quarter" idx="11"/>
          </p:nvPr>
        </p:nvSpPr>
        <p:spPr/>
        <p:txBody>
          <a:bodyPr/>
          <a:lstStyle/>
          <a:p>
            <a:pPr>
              <a:defRPr/>
            </a:pPr>
            <a:r>
              <a:rPr lang="en-US"/>
              <a:t>Doc #:5-19-0035-00-agen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679044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2447B08F-109C-F240-9C3F-E65293BDD509}" type="datetime1">
              <a:rPr lang="en-US" smtClean="0"/>
              <a:t>10/4/19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#:5-19-0035-00-agen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323987"/>
          </a:xfrm>
          <a:prstGeom prst="rect">
            <a:avLst/>
          </a:prstGeom>
        </p:spPr>
        <p:txBody>
          <a:bodyPr wrap="square">
            <a:spAutoFit/>
          </a:bodyPr>
          <a:lstStyle/>
          <a:p>
            <a:pPr marL="0" marR="0">
              <a:spcBef>
                <a:spcPts val="0"/>
              </a:spcBef>
              <a:spcAft>
                <a:spcPts val="0"/>
              </a:spcAft>
            </a:pPr>
            <a:r>
              <a:rPr lang="en-US" sz="1400" dirty="0"/>
              <a:t>IEEE P1900.5 Monthly Meeting</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r>
              <a:rPr lang="en-US" sz="1400" dirty="0"/>
              <a:t> </a:t>
            </a:r>
          </a:p>
          <a:p>
            <a:r>
              <a:rPr lang="en-US" sz="1400" dirty="0"/>
              <a:t>Meeting number: 624 724 824</a:t>
            </a:r>
          </a:p>
          <a:p>
            <a:r>
              <a:rPr lang="en-US" sz="1400" dirty="0"/>
              <a:t>Password: nfKJw7Jg</a:t>
            </a:r>
          </a:p>
          <a:p>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r>
              <a:rPr lang="en-US" sz="1400" dirty="0"/>
              <a:t> </a:t>
            </a:r>
          </a:p>
          <a:p>
            <a:r>
              <a:rPr lang="en-US" sz="1400" dirty="0"/>
              <a:t>Join by video system</a:t>
            </a:r>
          </a:p>
          <a:p>
            <a:r>
              <a:rPr lang="en-US" sz="1400" dirty="0"/>
              <a:t>Dial 624724824@foundryinc.my.webex.com</a:t>
            </a:r>
          </a:p>
          <a:p>
            <a:r>
              <a:rPr lang="en-US" sz="1400" dirty="0"/>
              <a:t>You can also dial 173.243.2.68 and enter your meeting number.</a:t>
            </a:r>
          </a:p>
          <a:p>
            <a:r>
              <a:rPr lang="en-US" sz="1400" dirty="0"/>
              <a:t> </a:t>
            </a:r>
          </a:p>
          <a:p>
            <a:r>
              <a:rPr lang="en-US" sz="1400" dirty="0"/>
              <a:t>Join by phone</a:t>
            </a:r>
          </a:p>
          <a:p>
            <a:r>
              <a:rPr lang="en-US" sz="1400" dirty="0"/>
              <a:t>+1-510-338-9438 USA Toll</a:t>
            </a:r>
          </a:p>
          <a:p>
            <a:r>
              <a:rPr lang="en-US" sz="1400" dirty="0"/>
              <a:t>Access code: 624 724 824</a:t>
            </a:r>
          </a:p>
          <a:p>
            <a:pPr marL="0" marR="0">
              <a:spcBef>
                <a:spcPts val="0"/>
              </a:spcBef>
              <a:spcAft>
                <a:spcPts val="0"/>
              </a:spcAft>
            </a:pPr>
            <a:r>
              <a:rPr lang="en-US" sz="1400" dirty="0"/>
              <a:t>  </a:t>
            </a: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400" dirty="0"/>
              <a:t>4/5/19</a:t>
            </a:r>
          </a:p>
          <a:p>
            <a:pPr lvl="1"/>
            <a:r>
              <a:rPr lang="en-US" sz="1200" dirty="0" err="1"/>
              <a:t>Dy</a:t>
            </a:r>
            <a:r>
              <a:rPr lang="en-US" sz="1200" dirty="0"/>
              <a:t>-SPAN Conference Newark NJ 5/31/19 deadline for papers</a:t>
            </a:r>
          </a:p>
          <a:p>
            <a:pPr lvl="2"/>
            <a:r>
              <a:rPr lang="en-US" sz="1100" dirty="0"/>
              <a:t>Looking for a paper on .1 – Carlos to start</a:t>
            </a:r>
          </a:p>
          <a:p>
            <a:pPr lvl="2"/>
            <a:r>
              <a:rPr lang="en-US" sz="1100" dirty="0"/>
              <a:t>Have a draft by May WG meeting</a:t>
            </a:r>
          </a:p>
          <a:p>
            <a:pPr lvl="2"/>
            <a:r>
              <a:rPr lang="en-US" sz="1100" dirty="0"/>
              <a:t>Dave to look at 1900.5 update paper radio-&gt;network</a:t>
            </a:r>
          </a:p>
          <a:p>
            <a:pPr lvl="1"/>
            <a:r>
              <a:rPr lang="en-US" sz="1200" dirty="0"/>
              <a:t>IEEE Communications Standards Conference 6/1/19 deadline</a:t>
            </a:r>
          </a:p>
          <a:p>
            <a:pPr lvl="2"/>
            <a:r>
              <a:rPr lang="en-US" sz="1050" dirty="0"/>
              <a:t>Maybe on .2a…</a:t>
            </a:r>
          </a:p>
          <a:p>
            <a:r>
              <a:rPr lang="en-US" sz="1400" dirty="0"/>
              <a:t>5/3/19</a:t>
            </a:r>
          </a:p>
          <a:p>
            <a:pPr lvl="1"/>
            <a:r>
              <a:rPr lang="en-US" sz="1200" dirty="0"/>
              <a:t>Mark Norton briefed standards relate to 5G at recent NSC event</a:t>
            </a:r>
          </a:p>
          <a:p>
            <a:pPr lvl="2"/>
            <a:r>
              <a:rPr lang="en-US" sz="1050" dirty="0"/>
              <a:t>Didn’t mention 1900 only 802, need to establish 1900.5 as part of 5G</a:t>
            </a:r>
          </a:p>
          <a:p>
            <a:pPr lvl="2"/>
            <a:r>
              <a:rPr lang="en-US" sz="1050" dirty="0"/>
              <a:t>Mark is aware but we need to make the case</a:t>
            </a:r>
          </a:p>
          <a:p>
            <a:pPr lvl="3"/>
            <a:r>
              <a:rPr lang="en-US" sz="900" dirty="0"/>
              <a:t>We need to come to consensus before we engage Mark or  </a:t>
            </a:r>
          </a:p>
          <a:p>
            <a:pPr lvl="1"/>
            <a:r>
              <a:rPr lang="en-US" sz="1200" dirty="0"/>
              <a:t>Carlos still working on .1 paper for </a:t>
            </a:r>
            <a:r>
              <a:rPr lang="en-US" sz="1200" dirty="0" err="1"/>
              <a:t>DySPAN</a:t>
            </a:r>
            <a:endParaRPr lang="en-US" sz="1200" dirty="0"/>
          </a:p>
          <a:p>
            <a:pPr lvl="2"/>
            <a:r>
              <a:rPr lang="en-US" sz="1050" dirty="0"/>
              <a:t>Will discuss with Reinhard within 2 weeks</a:t>
            </a:r>
          </a:p>
          <a:p>
            <a:pPr lvl="1"/>
            <a:r>
              <a:rPr lang="en-US" sz="1200" dirty="0"/>
              <a:t>Carlos </a:t>
            </a:r>
            <a:r>
              <a:rPr lang="en-US" sz="1200" dirty="0" err="1"/>
              <a:t>DySPAN</a:t>
            </a:r>
            <a:r>
              <a:rPr lang="en-US" sz="1200" dirty="0"/>
              <a:t> workshop organizer Newark NJ in Nov – paper call 5/31</a:t>
            </a:r>
          </a:p>
          <a:p>
            <a:pPr lvl="2"/>
            <a:r>
              <a:rPr lang="en-US" sz="1050" dirty="0"/>
              <a:t>Spectrum collaboration</a:t>
            </a:r>
          </a:p>
          <a:p>
            <a:pPr lvl="2"/>
            <a:r>
              <a:rPr lang="en-US" sz="1050" dirty="0"/>
              <a:t>MM wave </a:t>
            </a:r>
            <a:r>
              <a:rPr lang="en-US" sz="1050" dirty="0" err="1"/>
              <a:t>comms</a:t>
            </a:r>
            <a:endParaRPr lang="en-US" sz="1050" dirty="0"/>
          </a:p>
          <a:p>
            <a:pPr lvl="1"/>
            <a:r>
              <a:rPr lang="en-US" sz="1200" dirty="0"/>
              <a:t>Dave still working on paper</a:t>
            </a:r>
          </a:p>
          <a:p>
            <a:r>
              <a:rPr lang="en-US" sz="1400" dirty="0"/>
              <a:t>6/7/19</a:t>
            </a:r>
          </a:p>
          <a:p>
            <a:pPr lvl="1"/>
            <a:r>
              <a:rPr lang="en-US" sz="1000" dirty="0" err="1"/>
              <a:t>DySPAN</a:t>
            </a:r>
            <a:r>
              <a:rPr lang="en-US" sz="1000" dirty="0"/>
              <a:t> papers extended to 6/25 Carlos and Reinhard working on a paper – looking good</a:t>
            </a:r>
          </a:p>
          <a:p>
            <a:pPr lvl="1"/>
            <a:r>
              <a:rPr lang="en-US" sz="1000" dirty="0"/>
              <a:t>Spectrum Collaboration challenge Workshop paper deadline the middle of September</a:t>
            </a:r>
          </a:p>
          <a:p>
            <a:pPr lvl="1"/>
            <a:r>
              <a:rPr lang="en-US" sz="1000" dirty="0"/>
              <a:t>Dave’s paper on 1900.5a is the start</a:t>
            </a:r>
          </a:p>
          <a:p>
            <a:r>
              <a:rPr lang="en-US" sz="1400" dirty="0"/>
              <a:t>9/6 and 10/4</a:t>
            </a:r>
          </a:p>
          <a:p>
            <a:pPr lvl="1"/>
            <a:r>
              <a:rPr lang="en-US" sz="1000" dirty="0"/>
              <a:t>November 2019 </a:t>
            </a:r>
            <a:r>
              <a:rPr lang="en-US" sz="1000" dirty="0" err="1"/>
              <a:t>DySPAN</a:t>
            </a:r>
            <a:r>
              <a:rPr lang="en-US" sz="1000" dirty="0"/>
              <a:t> Paper accepted (possible schedule of F2F)</a:t>
            </a:r>
          </a:p>
          <a:p>
            <a:pPr lvl="2"/>
            <a:endParaRPr lang="en-US" sz="1050" dirty="0"/>
          </a:p>
        </p:txBody>
      </p:sp>
      <p:sp>
        <p:nvSpPr>
          <p:cNvPr id="4" name="Date Placeholder 3"/>
          <p:cNvSpPr>
            <a:spLocks noGrp="1"/>
          </p:cNvSpPr>
          <p:nvPr>
            <p:ph type="dt" sz="half" idx="10"/>
          </p:nvPr>
        </p:nvSpPr>
        <p:spPr>
          <a:xfrm>
            <a:off x="457200" y="6448425"/>
            <a:ext cx="2133600" cy="365125"/>
          </a:xfrm>
        </p:spPr>
        <p:txBody>
          <a:bodyPr/>
          <a:lstStyle/>
          <a:p>
            <a:pPr>
              <a:defRPr/>
            </a:pPr>
            <a:fld id="{77A34C44-D69A-B643-A03E-8277D8FA4C15}" type="datetime1">
              <a:rPr lang="en-US" smtClean="0"/>
              <a:t>10/4/19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#:5-19-0035-00-agen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19913133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1900.5 F2F 11/7-8/19…</a:t>
            </a:r>
          </a:p>
          <a:p>
            <a:pPr lvl="2"/>
            <a:r>
              <a:rPr lang="en-US" sz="1400" dirty="0"/>
              <a:t>MITRE McLean (Thanks John!)</a:t>
            </a:r>
            <a:endParaRPr lang="en-US" sz="22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6B5F261-AB7D-474C-A039-209B1EBDCBE0}" type="datetime1">
              <a:rPr lang="en-US" smtClean="0"/>
              <a:t>10/4/19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#:5-19-0035-00-agen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2652567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58CC2-29DB-4E4A-829B-34A54274863D}"/>
              </a:ext>
            </a:extLst>
          </p:cNvPr>
          <p:cNvSpPr>
            <a:spLocks noGrp="1"/>
          </p:cNvSpPr>
          <p:nvPr>
            <p:ph type="title"/>
          </p:nvPr>
        </p:nvSpPr>
        <p:spPr/>
        <p:txBody>
          <a:bodyPr/>
          <a:lstStyle/>
          <a:p>
            <a:r>
              <a:rPr lang="en-US" dirty="0" err="1"/>
              <a:t>AoB</a:t>
            </a:r>
            <a:endParaRPr lang="en-US" dirty="0"/>
          </a:p>
        </p:txBody>
      </p:sp>
      <p:sp>
        <p:nvSpPr>
          <p:cNvPr id="3" name="Content Placeholder 2">
            <a:extLst>
              <a:ext uri="{FF2B5EF4-FFF2-40B4-BE49-F238E27FC236}">
                <a16:creationId xmlns:a16="http://schemas.microsoft.com/office/drawing/2014/main" id="{5D6581AF-C028-4313-8D99-934DA01118E1}"/>
              </a:ext>
            </a:extLst>
          </p:cNvPr>
          <p:cNvSpPr>
            <a:spLocks noGrp="1"/>
          </p:cNvSpPr>
          <p:nvPr>
            <p:ph idx="1"/>
          </p:nvPr>
        </p:nvSpPr>
        <p:spPr>
          <a:xfrm>
            <a:off x="457200" y="1166018"/>
            <a:ext cx="8229600" cy="4525963"/>
          </a:xfrm>
        </p:spPr>
        <p:txBody>
          <a:bodyPr/>
          <a:lstStyle/>
          <a:p>
            <a:pPr lvl="1"/>
            <a:r>
              <a:rPr lang="en-US" dirty="0"/>
              <a:t>10/4/19</a:t>
            </a:r>
          </a:p>
          <a:p>
            <a:pPr lvl="2"/>
            <a:r>
              <a:rPr lang="en-US" dirty="0"/>
              <a:t>None</a:t>
            </a:r>
          </a:p>
          <a:p>
            <a:pPr lvl="1"/>
            <a:endParaRPr lang="en-US" dirty="0"/>
          </a:p>
        </p:txBody>
      </p:sp>
      <p:sp>
        <p:nvSpPr>
          <p:cNvPr id="4" name="Date Placeholder 3">
            <a:extLst>
              <a:ext uri="{FF2B5EF4-FFF2-40B4-BE49-F238E27FC236}">
                <a16:creationId xmlns:a16="http://schemas.microsoft.com/office/drawing/2014/main" id="{B88B8C9D-8CA4-41E1-8497-7659DF45CD86}"/>
              </a:ext>
            </a:extLst>
          </p:cNvPr>
          <p:cNvSpPr>
            <a:spLocks noGrp="1"/>
          </p:cNvSpPr>
          <p:nvPr>
            <p:ph type="dt" sz="half" idx="10"/>
          </p:nvPr>
        </p:nvSpPr>
        <p:spPr>
          <a:xfrm>
            <a:off x="457200" y="6448425"/>
            <a:ext cx="2133600" cy="365125"/>
          </a:xfrm>
        </p:spPr>
        <p:txBody>
          <a:bodyPr/>
          <a:lstStyle/>
          <a:p>
            <a:pPr>
              <a:defRPr/>
            </a:pPr>
            <a:fld id="{A490DD93-8359-2F41-9306-FC8C0271BDE6}" type="datetime1">
              <a:rPr lang="en-US" smtClean="0"/>
              <a:t>10/4/19</a:t>
            </a:fld>
            <a:endParaRPr lang="en-US"/>
          </a:p>
        </p:txBody>
      </p:sp>
      <p:sp>
        <p:nvSpPr>
          <p:cNvPr id="5" name="Footer Placeholder 4">
            <a:extLst>
              <a:ext uri="{FF2B5EF4-FFF2-40B4-BE49-F238E27FC236}">
                <a16:creationId xmlns:a16="http://schemas.microsoft.com/office/drawing/2014/main" id="{DB1E902A-8687-4645-934E-3FF1567CB86D}"/>
              </a:ext>
            </a:extLst>
          </p:cNvPr>
          <p:cNvSpPr>
            <a:spLocks noGrp="1"/>
          </p:cNvSpPr>
          <p:nvPr>
            <p:ph type="ftr" sz="quarter" idx="11"/>
          </p:nvPr>
        </p:nvSpPr>
        <p:spPr>
          <a:xfrm>
            <a:off x="3124200" y="6448425"/>
            <a:ext cx="2895600" cy="365125"/>
          </a:xfrm>
        </p:spPr>
        <p:txBody>
          <a:bodyPr/>
          <a:lstStyle/>
          <a:p>
            <a:pPr>
              <a:defRPr/>
            </a:pPr>
            <a:r>
              <a:rPr lang="en-US"/>
              <a:t>Doc #:5-19-0035-00-agen</a:t>
            </a:r>
          </a:p>
        </p:txBody>
      </p:sp>
      <p:sp>
        <p:nvSpPr>
          <p:cNvPr id="6" name="Slide Number Placeholder 5">
            <a:extLst>
              <a:ext uri="{FF2B5EF4-FFF2-40B4-BE49-F238E27FC236}">
                <a16:creationId xmlns:a16="http://schemas.microsoft.com/office/drawing/2014/main" id="{1E3443DC-6676-4B8F-B4F7-C60F462C1AA1}"/>
              </a:ext>
            </a:extLst>
          </p:cNvPr>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22</a:t>
            </a:fld>
            <a:endParaRPr lang="en-US"/>
          </a:p>
        </p:txBody>
      </p:sp>
    </p:spTree>
    <p:extLst>
      <p:ext uri="{BB962C8B-B14F-4D97-AF65-F5344CB8AC3E}">
        <p14:creationId xmlns:p14="http://schemas.microsoft.com/office/powerpoint/2010/main" val="3038034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C8DA4-4D16-D24F-A89B-DEA27992949E}"/>
              </a:ext>
            </a:extLst>
          </p:cNvPr>
          <p:cNvSpPr>
            <a:spLocks noGrp="1"/>
          </p:cNvSpPr>
          <p:nvPr>
            <p:ph type="title"/>
          </p:nvPr>
        </p:nvSpPr>
        <p:spPr/>
        <p:txBody>
          <a:bodyPr/>
          <a:lstStyle/>
          <a:p>
            <a:r>
              <a:rPr lang="en-US" dirty="0"/>
              <a:t>Ad Hoc Sessions</a:t>
            </a:r>
          </a:p>
        </p:txBody>
      </p:sp>
      <p:sp>
        <p:nvSpPr>
          <p:cNvPr id="3" name="Content Placeholder 2">
            <a:extLst>
              <a:ext uri="{FF2B5EF4-FFF2-40B4-BE49-F238E27FC236}">
                <a16:creationId xmlns:a16="http://schemas.microsoft.com/office/drawing/2014/main" id="{03B3F0FF-6DE4-0A42-B405-99C604EEE63F}"/>
              </a:ext>
            </a:extLst>
          </p:cNvPr>
          <p:cNvSpPr>
            <a:spLocks noGrp="1"/>
          </p:cNvSpPr>
          <p:nvPr>
            <p:ph idx="1"/>
          </p:nvPr>
        </p:nvSpPr>
        <p:spPr/>
        <p:txBody>
          <a:bodyPr/>
          <a:lstStyle/>
          <a:p>
            <a:r>
              <a:rPr lang="en-US" dirty="0"/>
              <a:t>None</a:t>
            </a:r>
          </a:p>
        </p:txBody>
      </p:sp>
      <p:sp>
        <p:nvSpPr>
          <p:cNvPr id="4" name="Date Placeholder 3">
            <a:extLst>
              <a:ext uri="{FF2B5EF4-FFF2-40B4-BE49-F238E27FC236}">
                <a16:creationId xmlns:a16="http://schemas.microsoft.com/office/drawing/2014/main" id="{3966D0AD-0FE0-AF43-A2FF-7D19A6C51FC4}"/>
              </a:ext>
            </a:extLst>
          </p:cNvPr>
          <p:cNvSpPr>
            <a:spLocks noGrp="1"/>
          </p:cNvSpPr>
          <p:nvPr>
            <p:ph type="dt" sz="half" idx="10"/>
          </p:nvPr>
        </p:nvSpPr>
        <p:spPr/>
        <p:txBody>
          <a:bodyPr/>
          <a:lstStyle/>
          <a:p>
            <a:pPr>
              <a:defRPr/>
            </a:pPr>
            <a:fld id="{607DF34F-7C02-624C-906F-7C41B5E7209F}" type="datetime1">
              <a:rPr lang="en-US" smtClean="0"/>
              <a:t>10/4/19</a:t>
            </a:fld>
            <a:endParaRPr lang="en-US"/>
          </a:p>
        </p:txBody>
      </p:sp>
      <p:sp>
        <p:nvSpPr>
          <p:cNvPr id="5" name="Footer Placeholder 4">
            <a:extLst>
              <a:ext uri="{FF2B5EF4-FFF2-40B4-BE49-F238E27FC236}">
                <a16:creationId xmlns:a16="http://schemas.microsoft.com/office/drawing/2014/main" id="{FB0F1D31-85BC-CD4C-8299-1245E348872C}"/>
              </a:ext>
            </a:extLst>
          </p:cNvPr>
          <p:cNvSpPr>
            <a:spLocks noGrp="1"/>
          </p:cNvSpPr>
          <p:nvPr>
            <p:ph type="ftr" sz="quarter" idx="11"/>
          </p:nvPr>
        </p:nvSpPr>
        <p:spPr/>
        <p:txBody>
          <a:bodyPr/>
          <a:lstStyle/>
          <a:p>
            <a:r>
              <a:rPr lang="en-US"/>
              <a:t>Doc #:5-19-0035-00-agen</a:t>
            </a:r>
            <a:endParaRPr lang="en-US" dirty="0"/>
          </a:p>
        </p:txBody>
      </p:sp>
      <p:sp>
        <p:nvSpPr>
          <p:cNvPr id="6" name="Slide Number Placeholder 5">
            <a:extLst>
              <a:ext uri="{FF2B5EF4-FFF2-40B4-BE49-F238E27FC236}">
                <a16:creationId xmlns:a16="http://schemas.microsoft.com/office/drawing/2014/main" id="{8A0855C2-5283-4E46-AE16-8FC533E4F788}"/>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spTree>
    <p:extLst>
      <p:ext uri="{BB962C8B-B14F-4D97-AF65-F5344CB8AC3E}">
        <p14:creationId xmlns:p14="http://schemas.microsoft.com/office/powerpoint/2010/main" val="4252532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sz="2400" dirty="0">
                <a:hlinkClick r:id="rId2"/>
              </a:rPr>
              <a:t>http://standards.ieee.org/about/sasb/audcom/pnp/DySPAN_SC.pdf</a:t>
            </a:r>
            <a:endParaRPr sz="2400" dirty="0"/>
          </a:p>
          <a:p>
            <a:r>
              <a:rPr sz="2800" dirty="0"/>
              <a:t>IEEE 1900.5 WG rules</a:t>
            </a:r>
          </a:p>
          <a:p>
            <a:pPr lvl="1"/>
            <a:r>
              <a:rPr sz="2400" dirty="0">
                <a:hlinkClick r:id="rId3"/>
              </a:rPr>
              <a:t>http://grouper.ieee.org/groups/dyspan/files/individual-WG-PnPs.pdf</a:t>
            </a:r>
            <a:endParaRPr sz="2400" dirty="0"/>
          </a:p>
          <a:p>
            <a:r>
              <a:rPr sz="2800" dirty="0"/>
              <a:t>Roberts Rules (latest edition) as needed…</a:t>
            </a:r>
            <a:endParaRPr lang="en-US" sz="2800" dirty="0"/>
          </a:p>
          <a:p>
            <a:r>
              <a:rPr lang="en-US" sz="2800" dirty="0"/>
              <a:t>Note – Rules changed approved effective 1/1/19</a:t>
            </a:r>
          </a:p>
          <a:p>
            <a:pPr lvl="1"/>
            <a:r>
              <a:rPr lang="en-US" sz="2400" dirty="0">
                <a:hlinkClick r:id="rId4"/>
              </a:rPr>
              <a:t>https://mentor.ieee.org/1900.5/dcn/18/5-18-0037-00-polp-draft-policies-and-procedures-for-ieee-dyspan-sc-working-groups.doc</a:t>
            </a:r>
            <a:r>
              <a:rPr lang="en-US" sz="2400" dirty="0"/>
              <a:t> </a:t>
            </a:r>
            <a:endParaRPr sz="2400" dirty="0"/>
          </a:p>
          <a:p>
            <a:pPr lvl="1"/>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DA1933F-5DE4-D446-BD71-E7541A42B02F}" type="datetime1">
              <a:rPr lang="en-US" smtClean="0"/>
              <a:t>10/4/19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#:5-19-0035-00-agen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5CF1FCC0-E07C-DB43-991E-4E3D439ADEE5}" type="datetime1">
              <a:rPr lang="en-US" smtClean="0"/>
              <a:t>10/4/19</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#:5-19-0035-00-agen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7832868" y="1219200"/>
            <a:ext cx="1158732" cy="923330"/>
          </a:xfrm>
          <a:prstGeom prst="rect">
            <a:avLst/>
          </a:prstGeom>
          <a:noFill/>
        </p:spPr>
        <p:txBody>
          <a:bodyPr wrap="square" rtlCol="0">
            <a:spAutoFit/>
          </a:bodyPr>
          <a:lstStyle/>
          <a:p>
            <a:r>
              <a:rPr lang="en-US" b="1" i="1" dirty="0">
                <a:solidFill>
                  <a:srgbClr val="FF0000"/>
                </a:solidFill>
              </a:rPr>
              <a:t>Quorum?</a:t>
            </a:r>
          </a:p>
          <a:p>
            <a:r>
              <a:rPr lang="en-US" b="1" i="1" dirty="0">
                <a:solidFill>
                  <a:srgbClr val="FF0000"/>
                </a:solidFill>
              </a:rPr>
              <a:t>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C2765E-E9BE-184C-8FA0-F4019E42D443}"/>
              </a:ext>
            </a:extLst>
          </p:cNvPr>
          <p:cNvGraphicFramePr>
            <a:graphicFrameLocks noGrp="1"/>
          </p:cNvGraphicFramePr>
          <p:nvPr>
            <p:extLst>
              <p:ext uri="{D42A27DB-BD31-4B8C-83A1-F6EECF244321}">
                <p14:modId xmlns:p14="http://schemas.microsoft.com/office/powerpoint/2010/main" val="2800927464"/>
              </p:ext>
            </p:extLst>
          </p:nvPr>
        </p:nvGraphicFramePr>
        <p:xfrm>
          <a:off x="1143000" y="838200"/>
          <a:ext cx="6137706" cy="4532422"/>
        </p:xfrm>
        <a:graphic>
          <a:graphicData uri="http://schemas.openxmlformats.org/drawingml/2006/table">
            <a:tbl>
              <a:tblPr>
                <a:tableStyleId>{5C22544A-7EE6-4342-B048-85BDC9FD1C3A}</a:tableStyleId>
              </a:tblPr>
              <a:tblGrid>
                <a:gridCol w="891245">
                  <a:extLst>
                    <a:ext uri="{9D8B030D-6E8A-4147-A177-3AD203B41FA5}">
                      <a16:colId xmlns:a16="http://schemas.microsoft.com/office/drawing/2014/main" val="3870102625"/>
                    </a:ext>
                  </a:extLst>
                </a:gridCol>
                <a:gridCol w="811033">
                  <a:extLst>
                    <a:ext uri="{9D8B030D-6E8A-4147-A177-3AD203B41FA5}">
                      <a16:colId xmlns:a16="http://schemas.microsoft.com/office/drawing/2014/main" val="2831998229"/>
                    </a:ext>
                  </a:extLst>
                </a:gridCol>
                <a:gridCol w="1345780">
                  <a:extLst>
                    <a:ext uri="{9D8B030D-6E8A-4147-A177-3AD203B41FA5}">
                      <a16:colId xmlns:a16="http://schemas.microsoft.com/office/drawing/2014/main" val="2511496468"/>
                    </a:ext>
                  </a:extLst>
                </a:gridCol>
                <a:gridCol w="1402225">
                  <a:extLst>
                    <a:ext uri="{9D8B030D-6E8A-4147-A177-3AD203B41FA5}">
                      <a16:colId xmlns:a16="http://schemas.microsoft.com/office/drawing/2014/main" val="613238965"/>
                    </a:ext>
                  </a:extLst>
                </a:gridCol>
                <a:gridCol w="1687423">
                  <a:extLst>
                    <a:ext uri="{9D8B030D-6E8A-4147-A177-3AD203B41FA5}">
                      <a16:colId xmlns:a16="http://schemas.microsoft.com/office/drawing/2014/main" val="2745742833"/>
                    </a:ext>
                  </a:extLst>
                </a:gridCol>
              </a:tblGrid>
              <a:tr h="761266">
                <a:tc>
                  <a:txBody>
                    <a:bodyPr/>
                    <a:lstStyle/>
                    <a:p>
                      <a:pPr algn="ctr" fontAlgn="b"/>
                      <a:r>
                        <a:rPr lang="en-US" sz="1000" u="none" strike="noStrike">
                          <a:effectLst/>
                        </a:rPr>
                        <a:t>10/4/19</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WG Status</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1855726906"/>
                  </a:ext>
                </a:extLst>
              </a:tr>
              <a:tr h="166527">
                <a:tc>
                  <a:txBody>
                    <a:bodyPr/>
                    <a:lstStyle/>
                    <a:p>
                      <a:pPr algn="ctr" fontAlgn="b"/>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r" fontAlgn="b"/>
                      <a:r>
                        <a:rPr lang="en-US" sz="1000" u="none" strike="noStrike">
                          <a:effectLst/>
                        </a:rPr>
                        <a:t>15</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4079013708"/>
                  </a:ext>
                </a:extLst>
              </a:tr>
              <a:tr h="166527">
                <a:tc>
                  <a:txBody>
                    <a:bodyPr/>
                    <a:lstStyle/>
                    <a:p>
                      <a:pPr algn="ctr" fontAlgn="b"/>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4076044297"/>
                  </a:ext>
                </a:extLst>
              </a:tr>
              <a:tr h="166527">
                <a:tc>
                  <a:txBody>
                    <a:bodyPr/>
                    <a:lstStyle/>
                    <a:p>
                      <a:pPr algn="ctr" fontAlgn="b"/>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2192879876"/>
                  </a:ext>
                </a:extLst>
              </a:tr>
              <a:tr h="166527">
                <a:tc>
                  <a:txBody>
                    <a:bodyPr/>
                    <a:lstStyle/>
                    <a:p>
                      <a:pPr algn="ctr" rtl="0" fontAlgn="b"/>
                      <a:r>
                        <a:rPr lang="en-US" sz="900" u="none" strike="noStrike" dirty="0">
                          <a:effectLst/>
                        </a:rPr>
                        <a:t> x</a:t>
                      </a:r>
                      <a:endParaRPr lang="en-US" sz="900" b="0" i="0" u="none" strike="noStrike" dirty="0">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Julia</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Andrusenko</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JHU/APL</a:t>
                      </a:r>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2755933039"/>
                  </a:ext>
                </a:extLst>
              </a:tr>
              <a:tr h="166527">
                <a:tc>
                  <a:txBody>
                    <a:bodyPr/>
                    <a:lstStyle/>
                    <a:p>
                      <a:pPr algn="ctr" rtl="0" fontAlgn="b"/>
                      <a:r>
                        <a:rPr lang="en-US" sz="900" u="none" strike="noStrike" dirty="0">
                          <a:effectLst/>
                        </a:rPr>
                        <a:t> x</a:t>
                      </a:r>
                      <a:endParaRPr lang="en-US" sz="900" b="0" i="0" u="none" strike="noStrike" dirty="0">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2548580669"/>
                  </a:ext>
                </a:extLst>
              </a:tr>
              <a:tr h="166527">
                <a:tc>
                  <a:txBody>
                    <a:bodyPr/>
                    <a:lstStyle/>
                    <a:p>
                      <a:pPr algn="ctr" rtl="0" fontAlgn="b"/>
                      <a:r>
                        <a:rPr lang="en-US" sz="900" u="none" strike="noStrike" dirty="0">
                          <a:effectLst/>
                        </a:rPr>
                        <a:t> x</a:t>
                      </a:r>
                      <a:endParaRPr lang="en-US" sz="900" b="0" i="0" u="none" strike="noStrike" dirty="0">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L3Harris</a:t>
                      </a:r>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182973359"/>
                  </a:ext>
                </a:extLst>
              </a:tr>
              <a:tr h="265848">
                <a:tc>
                  <a:txBody>
                    <a:bodyPr/>
                    <a:lstStyle/>
                    <a:p>
                      <a:pPr algn="ctr" fontAlgn="b"/>
                      <a:r>
                        <a:rPr lang="en-US" sz="1700" u="none" strike="noStrike" dirty="0">
                          <a:effectLst/>
                        </a:rPr>
                        <a:t> </a:t>
                      </a:r>
                      <a:endParaRPr lang="en-US" sz="1700" b="0" i="0" u="none" strike="noStrike" dirty="0">
                        <a:solidFill>
                          <a:srgbClr val="000000"/>
                        </a:solidFill>
                        <a:effectLst/>
                        <a:latin typeface="Arial" panose="020B0604020202020204" pitchFamily="34" charset="0"/>
                      </a:endParaRPr>
                    </a:p>
                  </a:txBody>
                  <a:tcPr marL="8921" marR="8921" marT="8921"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Lynn</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Grande</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Southern Cloud</a:t>
                      </a:r>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3648936229"/>
                  </a:ext>
                </a:extLst>
              </a:tr>
              <a:tr h="322943">
                <a:tc>
                  <a:txBody>
                    <a:bodyPr/>
                    <a:lstStyle/>
                    <a:p>
                      <a:pPr algn="ctr" fontAlgn="b"/>
                      <a:r>
                        <a:rPr lang="en-US" sz="1700" u="none" strike="noStrike" dirty="0">
                          <a:effectLst/>
                        </a:rPr>
                        <a:t> </a:t>
                      </a:r>
                      <a:endParaRPr lang="en-US" sz="1700" b="0" i="0" u="none" strike="noStrike" dirty="0">
                        <a:solidFill>
                          <a:srgbClr val="000000"/>
                        </a:solidFill>
                        <a:effectLst/>
                        <a:latin typeface="Arial" panose="020B0604020202020204" pitchFamily="34" charset="0"/>
                      </a:endParaRPr>
                    </a:p>
                  </a:txBody>
                  <a:tcPr marL="8921" marR="8921" marT="8921"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624065381"/>
                  </a:ext>
                </a:extLst>
              </a:tr>
              <a:tr h="166527">
                <a:tc>
                  <a:txBody>
                    <a:bodyPr/>
                    <a:lstStyle/>
                    <a:p>
                      <a:pPr algn="ctr" rtl="0" fontAlgn="b"/>
                      <a:r>
                        <a:rPr lang="en-US" sz="900" u="none" strike="noStrike" dirty="0">
                          <a:effectLst/>
                        </a:rPr>
                        <a:t> </a:t>
                      </a:r>
                      <a:endParaRPr lang="en-US" sz="900" b="0" i="0" u="none" strike="noStrike" dirty="0">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Drexel University</a:t>
                      </a:r>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3462981383"/>
                  </a:ext>
                </a:extLst>
              </a:tr>
              <a:tr h="322943">
                <a:tc>
                  <a:txBody>
                    <a:bodyPr/>
                    <a:lstStyle/>
                    <a:p>
                      <a:pPr algn="ctr" rtl="0" fontAlgn="b"/>
                      <a:r>
                        <a:rPr lang="en-US" sz="900" u="none" strike="noStrike" dirty="0">
                          <a:effectLst/>
                        </a:rPr>
                        <a:t> x</a:t>
                      </a:r>
                      <a:endParaRPr lang="en-US" sz="900" b="0" i="0" u="none" strike="noStrike" dirty="0">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Li</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Li</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Communications Research Centre Canada</a:t>
                      </a:r>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918070786"/>
                  </a:ext>
                </a:extLst>
              </a:tr>
              <a:tr h="166527">
                <a:tc>
                  <a:txBody>
                    <a:bodyPr/>
                    <a:lstStyle/>
                    <a:p>
                      <a:pPr algn="ctr" rtl="0" fontAlgn="b"/>
                      <a:r>
                        <a:rPr lang="en-US" sz="900" u="none" strike="noStrike" dirty="0">
                          <a:effectLst/>
                        </a:rPr>
                        <a:t> x</a:t>
                      </a:r>
                      <a:endParaRPr lang="en-US" sz="900" b="0" i="0" u="none" strike="noStrike" dirty="0">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Jakub</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Moskal</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Vistology</a:t>
                      </a:r>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283038289"/>
                  </a:ext>
                </a:extLst>
              </a:tr>
              <a:tr h="322943">
                <a:tc>
                  <a:txBody>
                    <a:bodyPr/>
                    <a:lstStyle/>
                    <a:p>
                      <a:pPr algn="ctr" rtl="0" fontAlgn="b"/>
                      <a:r>
                        <a:rPr lang="en-US" sz="900" u="none" strike="noStrike" dirty="0">
                          <a:effectLst/>
                        </a:rPr>
                        <a:t> x</a:t>
                      </a:r>
                      <a:endParaRPr lang="en-US" sz="900" b="0" i="0" u="none" strike="noStrike" dirty="0">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Wireless and Mobile Communication, TU Delft</a:t>
                      </a:r>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2795603564"/>
                  </a:ext>
                </a:extLst>
              </a:tr>
              <a:tr h="166527">
                <a:tc>
                  <a:txBody>
                    <a:bodyPr/>
                    <a:lstStyle/>
                    <a:p>
                      <a:pPr algn="ctr" rtl="0" fontAlgn="b"/>
                      <a:r>
                        <a:rPr lang="en-US" sz="900" u="none" strike="noStrike" dirty="0">
                          <a:effectLst/>
                        </a:rPr>
                        <a:t> x</a:t>
                      </a:r>
                      <a:endParaRPr lang="en-US" sz="900" b="0" i="0" u="none" strike="noStrike" dirty="0">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Foundry Inc (Chair)</a:t>
                      </a:r>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16434297"/>
                  </a:ext>
                </a:extLst>
              </a:tr>
              <a:tr h="166527">
                <a:tc>
                  <a:txBody>
                    <a:bodyPr/>
                    <a:lstStyle/>
                    <a:p>
                      <a:pPr algn="ctr" rtl="0" fontAlgn="b"/>
                      <a:r>
                        <a:rPr lang="en-US" sz="900" u="none" strike="noStrike" dirty="0">
                          <a:effectLst/>
                        </a:rPr>
                        <a:t> </a:t>
                      </a:r>
                      <a:endParaRPr lang="en-US" sz="900" b="0" i="0" u="none" strike="noStrike" dirty="0">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1559951442"/>
                  </a:ext>
                </a:extLst>
              </a:tr>
              <a:tr h="265848">
                <a:tc>
                  <a:txBody>
                    <a:bodyPr/>
                    <a:lstStyle/>
                    <a:p>
                      <a:pPr algn="ctr" fontAlgn="b"/>
                      <a:r>
                        <a:rPr lang="en-US" sz="1700" u="none" strike="noStrike" dirty="0">
                          <a:effectLst/>
                        </a:rPr>
                        <a:t> </a:t>
                      </a:r>
                      <a:endParaRPr lang="en-US" sz="1700" b="0" i="0" u="none" strike="noStrike" dirty="0">
                        <a:solidFill>
                          <a:srgbClr val="000000"/>
                        </a:solidFill>
                        <a:effectLst/>
                        <a:latin typeface="Arial" panose="020B0604020202020204" pitchFamily="34" charset="0"/>
                      </a:endParaRPr>
                    </a:p>
                  </a:txBody>
                  <a:tcPr marL="8921" marR="8921" marT="8921"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BAE Systems (Former Chair)</a:t>
                      </a:r>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149161336"/>
                  </a:ext>
                </a:extLst>
              </a:tr>
              <a:tr h="166527">
                <a:tc>
                  <a:txBody>
                    <a:bodyPr/>
                    <a:lstStyle/>
                    <a:p>
                      <a:pPr algn="ctr" rtl="0" fontAlgn="b"/>
                      <a:r>
                        <a:rPr lang="en-US" sz="900" u="none" strike="noStrike" dirty="0">
                          <a:effectLst/>
                        </a:rPr>
                        <a:t> x</a:t>
                      </a:r>
                      <a:endParaRPr lang="en-US" sz="900" b="0" i="0" u="none" strike="noStrike" dirty="0">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Kael</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Stilp</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2173145037"/>
                  </a:ext>
                </a:extLst>
              </a:tr>
              <a:tr h="166527">
                <a:tc>
                  <a:txBody>
                    <a:bodyPr/>
                    <a:lstStyle/>
                    <a:p>
                      <a:pPr algn="ctr" rtl="0" fontAlgn="b"/>
                      <a:r>
                        <a:rPr lang="en-US" sz="900" u="none" strike="noStrike" dirty="0">
                          <a:effectLst/>
                        </a:rPr>
                        <a:t> x</a:t>
                      </a:r>
                      <a:endParaRPr lang="en-US" sz="900" b="0" i="0" u="none" strike="noStrike" dirty="0">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3220206626"/>
                  </a:ext>
                </a:extLst>
              </a:tr>
              <a:tr h="265848">
                <a:tc>
                  <a:txBody>
                    <a:bodyPr/>
                    <a:lstStyle/>
                    <a:p>
                      <a:pPr algn="ctr" fontAlgn="b"/>
                      <a:r>
                        <a:rPr lang="en-US" sz="1700" u="none" strike="noStrike" dirty="0">
                          <a:effectLst/>
                        </a:rPr>
                        <a:t> </a:t>
                      </a:r>
                      <a:endParaRPr lang="en-US" sz="1700" b="0" i="0" u="none" strike="noStrike" dirty="0">
                        <a:solidFill>
                          <a:srgbClr val="000000"/>
                        </a:solidFill>
                        <a:effectLst/>
                        <a:latin typeface="Arial" panose="020B0604020202020204" pitchFamily="34" charset="0"/>
                      </a:endParaRPr>
                    </a:p>
                  </a:txBody>
                  <a:tcPr marL="8921" marR="8921" marT="8921"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dirty="0">
                          <a:effectLst/>
                        </a:rPr>
                        <a:t>MITRE (Vice Chair)</a:t>
                      </a:r>
                      <a:endParaRPr lang="en-US" sz="1000" b="0" i="0" u="none" strike="noStrike" dirty="0">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352910854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b="1" dirty="0">
                <a:latin typeface="Times New Roman" pitchFamily="18" charset="0"/>
              </a:rPr>
              <a:t>10/4/19  2:30-4:30 EDT</a:t>
            </a:r>
            <a:endParaRPr lang="en-US" dirty="0">
              <a:latin typeface="Times New Roman" pitchFamily="18" charset="0"/>
            </a:endParaRPr>
          </a:p>
          <a:p>
            <a:pPr>
              <a:buFont typeface="+mj-lt"/>
              <a:buAutoNum type="arabicPeriod"/>
            </a:pPr>
            <a:r>
              <a:rPr lang="en-US" dirty="0"/>
              <a:t>Administrivia</a:t>
            </a:r>
          </a:p>
          <a:p>
            <a:pPr lvl="1">
              <a:buFont typeface="+mj-lt"/>
              <a:buAutoNum type="alphaLcParenR"/>
            </a:pPr>
            <a:r>
              <a:rPr lang="en-US" dirty="0"/>
              <a:t>Roll Call / Quorum Check</a:t>
            </a:r>
          </a:p>
          <a:p>
            <a:pPr lvl="1">
              <a:buFont typeface="+mj-lt"/>
              <a:buAutoNum type="alphaLcParenR"/>
            </a:pPr>
            <a:r>
              <a:rPr lang="en-US" dirty="0"/>
              <a:t>Approve Agenda</a:t>
            </a:r>
          </a:p>
          <a:p>
            <a:pPr lvl="1">
              <a:buFont typeface="+mj-lt"/>
              <a:buAutoNum type="alphaLcParenR"/>
            </a:pPr>
            <a:r>
              <a:rPr lang="en-US" dirty="0"/>
              <a:t>Patent slides / Notes on status</a:t>
            </a:r>
          </a:p>
          <a:p>
            <a:pPr lvl="1">
              <a:buFont typeface="+mj-lt"/>
              <a:buAutoNum type="alphaLcParenR"/>
            </a:pPr>
            <a:r>
              <a:rPr lang="en-US" dirty="0"/>
              <a:t>Approval of recent minutes</a:t>
            </a:r>
          </a:p>
          <a:p>
            <a:pPr>
              <a:buFont typeface="+mj-lt"/>
              <a:buAutoNum type="arabicPeriod"/>
            </a:pPr>
            <a:r>
              <a:rPr lang="en-US" dirty="0"/>
              <a:t>Status on 1900.5.1</a:t>
            </a:r>
          </a:p>
          <a:p>
            <a:pPr>
              <a:buFont typeface="+mj-lt"/>
              <a:buAutoNum type="arabicPeriod"/>
            </a:pPr>
            <a:r>
              <a:rPr lang="en-US" dirty="0"/>
              <a:t>Status on 1900.5.2a</a:t>
            </a:r>
          </a:p>
          <a:p>
            <a:pPr>
              <a:buFont typeface="+mj-lt"/>
              <a:buAutoNum type="arabicPeriod"/>
            </a:pPr>
            <a:r>
              <a:rPr lang="en-US" dirty="0"/>
              <a:t>Status on 1900.5 Revision</a:t>
            </a:r>
          </a:p>
          <a:p>
            <a:pPr>
              <a:buFont typeface="+mj-lt"/>
              <a:buAutoNum type="arabicPeriod"/>
            </a:pPr>
            <a:r>
              <a:rPr lang="en-US" dirty="0"/>
              <a:t>Review of other 1900 activities (1900.1, Leadership meeting etc.)</a:t>
            </a:r>
          </a:p>
          <a:p>
            <a:pPr>
              <a:buFont typeface="+mj-lt"/>
              <a:buAutoNum type="arabicPeriod"/>
            </a:pPr>
            <a:r>
              <a:rPr lang="en-US" dirty="0"/>
              <a:t>1900.5 marketing inputs</a:t>
            </a:r>
          </a:p>
          <a:p>
            <a:pPr>
              <a:buFont typeface="+mj-lt"/>
              <a:buAutoNum type="arabicPeriod"/>
            </a:pPr>
            <a:r>
              <a:rPr lang="en-US" dirty="0"/>
              <a:t>1900.5 meeting planning and review</a:t>
            </a:r>
          </a:p>
          <a:p>
            <a:pPr>
              <a:buFont typeface="+mj-lt"/>
              <a:buAutoNum type="arabicPeriod"/>
            </a:pPr>
            <a:r>
              <a:rPr lang="en-US" dirty="0" err="1"/>
              <a:t>AoB</a:t>
            </a:r>
            <a:endParaRPr lang="en-US" dirty="0"/>
          </a:p>
          <a:p>
            <a:pPr>
              <a:buFont typeface="+mj-lt"/>
              <a:buAutoNum type="arabicPeriod"/>
            </a:pPr>
            <a:r>
              <a:rPr lang="en-US" dirty="0"/>
              <a:t>Adjourn</a:t>
            </a:r>
          </a:p>
          <a:p>
            <a:pPr>
              <a:buFont typeface="+mj-lt"/>
              <a:buAutoNum type="arabicPeriod"/>
            </a:pPr>
            <a:r>
              <a:rPr lang="en-US" dirty="0"/>
              <a:t>Ad Hoc sessions (Review and planning for subgroup activities as needed)</a:t>
            </a:r>
          </a:p>
        </p:txBody>
      </p:sp>
      <p:sp>
        <p:nvSpPr>
          <p:cNvPr id="6148" name="TextBox 1"/>
          <p:cNvSpPr txBox="1">
            <a:spLocks noChangeArrowheads="1"/>
          </p:cNvSpPr>
          <p:nvPr/>
        </p:nvSpPr>
        <p:spPr bwMode="auto">
          <a:xfrm>
            <a:off x="3429000" y="5488365"/>
            <a:ext cx="37161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3A73B938-07AF-8149-9B9A-A22B594E7211}" type="datetime1">
              <a:rPr lang="en-US" smtClean="0"/>
              <a:t>10/4/19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#:5-19-0035-00-agen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5-19-0035-00-agen</a:t>
            </a:r>
          </a:p>
          <a:p>
            <a:endParaRPr dirty="0"/>
          </a:p>
          <a:p>
            <a:r>
              <a:rPr dirty="0"/>
              <a:t>Mover:</a:t>
            </a:r>
            <a:r>
              <a:rPr lang="en-US" dirty="0"/>
              <a:t> John		</a:t>
            </a:r>
            <a:endParaRPr dirty="0"/>
          </a:p>
          <a:p>
            <a:r>
              <a:rPr dirty="0"/>
              <a:t>Second:</a:t>
            </a:r>
            <a:r>
              <a:rPr lang="en-US" dirty="0"/>
              <a:t> 	Jakub</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7D81189C-4662-B045-BBC1-E6E7672F29B6}" type="datetime1">
              <a:rPr lang="en-US" smtClean="0"/>
              <a:t>10/4/19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#:5-19-0035-00-agen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81000" y="611187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a:xfrm>
            <a:off x="457200" y="6448425"/>
            <a:ext cx="2133600" cy="365125"/>
          </a:xfrm>
        </p:spPr>
        <p:txBody>
          <a:bodyPr/>
          <a:lstStyle/>
          <a:p>
            <a:pPr>
              <a:defRPr/>
            </a:pPr>
            <a:fld id="{24CD2813-4BFA-D945-9C50-AF9355A3D760}" type="datetime1">
              <a:rPr lang="en-US" smtClean="0"/>
              <a:t>10/4/19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#:5-19-0035-00-agen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235909328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a:xfrm>
            <a:off x="457200" y="6448425"/>
            <a:ext cx="2133600" cy="365125"/>
          </a:xfrm>
        </p:spPr>
        <p:txBody>
          <a:bodyPr/>
          <a:lstStyle/>
          <a:p>
            <a:pPr>
              <a:defRPr/>
            </a:pPr>
            <a:fld id="{0A8E061F-7101-4A4E-9310-3C107D9EE17B}" type="datetime1">
              <a:rPr lang="en-US" smtClean="0"/>
              <a:t>10/4/19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#:5-19-0035-00-agen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869387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228600" y="1603375"/>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C814A9A8-5958-4549-B223-65DB069B1815}" type="datetime1">
              <a:rPr lang="en-US" smtClean="0"/>
              <a:t>10/4/19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#:5-19-0035-00-agen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9</a:t>
            </a:fld>
            <a:endParaRPr lang="en-US" dirty="0"/>
          </a:p>
        </p:txBody>
      </p:sp>
    </p:spTree>
    <p:extLst>
      <p:ext uri="{BB962C8B-B14F-4D97-AF65-F5344CB8AC3E}">
        <p14:creationId xmlns:p14="http://schemas.microsoft.com/office/powerpoint/2010/main" val="26651972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21153</TotalTime>
  <Words>1855</Words>
  <Application>Microsoft Macintosh PowerPoint</Application>
  <PresentationFormat>On-screen Show (4:3)</PresentationFormat>
  <Paragraphs>421</Paragraphs>
  <Slides>23</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Helvetica</vt:lpstr>
      <vt:lpstr>Monotype Sorts</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the WG Chair</vt:lpstr>
      <vt:lpstr>Participants have a duty to inform the IEEE</vt:lpstr>
      <vt:lpstr>Ways to inform IEEE</vt:lpstr>
      <vt:lpstr>Other guidelines for IEEE WG meetings</vt:lpstr>
      <vt:lpstr>Patent-related information</vt:lpstr>
      <vt:lpstr>Minutes for approval</vt:lpstr>
      <vt:lpstr>Current Status for 1900.5.1</vt:lpstr>
      <vt:lpstr>Working Schedule for 1900.5.1</vt:lpstr>
      <vt:lpstr>Current Status for 1900.5.2a</vt:lpstr>
      <vt:lpstr>Current Status for 1900.5 Revision</vt:lpstr>
      <vt:lpstr>Other DySPAN-SC Activities</vt:lpstr>
      <vt:lpstr>Other DySPAN-SC Activities (Cont)</vt:lpstr>
      <vt:lpstr>Other DySPAN-SC Activities</vt:lpstr>
      <vt:lpstr>1900.5 Marketing Inputs</vt:lpstr>
      <vt:lpstr>1900.5 Meeting Planning and Review</vt:lpstr>
      <vt:lpstr>AoB</vt:lpstr>
      <vt:lpstr>Ad Hoc Sessions</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532</cp:revision>
  <dcterms:created xsi:type="dcterms:W3CDTF">2013-08-13T02:52:21Z</dcterms:created>
  <dcterms:modified xsi:type="dcterms:W3CDTF">2019-10-04T19:13:34Z</dcterms:modified>
</cp:coreProperties>
</file>