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17" r:id="rId2"/>
    <p:sldId id="402" r:id="rId3"/>
    <p:sldId id="337" r:id="rId4"/>
    <p:sldId id="413" r:id="rId5"/>
    <p:sldId id="332" r:id="rId6"/>
    <p:sldId id="414" r:id="rId7"/>
    <p:sldId id="387" r:id="rId8"/>
    <p:sldId id="388" r:id="rId9"/>
    <p:sldId id="389" r:id="rId10"/>
    <p:sldId id="390" r:id="rId11"/>
    <p:sldId id="391" r:id="rId12"/>
    <p:sldId id="419" r:id="rId13"/>
    <p:sldId id="410" r:id="rId14"/>
    <p:sldId id="384" r:id="rId15"/>
    <p:sldId id="416" r:id="rId16"/>
    <p:sldId id="411" r:id="rId17"/>
    <p:sldId id="344" r:id="rId18"/>
    <p:sldId id="423" r:id="rId19"/>
    <p:sldId id="409" r:id="rId20"/>
    <p:sldId id="386" r:id="rId21"/>
    <p:sldId id="398" r:id="rId22"/>
    <p:sldId id="418"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5032C5-0140-8D42-AD0A-5334A91C350E}" v="11" dt="2019-09-06T13:06:37.4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38" autoAdjust="0"/>
    <p:restoredTop sz="94694"/>
  </p:normalViewPr>
  <p:slideViewPr>
    <p:cSldViewPr>
      <p:cViewPr varScale="1">
        <p:scale>
          <a:sx n="244" d="100"/>
          <a:sy n="244" d="100"/>
        </p:scale>
        <p:origin x="1696"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C75032C5-0140-8D42-AD0A-5334A91C350E}"/>
    <pc:docChg chg="modSld">
      <pc:chgData name="Tony Rennier" userId="c9404d753a9a413b" providerId="LiveId" clId="{C75032C5-0140-8D42-AD0A-5334A91C350E}" dt="2019-09-07T12:59:39.524" v="5" actId="20577"/>
      <pc:docMkLst>
        <pc:docMk/>
      </pc:docMkLst>
      <pc:sldChg chg="modSp">
        <pc:chgData name="Tony Rennier" userId="c9404d753a9a413b" providerId="LiveId" clId="{C75032C5-0140-8D42-AD0A-5334A91C350E}" dt="2019-09-07T12:59:39.524" v="5" actId="20577"/>
        <pc:sldMkLst>
          <pc:docMk/>
          <pc:sldMk cId="2652567117" sldId="386"/>
        </pc:sldMkLst>
        <pc:spChg chg="mod">
          <ac:chgData name="Tony Rennier" userId="c9404d753a9a413b" providerId="LiveId" clId="{C75032C5-0140-8D42-AD0A-5334A91C350E}" dt="2019-09-07T12:59:39.524" v="5" actId="20577"/>
          <ac:spMkLst>
            <pc:docMk/>
            <pc:sldMk cId="2652567117" sldId="386"/>
            <ac:spMk id="174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1CC80337-6ADC-E745-A353-5DB2118EC50A}" type="datetime1">
              <a:rPr lang="en-US" smtClean="0"/>
              <a:t>9/7/19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#:5-19-0033-00-agen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ECB5A2C-B267-B248-9D79-C0E786DFF98D}" type="datetime1">
              <a:rPr lang="en-US" smtClean="0"/>
              <a:t>9/7/19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E31FAB4-4C47-8141-874C-D601EF15A811}" type="datetime1">
              <a:rPr lang="en-US" smtClean="0"/>
              <a:t>9/7/19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7F298F37-5F02-D246-A854-4D1C1DB2A72C}" type="datetime1">
              <a:rPr lang="en-US" smtClean="0"/>
              <a:t>9/7/19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#:5-19-0033-00-agen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BE030B3-66CA-B44F-8999-F3F41D3C9089}" type="datetime1">
              <a:rPr lang="en-US" smtClean="0"/>
              <a:t>9/7/19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#:5-19-0033-00-agen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7F681027-246D-D647-AD81-6C7B6E89A79D}" type="datetime1">
              <a:rPr lang="en-US" smtClean="0"/>
              <a:t>9/7/19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#:5-19-0033-00-agen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BE8797CD-976C-944E-8628-57ACC355C745}" type="datetime1">
              <a:rPr lang="en-US" smtClean="0"/>
              <a:t>9/7/19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#:5-19-0033-00-agen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F8BE53E-99D4-8E49-ABF0-8EDF16B89DD3}" type="datetime1">
              <a:rPr lang="en-US" smtClean="0"/>
              <a:t>9/7/19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#:5-19-0033-00-agen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B7F36CB8-3F6D-3443-9D09-E64A57FB60C1}" type="datetime1">
              <a:rPr lang="en-US" smtClean="0"/>
              <a:t>9/7/19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#:5-19-0033-00-agen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7333EF2-F833-3B4B-89A5-D351ECE91FAB}" type="datetime1">
              <a:rPr lang="en-US" smtClean="0"/>
              <a:t>9/7/19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#:5-19-0033-00-agen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EC800E8-E583-4743-B2D8-F793C64695AD}" type="datetime1">
              <a:rPr lang="en-US" smtClean="0"/>
              <a:t>9/7/19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0E9E1BE-EA85-4241-999E-2277CE5A550F}" type="datetime1">
              <a:rPr lang="en-US" smtClean="0"/>
              <a:t>9/7/19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#:5-19-0033-00-agen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70A2EEC-3927-FA46-804B-064005468021}" type="datetime1">
              <a:rPr lang="en-US" smtClean="0"/>
              <a:t>9/7/19</a:t>
            </a:fld>
            <a:endParaRPr lang="en-US" dirty="0"/>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#:5-19-0033-00-agen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272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September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September 2019</a:t>
            </a:r>
          </a:p>
          <a:p>
            <a:pPr eaLnBrk="0" hangingPunct="0"/>
            <a:r>
              <a:rPr lang="en-US" sz="1200" b="1" dirty="0">
                <a:latin typeface="Arial" pitchFamily="34" charset="0"/>
                <a:cs typeface="Times New Roman" pitchFamily="18" charset="0"/>
              </a:rPr>
              <a:t>Document No: 5-19-0033-00-agen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146D2DB5-C11F-3A4D-90E0-00E83263965F}" type="datetime1">
              <a:rPr lang="en-US" smtClean="0"/>
              <a:t>9/7/19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EE08BD21-E054-F94B-9AC6-D9CFC3919E6F}" type="datetime1">
              <a:rPr lang="en-US" smtClean="0"/>
              <a:t>9/7/19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7/23-25/19</a:t>
            </a:r>
            <a:r>
              <a:rPr lang="en-US" dirty="0"/>
              <a:t> </a:t>
            </a:r>
            <a:r>
              <a:rPr dirty="0"/>
              <a:t>WG minutes contained in </a:t>
            </a:r>
            <a:r>
              <a:rPr lang="en-US" dirty="0">
                <a:solidFill>
                  <a:schemeClr val="tx1"/>
                </a:solidFill>
              </a:rPr>
              <a:t>Doc #: 5-19-0034-00-mins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	  </a:t>
            </a:r>
          </a:p>
          <a:p>
            <a:r>
              <a:rPr dirty="0"/>
              <a:t>Second:</a:t>
            </a:r>
            <a:r>
              <a:rPr lang="en-US" dirty="0"/>
              <a:t> John</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6E0EA5E-C0AB-BB41-8BFF-CBFDEEE09454}" type="datetime1">
              <a:rPr lang="en-US" smtClean="0"/>
              <a:t>9/7/19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5105400"/>
          </a:xfrm>
        </p:spPr>
        <p:txBody>
          <a:bodyPr/>
          <a:lstStyle/>
          <a:p>
            <a:r>
              <a:rPr lang="en-US" sz="1600" dirty="0"/>
              <a:t>6/7/19</a:t>
            </a:r>
          </a:p>
          <a:p>
            <a:pPr lvl="1"/>
            <a:r>
              <a:rPr lang="en-US" sz="1200" dirty="0"/>
              <a:t>No issues</a:t>
            </a:r>
          </a:p>
          <a:p>
            <a:pPr lvl="1"/>
            <a:r>
              <a:rPr lang="en-US" sz="1200" dirty="0"/>
              <a:t>Will provide ad-hoc</a:t>
            </a:r>
          </a:p>
          <a:p>
            <a:pPr lvl="1"/>
            <a:r>
              <a:rPr lang="en-US" sz="1200" dirty="0"/>
              <a:t>Recirculating planned for 7/31/19</a:t>
            </a:r>
          </a:p>
          <a:p>
            <a:r>
              <a:rPr lang="en-US" sz="1600" dirty="0"/>
              <a:t>9/6/19</a:t>
            </a:r>
          </a:p>
          <a:p>
            <a:pPr lvl="1"/>
            <a:r>
              <a:rPr lang="en-US" sz="1200" dirty="0"/>
              <a:t>Can not get a extension until MEC (Mandatory Editorial Coordination) and initial balloting within 8 years</a:t>
            </a:r>
          </a:p>
          <a:p>
            <a:pPr lvl="2"/>
            <a:r>
              <a:rPr lang="en-US" sz="800" dirty="0"/>
              <a:t>MEC takes 30 days</a:t>
            </a:r>
          </a:p>
          <a:p>
            <a:pPr lvl="2"/>
            <a:r>
              <a:rPr lang="en-US" sz="800" dirty="0"/>
              <a:t>Form the ballot group also takes 30 days</a:t>
            </a:r>
          </a:p>
          <a:p>
            <a:pPr lvl="2"/>
            <a:r>
              <a:rPr lang="en-US" sz="800" dirty="0"/>
              <a:t>Must have permission for copyright materials in advance</a:t>
            </a:r>
          </a:p>
          <a:p>
            <a:pPr lvl="3"/>
            <a:r>
              <a:rPr lang="en-US" sz="800" dirty="0"/>
              <a:t>Only IEEE and W3C materials</a:t>
            </a:r>
          </a:p>
          <a:p>
            <a:pPr lvl="1"/>
            <a:r>
              <a:rPr lang="en-US" sz="1200" dirty="0"/>
              <a:t>Extension deferred to November meeting of </a:t>
            </a:r>
            <a:r>
              <a:rPr lang="en-US" sz="1200" dirty="0" err="1"/>
              <a:t>NesCom</a:t>
            </a:r>
            <a:endParaRPr lang="en-US" sz="1200" dirty="0"/>
          </a:p>
          <a:p>
            <a:pPr lvl="1"/>
            <a:r>
              <a:rPr lang="en-US" sz="1200" dirty="0"/>
              <a:t>Required to begin Sponsor Ballot by the end of September</a:t>
            </a:r>
          </a:p>
          <a:p>
            <a:pPr lvl="1"/>
            <a:r>
              <a:rPr lang="en-US" sz="1200" dirty="0"/>
              <a:t>Very short time for additional comments prior to WG ballot</a:t>
            </a:r>
          </a:p>
          <a:p>
            <a:pPr lvl="1"/>
            <a:r>
              <a:rPr lang="en-US" sz="1200" dirty="0"/>
              <a:t>Can still provide comments and correct issues in the Sponsor Ballot process</a:t>
            </a:r>
          </a:p>
          <a:p>
            <a:pPr lvl="1"/>
            <a:r>
              <a:rPr lang="en-US" sz="1200" dirty="0"/>
              <a:t>9/10 draft for approval</a:t>
            </a:r>
          </a:p>
          <a:p>
            <a:pPr lvl="2"/>
            <a:r>
              <a:rPr lang="en-US" sz="800" dirty="0"/>
              <a:t>Includes a disclaimer of cases not handled</a:t>
            </a:r>
          </a:p>
          <a:p>
            <a:pPr lvl="1"/>
            <a:endParaRPr lang="en-US" sz="1200" dirty="0"/>
          </a:p>
          <a:p>
            <a:pPr lvl="1"/>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76E8A40E-9945-1345-B7F2-44D4693F9C68}" type="datetime1">
              <a:rPr lang="en-US" smtClean="0"/>
              <a:t>9/7/19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13</a:t>
            </a:fld>
            <a:endParaRPr lang="en-US"/>
          </a:p>
        </p:txBody>
      </p:sp>
    </p:spTree>
    <p:extLst>
      <p:ext uri="{BB962C8B-B14F-4D97-AF65-F5344CB8AC3E}">
        <p14:creationId xmlns:p14="http://schemas.microsoft.com/office/powerpoint/2010/main" val="197716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t>WG Recirc					9/19</a:t>
            </a:r>
          </a:p>
          <a:p>
            <a:r>
              <a:rPr altLang="en-US" sz="1400" dirty="0"/>
              <a:t>Sponsor Ballot					</a:t>
            </a:r>
            <a:r>
              <a:rPr lang="en-US" altLang="en-US" sz="1400" dirty="0"/>
              <a:t>9</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12</a:t>
            </a:r>
            <a:r>
              <a:rPr altLang="en-US" sz="1400" dirty="0"/>
              <a:t>/1</a:t>
            </a:r>
            <a:r>
              <a:rPr lang="en-US" altLang="en-US" sz="1400" dirty="0"/>
              <a:t>9</a:t>
            </a:r>
            <a:endParaRPr altLang="en-US" sz="1400" dirty="0"/>
          </a:p>
          <a:p>
            <a:r>
              <a:rPr altLang="en-US" sz="1400" dirty="0"/>
              <a:t>Sponsor Recirc 2					</a:t>
            </a:r>
            <a:r>
              <a:rPr lang="en-US" altLang="en-US" sz="1400" dirty="0"/>
              <a:t>3</a:t>
            </a:r>
            <a:r>
              <a:rPr altLang="en-US" sz="1400" dirty="0"/>
              <a:t>/</a:t>
            </a:r>
            <a:r>
              <a:rPr lang="en-US" altLang="en-US" sz="1400" dirty="0"/>
              <a:t>20</a:t>
            </a:r>
            <a:endParaRPr altLang="en-US" sz="1400" dirty="0"/>
          </a:p>
          <a:p>
            <a:r>
              <a:rPr altLang="en-US" sz="1400" dirty="0"/>
              <a:t>Submit to REVCOM					</a:t>
            </a:r>
            <a:r>
              <a:rPr lang="en-US" altLang="en-US" sz="1400" dirty="0"/>
              <a:t>6</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93C8E397-EEA2-E34B-B684-5ACC9B9E80FA}" type="datetime1">
              <a:rPr lang="en-US" smtClean="0"/>
              <a:t>9/7/19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9/19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5/3/19</a:t>
            </a:r>
          </a:p>
          <a:p>
            <a:pPr lvl="1"/>
            <a:r>
              <a:rPr lang="en-US" sz="1400" dirty="0"/>
              <a:t>Carlos met with John and Kael on .2a revised PAR</a:t>
            </a:r>
          </a:p>
          <a:p>
            <a:pPr lvl="1"/>
            <a:r>
              <a:rPr lang="en-US" sz="1400" dirty="0"/>
              <a:t>Two parallel efforts to update synchronously</a:t>
            </a:r>
          </a:p>
          <a:p>
            <a:pPr lvl="2"/>
            <a:r>
              <a:rPr lang="en-US" sz="1100" dirty="0"/>
              <a:t>Schemas and validation rules</a:t>
            </a:r>
          </a:p>
          <a:p>
            <a:pPr lvl="2"/>
            <a:r>
              <a:rPr lang="en-US" sz="1100" dirty="0"/>
              <a:t>Document</a:t>
            </a:r>
          </a:p>
          <a:p>
            <a:pPr lvl="1"/>
            <a:r>
              <a:rPr lang="en-US" sz="1400" dirty="0"/>
              <a:t>Lynn to research if we need to coordinate with </a:t>
            </a:r>
            <a:r>
              <a:rPr lang="en-US" sz="1400" dirty="0" err="1"/>
              <a:t>DySPAN</a:t>
            </a:r>
            <a:r>
              <a:rPr lang="en-US" sz="1400" dirty="0"/>
              <a:t> on PAR items</a:t>
            </a:r>
          </a:p>
          <a:p>
            <a:pPr lvl="1"/>
            <a:r>
              <a:rPr lang="en-US" sz="1400" dirty="0"/>
              <a:t>Tony to submit revised PAR once approved</a:t>
            </a:r>
          </a:p>
          <a:p>
            <a:r>
              <a:rPr lang="en-US" sz="1800" dirty="0"/>
              <a:t>6/7/19</a:t>
            </a:r>
          </a:p>
          <a:p>
            <a:pPr lvl="1"/>
            <a:r>
              <a:rPr lang="en-US" sz="1400" dirty="0"/>
              <a:t>Still working on schema setup</a:t>
            </a:r>
          </a:p>
          <a:p>
            <a:pPr lvl="2"/>
            <a:r>
              <a:rPr lang="en-US" sz="1000" dirty="0"/>
              <a:t>Carlos - making more improvement for the next month</a:t>
            </a:r>
          </a:p>
          <a:p>
            <a:pPr lvl="2"/>
            <a:r>
              <a:rPr lang="en-US" sz="1000" dirty="0"/>
              <a:t>Kael - Working on XSLT to match the schema</a:t>
            </a:r>
          </a:p>
          <a:p>
            <a:pPr lvl="2"/>
            <a:r>
              <a:rPr lang="en-US" sz="1000" dirty="0"/>
              <a:t>Still working on conceptual rules </a:t>
            </a:r>
          </a:p>
          <a:p>
            <a:r>
              <a:rPr lang="en-US" sz="1800" dirty="0"/>
              <a:t>9/6/19</a:t>
            </a:r>
          </a:p>
          <a:p>
            <a:pPr lvl="1"/>
            <a:r>
              <a:rPr lang="en-US" sz="1400" dirty="0"/>
              <a:t>PAR Revision Approved</a:t>
            </a:r>
          </a:p>
          <a:p>
            <a:pPr lvl="1"/>
            <a:r>
              <a:rPr lang="en-US" sz="1400" dirty="0"/>
              <a:t>Looking for new Ad-hoc in Sept</a:t>
            </a:r>
          </a:p>
          <a:p>
            <a:pPr lvl="1"/>
            <a:r>
              <a:rPr lang="en-US" sz="1400" dirty="0"/>
              <a:t>Looking for closure end of Sept</a:t>
            </a:r>
          </a:p>
          <a:p>
            <a:pPr lvl="1"/>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78C10D87-E3E7-664E-99CA-F3D42A310A5C}" type="datetime1">
              <a:rPr lang="en-US" smtClean="0"/>
              <a:t>9/7/19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99714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4/5/19</a:t>
            </a:r>
          </a:p>
          <a:p>
            <a:pPr lvl="1"/>
            <a:r>
              <a:rPr lang="en-US" sz="1600" dirty="0"/>
              <a:t>PAR approved 3/21/19</a:t>
            </a:r>
          </a:p>
          <a:p>
            <a:r>
              <a:rPr lang="en-US" sz="1800" dirty="0"/>
              <a:t>5/3/19</a:t>
            </a:r>
          </a:p>
          <a:p>
            <a:pPr lvl="1"/>
            <a:r>
              <a:rPr lang="en-US" sz="1600" dirty="0"/>
              <a:t>No contribution for April meeting</a:t>
            </a:r>
          </a:p>
          <a:p>
            <a:pPr lvl="1"/>
            <a:r>
              <a:rPr lang="en-US" sz="1600" dirty="0"/>
              <a:t>Lynn and Dave working on contributions for May meeting</a:t>
            </a:r>
          </a:p>
          <a:p>
            <a:r>
              <a:rPr lang="en-US" sz="1800" dirty="0"/>
              <a:t>6/7/19</a:t>
            </a:r>
          </a:p>
          <a:p>
            <a:pPr lvl="1"/>
            <a:r>
              <a:rPr lang="en-US" sz="1600" dirty="0"/>
              <a:t>Held ad-hoc last Friday</a:t>
            </a:r>
          </a:p>
          <a:p>
            <a:pPr lvl="1"/>
            <a:r>
              <a:rPr lang="en-US" sz="1600" dirty="0"/>
              <a:t>Dave has made a significant contribution</a:t>
            </a:r>
          </a:p>
          <a:p>
            <a:pPr lvl="1"/>
            <a:r>
              <a:rPr lang="en-US" sz="1600" dirty="0"/>
              <a:t>Encourage everyone to read and comment</a:t>
            </a:r>
          </a:p>
          <a:p>
            <a:r>
              <a:rPr lang="en-US" sz="1800" dirty="0"/>
              <a:t>9/6/19</a:t>
            </a:r>
          </a:p>
          <a:p>
            <a:pPr lvl="1"/>
            <a:r>
              <a:rPr lang="en-US" sz="1400" dirty="0"/>
              <a:t>Lynn/Tony committed to comments on Dave’s draft</a:t>
            </a:r>
          </a:p>
          <a:p>
            <a:pPr lvl="1"/>
            <a:r>
              <a:rPr lang="en-US" sz="1400" dirty="0"/>
              <a:t> </a:t>
            </a:r>
          </a:p>
          <a:p>
            <a:pPr lvl="2"/>
            <a:endParaRPr lang="en-US" sz="1200" dirty="0"/>
          </a:p>
        </p:txBody>
      </p:sp>
      <p:sp>
        <p:nvSpPr>
          <p:cNvPr id="4" name="Date Placeholder 3"/>
          <p:cNvSpPr>
            <a:spLocks noGrp="1"/>
          </p:cNvSpPr>
          <p:nvPr>
            <p:ph type="dt" sz="quarter" idx="10"/>
          </p:nvPr>
        </p:nvSpPr>
        <p:spPr>
          <a:xfrm>
            <a:off x="457200" y="6448425"/>
            <a:ext cx="2133600" cy="365125"/>
          </a:xfrm>
        </p:spPr>
        <p:txBody>
          <a:bodyPr/>
          <a:lstStyle/>
          <a:p>
            <a:pPr>
              <a:defRPr/>
            </a:pPr>
            <a:fld id="{45EABF23-E5D5-D343-AABC-BBF3D0FCB5E9}" type="datetime1">
              <a:rPr lang="en-US" smtClean="0"/>
              <a:t>9/7/19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3402170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July 2019 </a:t>
            </a:r>
            <a:r>
              <a:rPr lang="en-US" sz="2400" dirty="0"/>
              <a:t>Leadership meetings</a:t>
            </a:r>
            <a:endParaRPr lang="en-US" sz="2200" dirty="0"/>
          </a:p>
          <a:p>
            <a:pPr lvl="1"/>
            <a:r>
              <a:rPr lang="en-US" sz="1800" dirty="0"/>
              <a:t>Potential New Projects</a:t>
            </a:r>
          </a:p>
          <a:p>
            <a:pPr lvl="2"/>
            <a:r>
              <a:rPr lang="en-US" sz="1400" dirty="0"/>
              <a:t>Standardizing DARPA SC2’s Collaboration Interaction Language (CIL)</a:t>
            </a:r>
          </a:p>
          <a:p>
            <a:pPr lvl="3"/>
            <a:r>
              <a:rPr lang="en-US" sz="1000" dirty="0"/>
              <a:t>Options: </a:t>
            </a:r>
          </a:p>
          <a:p>
            <a:pPr lvl="4"/>
            <a:r>
              <a:rPr lang="en-US" sz="1000" dirty="0"/>
              <a:t>Action: Alex to ask Paul Tilghman (SC2 PM) about the status of DARPA’s standardization plans</a:t>
            </a:r>
          </a:p>
          <a:p>
            <a:pPr lvl="4"/>
            <a:r>
              <a:rPr lang="en-US" sz="1000" dirty="0"/>
              <a:t>Discussion about how it might be possible to add the CIRN Interaction Language (CIL) to an existing 1900.5 project</a:t>
            </a:r>
          </a:p>
          <a:p>
            <a:pPr lvl="4"/>
            <a:r>
              <a:rPr lang="en-US" sz="1000" dirty="0"/>
              <a:t>Potential projects for developing the M2M Collaboration Language: </a:t>
            </a:r>
          </a:p>
          <a:p>
            <a:pPr lvl="5"/>
            <a:r>
              <a:rPr lang="en-US" sz="1000" dirty="0"/>
              <a:t>1900.5.1: Policy Language</a:t>
            </a:r>
          </a:p>
          <a:p>
            <a:pPr lvl="5"/>
            <a:r>
              <a:rPr lang="en-US" sz="1000" dirty="0"/>
              <a:t>1900.5.2: Spectrum Consumption Model </a:t>
            </a:r>
          </a:p>
          <a:p>
            <a:pPr lvl="1"/>
            <a:r>
              <a:rPr lang="en-US" sz="1800" dirty="0"/>
              <a:t>Meeting planning</a:t>
            </a:r>
          </a:p>
          <a:p>
            <a:pPr lvl="2"/>
            <a:r>
              <a:rPr lang="en-US" sz="1400" dirty="0"/>
              <a:t>Proposed meeting date and location: </a:t>
            </a:r>
          </a:p>
          <a:p>
            <a:pPr lvl="3"/>
            <a:r>
              <a:rPr lang="en-US" sz="1000" dirty="0"/>
              <a:t>Location: Online (no host) </a:t>
            </a:r>
          </a:p>
          <a:p>
            <a:pPr lvl="4"/>
            <a:r>
              <a:rPr lang="en-US" sz="1000" dirty="0"/>
              <a:t>Time Zone: Asia-Pacific </a:t>
            </a:r>
          </a:p>
          <a:p>
            <a:pPr lvl="4"/>
            <a:r>
              <a:rPr lang="en-US" sz="1000" dirty="0"/>
              <a:t>Dates: Week of December 8th (2nd week of December)</a:t>
            </a:r>
          </a:p>
          <a:p>
            <a:pPr lvl="4"/>
            <a:r>
              <a:rPr lang="en-US" sz="1000" dirty="0"/>
              <a:t>Consideration: </a:t>
            </a:r>
            <a:r>
              <a:rPr lang="en-US" sz="1000" dirty="0" err="1"/>
              <a:t>GlobeCom</a:t>
            </a:r>
            <a:r>
              <a:rPr lang="en-US" sz="1000" dirty="0"/>
              <a:t> is the same week</a:t>
            </a:r>
          </a:p>
          <a:p>
            <a:pPr lvl="4"/>
            <a:r>
              <a:rPr lang="en-US" sz="1000" dirty="0"/>
              <a:t>Action: Member should discuss if this is the best week for the meeting</a:t>
            </a:r>
          </a:p>
          <a:p>
            <a:pPr lvl="4"/>
            <a:r>
              <a:rPr lang="en-US" sz="1000" dirty="0"/>
              <a:t>Next leadership meeting ▪ Sep 9th, 2019, 3pm UTC</a:t>
            </a:r>
            <a:endParaRPr lang="en-US" sz="1400" dirty="0"/>
          </a:p>
          <a:p>
            <a:pPr lvl="1"/>
            <a:endParaRPr lang="en-US" sz="1600" dirty="0"/>
          </a:p>
        </p:txBody>
      </p:sp>
      <p:sp>
        <p:nvSpPr>
          <p:cNvPr id="4" name="Date Placeholder 3"/>
          <p:cNvSpPr>
            <a:spLocks noGrp="1"/>
          </p:cNvSpPr>
          <p:nvPr>
            <p:ph type="dt" sz="quarter" idx="10"/>
          </p:nvPr>
        </p:nvSpPr>
        <p:spPr/>
        <p:txBody>
          <a:bodyPr/>
          <a:lstStyle/>
          <a:p>
            <a:pPr>
              <a:defRPr/>
            </a:pPr>
            <a:fld id="{F09EFB80-C8B2-ED49-A446-435E2A9556D9}" type="datetime1">
              <a:rPr lang="en-US" smtClean="0"/>
              <a:t>9/7/19</a:t>
            </a:fld>
            <a:endParaRPr lang="en-US"/>
          </a:p>
        </p:txBody>
      </p:sp>
      <p:sp>
        <p:nvSpPr>
          <p:cNvPr id="5" name="Footer Placeholder 4"/>
          <p:cNvSpPr>
            <a:spLocks noGrp="1"/>
          </p:cNvSpPr>
          <p:nvPr>
            <p:ph type="ftr" sz="quarter" idx="11"/>
          </p:nvPr>
        </p:nvSpPr>
        <p:spPr/>
        <p:txBody>
          <a:bodyPr/>
          <a:lstStyle/>
          <a:p>
            <a:pPr>
              <a:defRPr/>
            </a:pPr>
            <a:r>
              <a:rPr lang="en-US"/>
              <a:t>Doc #:5-19-0033-00-agen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extLst>
      <p:ext uri="{BB962C8B-B14F-4D97-AF65-F5344CB8AC3E}">
        <p14:creationId xmlns:p14="http://schemas.microsoft.com/office/powerpoint/2010/main" val="1964321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p>
          <a:p>
            <a:pPr lvl="1"/>
            <a:r>
              <a:rPr lang="en-US" sz="1800" dirty="0"/>
              <a:t>4/5/19</a:t>
            </a:r>
          </a:p>
          <a:p>
            <a:pPr lvl="2"/>
            <a:r>
              <a:rPr lang="en-US" sz="1600" dirty="0"/>
              <a:t>Discussion with 1900.2 on the opportunities for Spectrum Sharing Standards</a:t>
            </a:r>
          </a:p>
          <a:p>
            <a:pPr lvl="1"/>
            <a:r>
              <a:rPr lang="en-US" sz="1800" dirty="0"/>
              <a:t>5/3/19</a:t>
            </a:r>
          </a:p>
          <a:p>
            <a:pPr lvl="2"/>
            <a:r>
              <a:rPr lang="en-US" sz="1600" dirty="0"/>
              <a:t>Proposal to create Dynamic spectrum sharing collaborating language</a:t>
            </a:r>
          </a:p>
          <a:p>
            <a:pPr lvl="3"/>
            <a:r>
              <a:rPr lang="en-US" sz="1200" dirty="0"/>
              <a:t>Email into John Chapin who is sharing with DARPA</a:t>
            </a:r>
          </a:p>
          <a:p>
            <a:pPr lvl="2"/>
            <a:r>
              <a:rPr lang="en-US" sz="1600" dirty="0"/>
              <a:t>AWS-3 R&amp;D work awaiting sponsor approval</a:t>
            </a:r>
          </a:p>
          <a:p>
            <a:pPr lvl="1"/>
            <a:r>
              <a:rPr lang="en-US" sz="2000" dirty="0"/>
              <a:t>6/7 </a:t>
            </a:r>
          </a:p>
          <a:p>
            <a:pPr lvl="2"/>
            <a:r>
              <a:rPr lang="en-US" sz="1600" dirty="0"/>
              <a:t>DSO on hold for SA</a:t>
            </a:r>
          </a:p>
          <a:p>
            <a:pPr lvl="1"/>
            <a:r>
              <a:rPr lang="en-US" sz="2000" dirty="0"/>
              <a:t>9/6/19</a:t>
            </a:r>
          </a:p>
          <a:p>
            <a:pPr lvl="2"/>
            <a:r>
              <a:rPr lang="en-US" sz="1600" dirty="0"/>
              <a:t>None</a:t>
            </a:r>
          </a:p>
          <a:p>
            <a:pPr lvl="1"/>
            <a:endParaRPr lang="en-US" sz="2000" dirty="0"/>
          </a:p>
          <a:p>
            <a:pPr lvl="2"/>
            <a:endParaRPr lang="en-US" sz="16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FBB39951-F232-6847-9755-145050DC6F3C}" type="datetime1">
              <a:rPr lang="en-US" smtClean="0"/>
              <a:t>9/7/19</a:t>
            </a:fld>
            <a:endParaRPr lang="en-US"/>
          </a:p>
        </p:txBody>
      </p:sp>
      <p:sp>
        <p:nvSpPr>
          <p:cNvPr id="5" name="Footer Placeholder 4"/>
          <p:cNvSpPr>
            <a:spLocks noGrp="1"/>
          </p:cNvSpPr>
          <p:nvPr>
            <p:ph type="ftr" sz="quarter" idx="11"/>
          </p:nvPr>
        </p:nvSpPr>
        <p:spPr/>
        <p:txBody>
          <a:bodyPr/>
          <a:lstStyle/>
          <a:p>
            <a:pPr>
              <a:defRPr/>
            </a:pPr>
            <a:r>
              <a:rPr lang="en-US"/>
              <a:t>Doc #:5-19-0033-00-agen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79044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187991"/>
          </a:xfrm>
        </p:spPr>
        <p:txBody>
          <a:bodyPr/>
          <a:lstStyle/>
          <a:p>
            <a:r>
              <a:rPr lang="en-US" sz="1400" dirty="0"/>
              <a:t>4/5/19</a:t>
            </a:r>
          </a:p>
          <a:p>
            <a:pPr lvl="1"/>
            <a:r>
              <a:rPr lang="en-US" sz="1200" dirty="0" err="1"/>
              <a:t>Dy</a:t>
            </a:r>
            <a:r>
              <a:rPr lang="en-US" sz="1200" dirty="0"/>
              <a:t>-SPAN Conference Newark NJ 5/31/19 deadline for papers</a:t>
            </a:r>
          </a:p>
          <a:p>
            <a:pPr lvl="2"/>
            <a:r>
              <a:rPr lang="en-US" sz="1100" dirty="0"/>
              <a:t>Looking for a paper on .1 – Carlos to start</a:t>
            </a:r>
          </a:p>
          <a:p>
            <a:pPr lvl="2"/>
            <a:r>
              <a:rPr lang="en-US" sz="1100" dirty="0"/>
              <a:t>Have a draft by May WG meeting</a:t>
            </a:r>
          </a:p>
          <a:p>
            <a:pPr lvl="2"/>
            <a:r>
              <a:rPr lang="en-US" sz="1100" dirty="0"/>
              <a:t>Dave to look at 1900.5 update paper radio-&gt;network</a:t>
            </a:r>
          </a:p>
          <a:p>
            <a:pPr lvl="1"/>
            <a:r>
              <a:rPr lang="en-US" sz="1200" dirty="0"/>
              <a:t>IEEE Communications Standards Conference 6/1/19 deadline</a:t>
            </a:r>
          </a:p>
          <a:p>
            <a:pPr lvl="2"/>
            <a:r>
              <a:rPr lang="en-US" sz="1050" dirty="0"/>
              <a:t>Maybe on .2a…</a:t>
            </a:r>
          </a:p>
          <a:p>
            <a:r>
              <a:rPr lang="en-US" sz="1400" dirty="0"/>
              <a:t>5/3/19</a:t>
            </a:r>
          </a:p>
          <a:p>
            <a:pPr lvl="1"/>
            <a:r>
              <a:rPr lang="en-US" sz="1200" dirty="0"/>
              <a:t>Mark Norton briefed standards relate to 5G at recent NSC event</a:t>
            </a:r>
          </a:p>
          <a:p>
            <a:pPr lvl="2"/>
            <a:r>
              <a:rPr lang="en-US" sz="1050" dirty="0"/>
              <a:t>Didn’t mention 1900 only 802, need to establish 1900.5 as part of 5G</a:t>
            </a:r>
          </a:p>
          <a:p>
            <a:pPr lvl="2"/>
            <a:r>
              <a:rPr lang="en-US" sz="1050" dirty="0"/>
              <a:t>Mark is aware but we need to make the case</a:t>
            </a:r>
          </a:p>
          <a:p>
            <a:pPr lvl="3"/>
            <a:r>
              <a:rPr lang="en-US" sz="900" dirty="0"/>
              <a:t>We need to come to consensus before we engage Mark or  </a:t>
            </a:r>
          </a:p>
          <a:p>
            <a:pPr lvl="1"/>
            <a:r>
              <a:rPr lang="en-US" sz="1200" dirty="0"/>
              <a:t>Carlos still working on .1 paper for </a:t>
            </a:r>
            <a:r>
              <a:rPr lang="en-US" sz="1200" dirty="0" err="1"/>
              <a:t>DySPAN</a:t>
            </a:r>
            <a:endParaRPr lang="en-US" sz="1200" dirty="0"/>
          </a:p>
          <a:p>
            <a:pPr lvl="2"/>
            <a:r>
              <a:rPr lang="en-US" sz="1050" dirty="0"/>
              <a:t>Will discuss with Reinhard within 2 weeks</a:t>
            </a:r>
          </a:p>
          <a:p>
            <a:pPr lvl="1"/>
            <a:r>
              <a:rPr lang="en-US" sz="1200" dirty="0"/>
              <a:t>Carlos </a:t>
            </a:r>
            <a:r>
              <a:rPr lang="en-US" sz="1200" dirty="0" err="1"/>
              <a:t>DySPAN</a:t>
            </a:r>
            <a:r>
              <a:rPr lang="en-US" sz="1200" dirty="0"/>
              <a:t> workshop organizer Newark NJ in Nov – paper call 5/31</a:t>
            </a:r>
          </a:p>
          <a:p>
            <a:pPr lvl="2"/>
            <a:r>
              <a:rPr lang="en-US" sz="1050" dirty="0"/>
              <a:t>Spectrum collaboration</a:t>
            </a:r>
          </a:p>
          <a:p>
            <a:pPr lvl="2"/>
            <a:r>
              <a:rPr lang="en-US" sz="1050" dirty="0"/>
              <a:t>MM wave </a:t>
            </a:r>
            <a:r>
              <a:rPr lang="en-US" sz="1050" dirty="0" err="1"/>
              <a:t>comms</a:t>
            </a:r>
            <a:endParaRPr lang="en-US" sz="1050" dirty="0"/>
          </a:p>
          <a:p>
            <a:pPr lvl="1"/>
            <a:r>
              <a:rPr lang="en-US" sz="1200" dirty="0"/>
              <a:t>Dave still working on paper</a:t>
            </a:r>
          </a:p>
          <a:p>
            <a:r>
              <a:rPr lang="en-US" sz="1400" dirty="0"/>
              <a:t>6/7/19</a:t>
            </a:r>
          </a:p>
          <a:p>
            <a:pPr lvl="1"/>
            <a:r>
              <a:rPr lang="en-US" sz="1000" dirty="0" err="1"/>
              <a:t>DySPAN</a:t>
            </a:r>
            <a:r>
              <a:rPr lang="en-US" sz="1000" dirty="0"/>
              <a:t> papers extended to 6/25 Carlos and Reinhard working on a paper – looking good</a:t>
            </a:r>
          </a:p>
          <a:p>
            <a:pPr lvl="1"/>
            <a:r>
              <a:rPr lang="en-US" sz="1000" dirty="0"/>
              <a:t>Spectrum Collaboration challenge Workshop paper deadline the middle of September</a:t>
            </a:r>
          </a:p>
          <a:p>
            <a:pPr lvl="1"/>
            <a:r>
              <a:rPr lang="en-US" sz="1000" dirty="0"/>
              <a:t>Dave’s paper on 1900.5a is the start</a:t>
            </a:r>
          </a:p>
          <a:p>
            <a:r>
              <a:rPr lang="en-US" sz="1400" dirty="0"/>
              <a:t>9/6</a:t>
            </a:r>
          </a:p>
          <a:p>
            <a:pPr lvl="1"/>
            <a:r>
              <a:rPr lang="en-US" sz="1000" dirty="0"/>
              <a:t>November 2019 </a:t>
            </a:r>
            <a:r>
              <a:rPr lang="en-US" sz="1000" dirty="0" err="1"/>
              <a:t>DySPAN</a:t>
            </a:r>
            <a:r>
              <a:rPr lang="en-US" sz="1000" dirty="0"/>
              <a:t> Paper accepted (possible schedule of F2F)</a:t>
            </a:r>
          </a:p>
          <a:p>
            <a:pPr lvl="2"/>
            <a:endParaRPr lang="en-US" sz="1050" dirty="0"/>
          </a:p>
        </p:txBody>
      </p:sp>
      <p:sp>
        <p:nvSpPr>
          <p:cNvPr id="4" name="Date Placeholder 3"/>
          <p:cNvSpPr>
            <a:spLocks noGrp="1"/>
          </p:cNvSpPr>
          <p:nvPr>
            <p:ph type="dt" sz="half" idx="10"/>
          </p:nvPr>
        </p:nvSpPr>
        <p:spPr>
          <a:xfrm>
            <a:off x="457200" y="6448425"/>
            <a:ext cx="2133600" cy="365125"/>
          </a:xfrm>
        </p:spPr>
        <p:txBody>
          <a:bodyPr/>
          <a:lstStyle/>
          <a:p>
            <a:pPr>
              <a:defRPr/>
            </a:pPr>
            <a:fld id="{0F9E6E73-FD74-364D-8D11-61CE261C93CA}" type="datetime1">
              <a:rPr lang="en-US" smtClean="0"/>
              <a:t>9/7/19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199131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9A1EF144-2B30-634C-A523-035EFF4A09BC}" type="datetime1">
              <a:rPr lang="en-US" smtClean="0"/>
              <a:t>9/7/19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000" dirty="0"/>
              <a:t>WG electronic only meeting (TBR)</a:t>
            </a:r>
          </a:p>
          <a:p>
            <a:pPr lvl="1"/>
            <a:r>
              <a:rPr lang="en-US" sz="1800" dirty="0"/>
              <a:t>2:00 PM EDT (UTC-4) on 10/4/2019</a:t>
            </a:r>
          </a:p>
          <a:p>
            <a:pPr marL="0" indent="0">
              <a:buNone/>
            </a:pPr>
            <a:endParaRPr lang="en-US" sz="2200" dirty="0"/>
          </a:p>
          <a:p>
            <a:r>
              <a:rPr lang="en-US" sz="2200" dirty="0"/>
              <a:t>Tentative 1900.5 F2F </a:t>
            </a:r>
            <a:r>
              <a:rPr lang="en-US" sz="2200" dirty="0" err="1"/>
              <a:t>Novemberish</a:t>
            </a:r>
            <a:r>
              <a:rPr lang="en-US" sz="2200" dirty="0"/>
              <a:t>…</a:t>
            </a:r>
          </a:p>
          <a:p>
            <a:pPr lvl="1"/>
            <a:r>
              <a:rPr lang="en-US" sz="1800" dirty="0"/>
              <a:t>Can we do F2F in DC in 11/7-8/19</a:t>
            </a:r>
          </a:p>
          <a:p>
            <a:pPr lvl="2"/>
            <a:r>
              <a:rPr lang="en-US" sz="1400" dirty="0"/>
              <a:t>MITRE Maybe</a:t>
            </a:r>
          </a:p>
          <a:p>
            <a:pPr lvl="2"/>
            <a:r>
              <a:rPr lang="en-US" sz="1400" dirty="0"/>
              <a:t>L3Harris Maybe</a:t>
            </a:r>
          </a:p>
          <a:p>
            <a:pPr lvl="2"/>
            <a:r>
              <a:rPr lang="en-US" sz="1400"/>
              <a:t>Syracuse in DC </a:t>
            </a:r>
            <a:r>
              <a:rPr lang="en-US" sz="1400" dirty="0"/>
              <a:t>Maybe ($1,000-$1,500)</a:t>
            </a:r>
          </a:p>
          <a:p>
            <a:pPr lvl="1"/>
            <a:endParaRPr lang="en-US" sz="18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26EFC12D-3999-394C-BC38-C9E6BF664B0C}" type="datetime1">
              <a:rPr lang="en-US" smtClean="0"/>
              <a:t>9/7/19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65256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9/6/19</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826B9C5A-3B51-D54E-8382-CE7B2A70374E}" type="datetime1">
              <a:rPr lang="en-US" smtClean="0"/>
              <a:t>9/7/19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038034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1900.5.2a</a:t>
            </a:r>
          </a:p>
          <a:p>
            <a:r>
              <a:rPr lang="en-US" dirty="0"/>
              <a:t>1900.5.1</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C6576F77-AF0B-AC4A-87A3-BA21D7727FFF}" type="datetime1">
              <a:rPr lang="en-US" smtClean="0"/>
              <a:t>9/7/19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#:5-19-0033-00-agen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F8B3667B-4287-814B-AC7A-549358F6B87A}" type="datetime1">
              <a:rPr lang="en-US" smtClean="0"/>
              <a:t>9/7/19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71E7B1-83ED-E644-9B35-0D27B3DC79EF}" type="datetime1">
              <a:rPr lang="en-US" smtClean="0"/>
              <a:t>9/7/19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923330"/>
          </a:xfrm>
          <a:prstGeom prst="rect">
            <a:avLst/>
          </a:prstGeom>
          <a:noFill/>
        </p:spPr>
        <p:txBody>
          <a:bodyPr wrap="square" rtlCol="0">
            <a:spAutoFit/>
          </a:bodyPr>
          <a:lstStyle/>
          <a:p>
            <a:r>
              <a:rPr lang="en-US" b="1" i="1" dirty="0">
                <a:solidFill>
                  <a:srgbClr val="FF0000"/>
                </a:solidFill>
              </a:rPr>
              <a:t>Quorum? YES</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3E249E98-B7A7-9942-B090-3CA8EAE016A7}"/>
              </a:ext>
            </a:extLst>
          </p:cNvPr>
          <p:cNvGraphicFramePr>
            <a:graphicFrameLocks noGrp="1"/>
          </p:cNvGraphicFramePr>
          <p:nvPr>
            <p:extLst>
              <p:ext uri="{D42A27DB-BD31-4B8C-83A1-F6EECF244321}">
                <p14:modId xmlns:p14="http://schemas.microsoft.com/office/powerpoint/2010/main" val="3038655984"/>
              </p:ext>
            </p:extLst>
          </p:nvPr>
        </p:nvGraphicFramePr>
        <p:xfrm>
          <a:off x="1143000" y="838200"/>
          <a:ext cx="6051229" cy="4525960"/>
        </p:xfrm>
        <a:graphic>
          <a:graphicData uri="http://schemas.openxmlformats.org/drawingml/2006/table">
            <a:tbl>
              <a:tblPr>
                <a:tableStyleId>{5C22544A-7EE6-4342-B048-85BDC9FD1C3A}</a:tableStyleId>
              </a:tblPr>
              <a:tblGrid>
                <a:gridCol w="817894">
                  <a:extLst>
                    <a:ext uri="{9D8B030D-6E8A-4147-A177-3AD203B41FA5}">
                      <a16:colId xmlns:a16="http://schemas.microsoft.com/office/drawing/2014/main" val="214941181"/>
                    </a:ext>
                  </a:extLst>
                </a:gridCol>
                <a:gridCol w="809004">
                  <a:extLst>
                    <a:ext uri="{9D8B030D-6E8A-4147-A177-3AD203B41FA5}">
                      <a16:colId xmlns:a16="http://schemas.microsoft.com/office/drawing/2014/main" val="529290645"/>
                    </a:ext>
                  </a:extLst>
                </a:gridCol>
                <a:gridCol w="1342412">
                  <a:extLst>
                    <a:ext uri="{9D8B030D-6E8A-4147-A177-3AD203B41FA5}">
                      <a16:colId xmlns:a16="http://schemas.microsoft.com/office/drawing/2014/main" val="1374948255"/>
                    </a:ext>
                  </a:extLst>
                </a:gridCol>
                <a:gridCol w="1398717">
                  <a:extLst>
                    <a:ext uri="{9D8B030D-6E8A-4147-A177-3AD203B41FA5}">
                      <a16:colId xmlns:a16="http://schemas.microsoft.com/office/drawing/2014/main" val="3166268026"/>
                    </a:ext>
                  </a:extLst>
                </a:gridCol>
                <a:gridCol w="1683202">
                  <a:extLst>
                    <a:ext uri="{9D8B030D-6E8A-4147-A177-3AD203B41FA5}">
                      <a16:colId xmlns:a16="http://schemas.microsoft.com/office/drawing/2014/main" val="238624450"/>
                    </a:ext>
                  </a:extLst>
                </a:gridCol>
              </a:tblGrid>
              <a:tr h="569527">
                <a:tc>
                  <a:txBody>
                    <a:bodyPr/>
                    <a:lstStyle/>
                    <a:p>
                      <a:pPr algn="ctr" fontAlgn="b"/>
                      <a:r>
                        <a:rPr lang="en-US" sz="1000" u="none" strike="noStrike">
                          <a:effectLst/>
                        </a:rPr>
                        <a:t>9/6/19</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030880167"/>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r" fontAlgn="b"/>
                      <a:r>
                        <a:rPr lang="en-US" sz="1000" u="none" strike="noStrike">
                          <a:effectLst/>
                        </a:rPr>
                        <a:t>17</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366495230"/>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137249598"/>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724913820"/>
                  </a:ext>
                </a:extLst>
              </a:tr>
              <a:tr h="166112">
                <a:tc>
                  <a:txBody>
                    <a:bodyPr/>
                    <a:lstStyle/>
                    <a:p>
                      <a:pPr algn="ctr" fontAlgn="b"/>
                      <a:endParaRPr lang="en-US" sz="1000" b="0" i="0" u="none" strike="noStrike" dirty="0">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Thor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Berglie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SSC</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2660249229"/>
                  </a:ext>
                </a:extLst>
              </a:tr>
              <a:tr h="166112">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823857547"/>
                  </a:ext>
                </a:extLst>
              </a:tr>
              <a:tr h="166112">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644993765"/>
                  </a:ext>
                </a:extLst>
              </a:tr>
              <a:tr h="166112">
                <a:tc>
                  <a:txBody>
                    <a:bodyPr/>
                    <a:lstStyle/>
                    <a:p>
                      <a:pPr algn="ctr" fontAlgn="b"/>
                      <a:endParaRPr lang="en-US" sz="1000" b="0" i="0" u="none" strike="noStrike" dirty="0">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125599678"/>
                  </a:ext>
                </a:extLst>
              </a:tr>
              <a:tr h="166112">
                <a:tc>
                  <a:txBody>
                    <a:bodyPr/>
                    <a:lstStyle/>
                    <a:p>
                      <a:pPr algn="ctr" fontAlgn="b"/>
                      <a:endParaRPr lang="en-US" sz="1000" b="0" i="0" u="none" strike="noStrike" dirty="0">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803763887"/>
                  </a:ext>
                </a:extLst>
              </a:tr>
              <a:tr h="322139">
                <a:tc>
                  <a:txBody>
                    <a:bodyPr/>
                    <a:lstStyle/>
                    <a:p>
                      <a:pPr algn="ctr" fontAlgn="b"/>
                      <a:endParaRPr lang="en-US" sz="1000" b="0" i="0" u="none" strike="noStrike" dirty="0">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742687579"/>
                  </a:ext>
                </a:extLst>
              </a:tr>
              <a:tr h="166112">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517953416"/>
                  </a:ext>
                </a:extLst>
              </a:tr>
              <a:tr h="322139">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Communications Research Centre Canada</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062739523"/>
                  </a:ext>
                </a:extLst>
              </a:tr>
              <a:tr h="166112">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929431486"/>
                  </a:ext>
                </a:extLst>
              </a:tr>
              <a:tr h="322139">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405561694"/>
                  </a:ext>
                </a:extLst>
              </a:tr>
              <a:tr h="166112">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556268285"/>
                  </a:ext>
                </a:extLst>
              </a:tr>
              <a:tr h="166112">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2858640395"/>
                  </a:ext>
                </a:extLst>
              </a:tr>
              <a:tr h="166112">
                <a:tc>
                  <a:txBody>
                    <a:bodyPr/>
                    <a:lstStyle/>
                    <a:p>
                      <a:pPr algn="ctr" fontAlgn="b"/>
                      <a:endParaRPr lang="en-US" sz="1000" b="0" i="0" u="none" strike="noStrike" dirty="0">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BAE Systems (Former Chair)</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716572194"/>
                  </a:ext>
                </a:extLst>
              </a:tr>
              <a:tr h="166112">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431772025"/>
                  </a:ext>
                </a:extLst>
              </a:tr>
              <a:tr h="166112">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843495115"/>
                  </a:ext>
                </a:extLst>
              </a:tr>
              <a:tr h="166112">
                <a:tc>
                  <a:txBody>
                    <a:bodyPr/>
                    <a:lstStyle/>
                    <a:p>
                      <a:pPr algn="ctr" fontAlgn="b"/>
                      <a:endParaRPr lang="en-US" sz="1000" b="0" i="0" u="none" strike="noStrike" dirty="0">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262579800"/>
                  </a:ext>
                </a:extLst>
              </a:tr>
              <a:tr h="166112">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JHU/APL</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082852469"/>
                  </a:ext>
                </a:extLst>
              </a:tr>
              <a:tr h="166112">
                <a:tc>
                  <a:txBody>
                    <a:bodyPr/>
                    <a:lstStyle/>
                    <a:p>
                      <a:pPr algn="ctr" fontAlgn="b"/>
                      <a:r>
                        <a:rPr lang="en-US" sz="1000" b="0" i="0" u="none" strike="noStrike" dirty="0">
                          <a:solidFill>
                            <a:srgbClr val="000000"/>
                          </a:solidFill>
                          <a:effectLst/>
                          <a:latin typeface="Calibri" panose="020F0502020204030204" pitchFamily="34" charset="0"/>
                        </a:rPr>
                        <a:t>x</a:t>
                      </a:r>
                    </a:p>
                  </a:txBody>
                  <a:tcPr marL="8899" marR="8899" marT="8899" marB="0" anchor="b"/>
                </a:tc>
                <a:tc>
                  <a:txBody>
                    <a:bodyPr/>
                    <a:lstStyle/>
                    <a:p>
                      <a:pPr algn="l" fontAlgn="b"/>
                      <a:r>
                        <a:rPr lang="en-US" sz="1000" u="none" strike="noStrike">
                          <a:effectLst/>
                        </a:rPr>
                        <a:t>STAFF</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Jennifer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Santulli</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dirty="0">
                          <a:effectLst/>
                        </a:rPr>
                        <a:t>IEEE</a:t>
                      </a:r>
                      <a:endParaRPr lang="en-US" sz="1000" b="0" i="0" u="none" strike="noStrike" dirty="0">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3029194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9/6/19  8:00-10:00 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3429000" y="5488365"/>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9F00C156-4C3D-F842-9045-1C26E6E2C349}" type="datetime1">
              <a:rPr lang="en-US" smtClean="0"/>
              <a:t>9/7/19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5-19-0033-00-agen</a:t>
            </a:r>
          </a:p>
          <a:p>
            <a:endParaRPr dirty="0"/>
          </a:p>
          <a:p>
            <a:r>
              <a:rPr dirty="0"/>
              <a:t>Mover:</a:t>
            </a:r>
            <a:r>
              <a:rPr lang="en-US" dirty="0"/>
              <a:t> 	Dave	</a:t>
            </a:r>
            <a:endParaRPr dirty="0"/>
          </a:p>
          <a:p>
            <a:r>
              <a:rPr dirty="0"/>
              <a:t>Second:</a:t>
            </a:r>
            <a:r>
              <a:rPr lang="en-US" dirty="0"/>
              <a:t> 	Jakub</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A075FB1-96AD-C648-BFD7-853F73229502}" type="datetime1">
              <a:rPr lang="en-US" smtClean="0"/>
              <a:t>9/7/19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13A5C103-1540-BD49-84E4-FD9A441E2095}" type="datetime1">
              <a:rPr lang="en-US" smtClean="0"/>
              <a:t>9/7/19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DB3978ED-B3D0-CA44-AE93-755598B3B7C6}" type="datetime1">
              <a:rPr lang="en-US" smtClean="0"/>
              <a:t>9/7/19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37804754-3154-184F-8108-BE57123116ED}" type="datetime1">
              <a:rPr lang="en-US" smtClean="0"/>
              <a:t>9/7/19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21063</TotalTime>
  <Words>1979</Words>
  <Application>Microsoft Macintosh PowerPoint</Application>
  <PresentationFormat>On-screen Show (4:3)</PresentationFormat>
  <Paragraphs>430</Paragraphs>
  <Slides>22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1900.5.1</vt:lpstr>
      <vt:lpstr>Working Schedule for 1900.5.1</vt:lpstr>
      <vt:lpstr>Current Status for 1900.5.2a</vt:lpstr>
      <vt:lpstr>Current Status for 1900.5 Revision</vt:lpstr>
      <vt:lpstr>Other DySPAN-SC Activities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532</cp:revision>
  <dcterms:created xsi:type="dcterms:W3CDTF">2013-08-13T02:52:21Z</dcterms:created>
  <dcterms:modified xsi:type="dcterms:W3CDTF">2019-09-07T12:59:48Z</dcterms:modified>
</cp:coreProperties>
</file>