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17" r:id="rId2"/>
    <p:sldId id="402" r:id="rId3"/>
    <p:sldId id="426" r:id="rId4"/>
    <p:sldId id="425" r:id="rId5"/>
    <p:sldId id="337" r:id="rId6"/>
    <p:sldId id="413" r:id="rId7"/>
    <p:sldId id="332" r:id="rId8"/>
    <p:sldId id="387" r:id="rId9"/>
    <p:sldId id="388" r:id="rId10"/>
    <p:sldId id="389" r:id="rId11"/>
    <p:sldId id="390" r:id="rId12"/>
    <p:sldId id="391" r:id="rId13"/>
    <p:sldId id="443" r:id="rId14"/>
    <p:sldId id="444" r:id="rId15"/>
    <p:sldId id="410" r:id="rId16"/>
    <p:sldId id="384" r:id="rId17"/>
    <p:sldId id="416" r:id="rId18"/>
    <p:sldId id="411" r:id="rId19"/>
    <p:sldId id="344" r:id="rId20"/>
    <p:sldId id="409" r:id="rId21"/>
    <p:sldId id="386" r:id="rId22"/>
    <p:sldId id="398" r:id="rId23"/>
    <p:sldId id="418" r:id="rId24"/>
    <p:sldId id="427" r:id="rId25"/>
    <p:sldId id="428" r:id="rId26"/>
    <p:sldId id="429" r:id="rId27"/>
    <p:sldId id="430" r:id="rId28"/>
    <p:sldId id="431" r:id="rId29"/>
    <p:sldId id="432" r:id="rId30"/>
    <p:sldId id="433" r:id="rId31"/>
    <p:sldId id="442" r:id="rId32"/>
    <p:sldId id="419" r:id="rId33"/>
    <p:sldId id="436" r:id="rId34"/>
    <p:sldId id="437" r:id="rId35"/>
    <p:sldId id="438" r:id="rId36"/>
    <p:sldId id="439" r:id="rId37"/>
    <p:sldId id="440" r:id="rId38"/>
    <p:sldId id="435" r:id="rId39"/>
    <p:sldId id="441"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9A11BA-E047-924C-A4F9-871003093117}" v="54" dt="2019-07-25T15:30:11.1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7" autoAdjust="0"/>
    <p:restoredTop sz="94694"/>
  </p:normalViewPr>
  <p:slideViewPr>
    <p:cSldViewPr>
      <p:cViewPr varScale="1">
        <p:scale>
          <a:sx n="269" d="100"/>
          <a:sy n="269" d="100"/>
        </p:scale>
        <p:origin x="8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6C9A11BA-E047-924C-A4F9-871003093117}"/>
    <pc:docChg chg="undo custSel addSld delSld modSld">
      <pc:chgData name="Tony Rennier" userId="c9404d753a9a413b" providerId="LiveId" clId="{6C9A11BA-E047-924C-A4F9-871003093117}" dt="2019-07-25T15:30:15.261" v="905" actId="20577"/>
      <pc:docMkLst>
        <pc:docMk/>
      </pc:docMkLst>
      <pc:sldChg chg="modSp">
        <pc:chgData name="Tony Rennier" userId="c9404d753a9a413b" providerId="LiveId" clId="{6C9A11BA-E047-924C-A4F9-871003093117}" dt="2019-07-23T15:47:41.109" v="668" actId="20577"/>
        <pc:sldMkLst>
          <pc:docMk/>
          <pc:sldMk cId="1964321319" sldId="344"/>
        </pc:sldMkLst>
        <pc:spChg chg="mod">
          <ac:chgData name="Tony Rennier" userId="c9404d753a9a413b" providerId="LiveId" clId="{6C9A11BA-E047-924C-A4F9-871003093117}" dt="2019-07-23T15:47:41.109" v="668" actId="20577"/>
          <ac:spMkLst>
            <pc:docMk/>
            <pc:sldMk cId="1964321319" sldId="344"/>
            <ac:spMk id="15363" creationId="{00000000-0000-0000-0000-000000000000}"/>
          </ac:spMkLst>
        </pc:spChg>
      </pc:sldChg>
      <pc:sldChg chg="modSp">
        <pc:chgData name="Tony Rennier" userId="c9404d753a9a413b" providerId="LiveId" clId="{6C9A11BA-E047-924C-A4F9-871003093117}" dt="2019-07-23T15:50:31.438" v="711" actId="20577"/>
        <pc:sldMkLst>
          <pc:docMk/>
          <pc:sldMk cId="2652567117" sldId="386"/>
        </pc:sldMkLst>
        <pc:spChg chg="mod">
          <ac:chgData name="Tony Rennier" userId="c9404d753a9a413b" providerId="LiveId" clId="{6C9A11BA-E047-924C-A4F9-871003093117}" dt="2019-07-23T15:50:31.438" v="711" actId="20577"/>
          <ac:spMkLst>
            <pc:docMk/>
            <pc:sldMk cId="2652567117" sldId="386"/>
            <ac:spMk id="17411" creationId="{00000000-0000-0000-0000-000000000000}"/>
          </ac:spMkLst>
        </pc:spChg>
      </pc:sldChg>
      <pc:sldChg chg="modSp">
        <pc:chgData name="Tony Rennier" userId="c9404d753a9a413b" providerId="LiveId" clId="{6C9A11BA-E047-924C-A4F9-871003093117}" dt="2019-07-23T15:45:28.953" v="647" actId="313"/>
        <pc:sldMkLst>
          <pc:docMk/>
          <pc:sldMk cId="1991313304" sldId="409"/>
        </pc:sldMkLst>
        <pc:spChg chg="mod">
          <ac:chgData name="Tony Rennier" userId="c9404d753a9a413b" providerId="LiveId" clId="{6C9A11BA-E047-924C-A4F9-871003093117}" dt="2019-07-23T15:45:28.953" v="647" actId="313"/>
          <ac:spMkLst>
            <pc:docMk/>
            <pc:sldMk cId="1991313304" sldId="409"/>
            <ac:spMk id="3" creationId="{00000000-0000-0000-0000-000000000000}"/>
          </ac:spMkLst>
        </pc:spChg>
      </pc:sldChg>
      <pc:sldChg chg="modSp">
        <pc:chgData name="Tony Rennier" userId="c9404d753a9a413b" providerId="LiveId" clId="{6C9A11BA-E047-924C-A4F9-871003093117}" dt="2019-07-25T15:21:08.577" v="881" actId="20577"/>
        <pc:sldMkLst>
          <pc:docMk/>
          <pc:sldMk cId="1977164355" sldId="410"/>
        </pc:sldMkLst>
        <pc:spChg chg="mod">
          <ac:chgData name="Tony Rennier" userId="c9404d753a9a413b" providerId="LiveId" clId="{6C9A11BA-E047-924C-A4F9-871003093117}" dt="2019-07-25T15:21:08.577" v="881" actId="20577"/>
          <ac:spMkLst>
            <pc:docMk/>
            <pc:sldMk cId="1977164355" sldId="410"/>
            <ac:spMk id="14339" creationId="{00000000-0000-0000-0000-000000000000}"/>
          </ac:spMkLst>
        </pc:spChg>
      </pc:sldChg>
      <pc:sldChg chg="modSp">
        <pc:chgData name="Tony Rennier" userId="c9404d753a9a413b" providerId="LiveId" clId="{6C9A11BA-E047-924C-A4F9-871003093117}" dt="2019-07-25T15:29:22.723" v="903" actId="20577"/>
        <pc:sldMkLst>
          <pc:docMk/>
          <pc:sldMk cId="3042167414" sldId="413"/>
        </pc:sldMkLst>
        <pc:spChg chg="mod">
          <ac:chgData name="Tony Rennier" userId="c9404d753a9a413b" providerId="LiveId" clId="{6C9A11BA-E047-924C-A4F9-871003093117}" dt="2019-07-25T15:29:22.723" v="903" actId="20577"/>
          <ac:spMkLst>
            <pc:docMk/>
            <pc:sldMk cId="3042167414" sldId="413"/>
            <ac:spMk id="2" creationId="{FDDD04C9-9911-4851-8BFD-5E105A025686}"/>
          </ac:spMkLst>
        </pc:spChg>
        <pc:graphicFrameChg chg="modGraphic">
          <ac:chgData name="Tony Rennier" userId="c9404d753a9a413b" providerId="LiveId" clId="{6C9A11BA-E047-924C-A4F9-871003093117}" dt="2019-07-23T15:18:41.676" v="76" actId="20577"/>
          <ac:graphicFrameMkLst>
            <pc:docMk/>
            <pc:sldMk cId="3042167414" sldId="413"/>
            <ac:graphicFrameMk id="6" creationId="{0A69698A-1F0F-6643-BE34-217150A0CF57}"/>
          </ac:graphicFrameMkLst>
        </pc:graphicFrameChg>
      </pc:sldChg>
      <pc:sldChg chg="add del">
        <pc:chgData name="Tony Rennier" userId="c9404d753a9a413b" providerId="LiveId" clId="{6C9A11BA-E047-924C-A4F9-871003093117}" dt="2019-07-25T15:28:12.061" v="886" actId="2696"/>
        <pc:sldMkLst>
          <pc:docMk/>
          <pc:sldMk cId="2102817014" sldId="414"/>
        </pc:sldMkLst>
      </pc:sldChg>
      <pc:sldChg chg="modSp del">
        <pc:chgData name="Tony Rennier" userId="c9404d753a9a413b" providerId="LiveId" clId="{6C9A11BA-E047-924C-A4F9-871003093117}" dt="2019-07-25T15:27:58.787" v="884" actId="2696"/>
        <pc:sldMkLst>
          <pc:docMk/>
          <pc:sldMk cId="3294939447" sldId="414"/>
        </pc:sldMkLst>
        <pc:spChg chg="mod">
          <ac:chgData name="Tony Rennier" userId="c9404d753a9a413b" providerId="LiveId" clId="{6C9A11BA-E047-924C-A4F9-871003093117}" dt="2019-07-25T15:07:25.775" v="740" actId="20577"/>
          <ac:spMkLst>
            <pc:docMk/>
            <pc:sldMk cId="3294939447" sldId="414"/>
            <ac:spMk id="7171" creationId="{00000000-0000-0000-0000-000000000000}"/>
          </ac:spMkLst>
        </pc:spChg>
      </pc:sldChg>
      <pc:sldChg chg="modSp">
        <pc:chgData name="Tony Rennier" userId="c9404d753a9a413b" providerId="LiveId" clId="{6C9A11BA-E047-924C-A4F9-871003093117}" dt="2019-07-21T13:53:00.624" v="34" actId="20577"/>
        <pc:sldMkLst>
          <pc:docMk/>
          <pc:sldMk cId="997141991" sldId="416"/>
        </pc:sldMkLst>
        <pc:spChg chg="mod">
          <ac:chgData name="Tony Rennier" userId="c9404d753a9a413b" providerId="LiveId" clId="{6C9A11BA-E047-924C-A4F9-871003093117}" dt="2019-07-21T13:53:00.624" v="34" actId="20577"/>
          <ac:spMkLst>
            <pc:docMk/>
            <pc:sldMk cId="997141991" sldId="416"/>
            <ac:spMk id="14339" creationId="{00000000-0000-0000-0000-000000000000}"/>
          </ac:spMkLst>
        </pc:spChg>
      </pc:sldChg>
      <pc:sldChg chg="modSp del">
        <pc:chgData name="Tony Rennier" userId="c9404d753a9a413b" providerId="LiveId" clId="{6C9A11BA-E047-924C-A4F9-871003093117}" dt="2019-07-25T15:28:25.902" v="887" actId="2696"/>
        <pc:sldMkLst>
          <pc:docMk/>
          <pc:sldMk cId="1920507552" sldId="419"/>
        </pc:sldMkLst>
        <pc:spChg chg="mod">
          <ac:chgData name="Tony Rennier" userId="c9404d753a9a413b" providerId="LiveId" clId="{6C9A11BA-E047-924C-A4F9-871003093117}" dt="2019-07-25T15:08:19.546" v="755" actId="20577"/>
          <ac:spMkLst>
            <pc:docMk/>
            <pc:sldMk cId="1920507552" sldId="419"/>
            <ac:spMk id="12291" creationId="{00000000-0000-0000-0000-000000000000}"/>
          </ac:spMkLst>
        </pc:spChg>
      </pc:sldChg>
      <pc:sldChg chg="add">
        <pc:chgData name="Tony Rennier" userId="c9404d753a9a413b" providerId="LiveId" clId="{6C9A11BA-E047-924C-A4F9-871003093117}" dt="2019-07-25T15:28:31.071" v="888"/>
        <pc:sldMkLst>
          <pc:docMk/>
          <pc:sldMk cId="2311262835" sldId="419"/>
        </pc:sldMkLst>
      </pc:sldChg>
      <pc:sldChg chg="modSp">
        <pc:chgData name="Tony Rennier" userId="c9404d753a9a413b" providerId="LiveId" clId="{6C9A11BA-E047-924C-A4F9-871003093117}" dt="2019-07-25T15:15:09.715" v="808" actId="20577"/>
        <pc:sldMkLst>
          <pc:docMk/>
          <pc:sldMk cId="1650148981" sldId="432"/>
        </pc:sldMkLst>
        <pc:spChg chg="mod">
          <ac:chgData name="Tony Rennier" userId="c9404d753a9a413b" providerId="LiveId" clId="{6C9A11BA-E047-924C-A4F9-871003093117}" dt="2019-07-25T15:06:21.484" v="728" actId="20577"/>
          <ac:spMkLst>
            <pc:docMk/>
            <pc:sldMk cId="1650148981" sldId="432"/>
            <ac:spMk id="2" creationId="{FDDD04C9-9911-4851-8BFD-5E105A025686}"/>
          </ac:spMkLst>
        </pc:spChg>
        <pc:graphicFrameChg chg="modGraphic">
          <ac:chgData name="Tony Rennier" userId="c9404d753a9a413b" providerId="LiveId" clId="{6C9A11BA-E047-924C-A4F9-871003093117}" dt="2019-07-25T15:15:09.715" v="808" actId="20577"/>
          <ac:graphicFrameMkLst>
            <pc:docMk/>
            <pc:sldMk cId="1650148981" sldId="432"/>
            <ac:graphicFrameMk id="6" creationId="{0A69698A-1F0F-6643-BE34-217150A0CF57}"/>
          </ac:graphicFrameMkLst>
        </pc:graphicFrameChg>
      </pc:sldChg>
      <pc:sldChg chg="modSp">
        <pc:chgData name="Tony Rennier" userId="c9404d753a9a413b" providerId="LiveId" clId="{6C9A11BA-E047-924C-A4F9-871003093117}" dt="2019-07-25T15:30:15.261" v="905" actId="20577"/>
        <pc:sldMkLst>
          <pc:docMk/>
          <pc:sldMk cId="3010380906" sldId="433"/>
        </pc:sldMkLst>
        <pc:spChg chg="mod">
          <ac:chgData name="Tony Rennier" userId="c9404d753a9a413b" providerId="LiveId" clId="{6C9A11BA-E047-924C-A4F9-871003093117}" dt="2019-07-25T15:30:15.261" v="905" actId="20577"/>
          <ac:spMkLst>
            <pc:docMk/>
            <pc:sldMk cId="3010380906" sldId="433"/>
            <ac:spMk id="6147" creationId="{00000000-0000-0000-0000-000000000000}"/>
          </ac:spMkLst>
        </pc:spChg>
      </pc:sldChg>
      <pc:sldChg chg="del">
        <pc:chgData name="Tony Rennier" userId="c9404d753a9a413b" providerId="LiveId" clId="{6C9A11BA-E047-924C-A4F9-871003093117}" dt="2019-07-25T15:27:41.534" v="883" actId="2696"/>
        <pc:sldMkLst>
          <pc:docMk/>
          <pc:sldMk cId="3941084306" sldId="434"/>
        </pc:sldMkLst>
      </pc:sldChg>
      <pc:sldChg chg="add">
        <pc:chgData name="Tony Rennier" userId="c9404d753a9a413b" providerId="LiveId" clId="{6C9A11BA-E047-924C-A4F9-871003093117}" dt="2019-07-25T15:27:38.153" v="882"/>
        <pc:sldMkLst>
          <pc:docMk/>
          <pc:sldMk cId="1302919576" sldId="442"/>
        </pc:sldMkLst>
      </pc:sldChg>
      <pc:sldChg chg="modSp add">
        <pc:chgData name="Tony Rennier" userId="c9404d753a9a413b" providerId="LiveId" clId="{6C9A11BA-E047-924C-A4F9-871003093117}" dt="2019-07-25T15:29:06.790" v="900" actId="20577"/>
        <pc:sldMkLst>
          <pc:docMk/>
          <pc:sldMk cId="578306921" sldId="443"/>
        </pc:sldMkLst>
        <pc:spChg chg="mod">
          <ac:chgData name="Tony Rennier" userId="c9404d753a9a413b" providerId="LiveId" clId="{6C9A11BA-E047-924C-A4F9-871003093117}" dt="2019-07-25T15:29:06.790" v="900" actId="20577"/>
          <ac:spMkLst>
            <pc:docMk/>
            <pc:sldMk cId="578306921" sldId="443"/>
            <ac:spMk id="7171" creationId="{00000000-0000-0000-0000-000000000000}"/>
          </ac:spMkLst>
        </pc:spChg>
      </pc:sldChg>
      <pc:sldChg chg="add">
        <pc:chgData name="Tony Rennier" userId="c9404d753a9a413b" providerId="LiveId" clId="{6C9A11BA-E047-924C-A4F9-871003093117}" dt="2019-07-25T15:28:54.252" v="889"/>
        <pc:sldMkLst>
          <pc:docMk/>
          <pc:sldMk cId="2422713050" sldId="44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7</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12</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30</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1246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33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462717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2308456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F8BD12D-E1CB-C84A-B030-4D825BD20A80}" type="datetime1">
              <a:rPr lang="en-US" smtClean="0"/>
              <a:t>7/25/19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#:5-19-0029-00-agen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7BE1D42-573E-B845-B757-7D0AD54BEE43}"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061690-AD63-DF4B-A33C-0DD95F2D82C5}"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D75D881-EBC4-C443-8527-5D59884A4651}" type="datetime1">
              <a:rPr lang="en-US" smtClean="0"/>
              <a:t>7/25/19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B4A255B9-F6EF-174B-81C6-36D3D0EA6C40}" type="datetime1">
              <a:rPr lang="en-US" smtClean="0"/>
              <a:t>7/25/19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#:5-19-0029-00-agen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335FD93-E457-1A4B-B738-32CCB6EB98CF}" type="datetime1">
              <a:rPr lang="en-US" smtClean="0"/>
              <a:t>7/25/19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D6BEDCE9-8F35-B640-8297-1A49368C95D3}" type="datetime1">
              <a:rPr lang="en-US" smtClean="0"/>
              <a:t>7/25/19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0FE2592F-4272-8444-B2DC-B74A1FB3B215}" type="datetime1">
              <a:rPr lang="en-US" smtClean="0"/>
              <a:t>7/25/19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#:5-19-0029-00-agen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1516FEDB-71A2-C143-90B3-8261283644E4}" type="datetime1">
              <a:rPr lang="en-US" smtClean="0"/>
              <a:t>7/25/19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#:5-19-0029-00-agen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384B4C4-726F-0346-8AC5-9B5C1D2153AD}" type="datetime1">
              <a:rPr lang="en-US" smtClean="0"/>
              <a:t>7/25/19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6DA8539-4B99-0A4C-A77E-2EFFE326A4DF}" type="datetime1">
              <a:rPr lang="en-US" smtClean="0"/>
              <a:t>7/25/19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635244F-1FA4-3F4A-BAD3-7AEFD24DE1DD}" type="datetime1">
              <a:rPr lang="en-US" smtClean="0"/>
              <a:t>7/25/19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#:5-19-0029-00-agen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158B42AA-2FD2-464F-9E08-B0C55B18DF7E}" type="datetime1">
              <a:rPr lang="en-US" smtClean="0"/>
              <a:t>7/25/19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#:5-19-0029-00-agen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583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23-25 July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23 July 2019</a:t>
            </a:r>
          </a:p>
          <a:p>
            <a:pPr eaLnBrk="0" hangingPunct="0"/>
            <a:r>
              <a:rPr lang="en-US" sz="1200" b="1" dirty="0">
                <a:latin typeface="Arial" pitchFamily="34" charset="0"/>
                <a:cs typeface="Times New Roman" pitchFamily="18" charset="0"/>
              </a:rPr>
              <a:t>Document No: 5-19-0029-00-agen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BF1C2E-2BE4-F649-840D-A71613F45B1E}" type="datetime1">
              <a:rPr lang="en-US" smtClean="0"/>
              <a:t>7/25/19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2665197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296CD684-FF75-DA42-BE4A-7DFFB7F4ADA2}" type="datetime1">
              <a:rPr lang="en-US" smtClean="0"/>
              <a:t>7/25/19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B3BF0848-7662-E347-AD2D-946E38D3220F}" type="datetime1">
              <a:rPr lang="en-US" smtClean="0"/>
              <a:t>7/25/19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5-19-0029-00-agen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76C63-B3B5-6446-AFCD-9CB3F280B903}"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13</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578306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6/7/19</a:t>
            </a:r>
            <a:r>
              <a:rPr lang="en-US" dirty="0"/>
              <a:t> </a:t>
            </a:r>
            <a:r>
              <a:rPr dirty="0"/>
              <a:t>WG minutes contained in </a:t>
            </a:r>
            <a:r>
              <a:rPr lang="en-US" dirty="0">
                <a:solidFill>
                  <a:schemeClr val="tx1"/>
                </a:solidFill>
              </a:rPr>
              <a:t>Doc #: 5-19-0030-00-mins</a:t>
            </a:r>
          </a:p>
          <a:p>
            <a:endParaRPr lang="en-US" dirty="0"/>
          </a:p>
          <a:p>
            <a:pPr>
              <a:lnSpc>
                <a:spcPct val="115000"/>
              </a:lnSpc>
              <a:defRPr/>
            </a:pPr>
            <a:r>
              <a:rPr lang="en-US" dirty="0"/>
              <a:t>Mover: John	  </a:t>
            </a:r>
          </a:p>
          <a:p>
            <a:r>
              <a:rPr dirty="0"/>
              <a:t>Second:</a:t>
            </a:r>
            <a:r>
              <a:rPr lang="en-US" dirty="0"/>
              <a:t> Jakub</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C8F81D3-A733-2846-AE0B-5D7BCFCFC967}" type="datetime1">
              <a:rPr lang="en-US" smtClean="0"/>
              <a:t>7/25/19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22713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5/3/19</a:t>
            </a:r>
          </a:p>
          <a:p>
            <a:pPr lvl="1"/>
            <a:r>
              <a:rPr lang="en-US" sz="1400" dirty="0"/>
              <a:t>Addressing comments made in the F2F</a:t>
            </a:r>
          </a:p>
          <a:p>
            <a:pPr lvl="2"/>
            <a:r>
              <a:rPr lang="en-US" sz="1100" dirty="0"/>
              <a:t>Making progress</a:t>
            </a:r>
          </a:p>
          <a:p>
            <a:pPr lvl="1"/>
            <a:r>
              <a:rPr lang="en-US" sz="1400" dirty="0"/>
              <a:t>Working on boilerplate for using the policy language</a:t>
            </a:r>
          </a:p>
          <a:p>
            <a:pPr lvl="2"/>
            <a:r>
              <a:rPr lang="en-US" sz="1100" dirty="0"/>
              <a:t>Started on a geo policy</a:t>
            </a:r>
          </a:p>
          <a:p>
            <a:pPr lvl="2"/>
            <a:r>
              <a:rPr lang="en-US" sz="1100" dirty="0"/>
              <a:t>Reinhard to post material for review in ad-hoc</a:t>
            </a:r>
          </a:p>
          <a:p>
            <a:pPr lvl="1"/>
            <a:r>
              <a:rPr lang="en-US" sz="1400" dirty="0"/>
              <a:t>Spent time discussing RDL with RIF Core because of problems</a:t>
            </a:r>
          </a:p>
          <a:p>
            <a:pPr lvl="2"/>
            <a:r>
              <a:rPr lang="en-US" sz="1100" dirty="0"/>
              <a:t>RIF core abandoned but Oxford presentation on OWL 2 EL showed fatal flaw</a:t>
            </a:r>
          </a:p>
          <a:p>
            <a:pPr lvl="2"/>
            <a:r>
              <a:rPr lang="en-US" sz="1100" dirty="0"/>
              <a:t>Developed a filter to disallow the combination that leads to failure</a:t>
            </a:r>
          </a:p>
          <a:p>
            <a:pPr lvl="2"/>
            <a:r>
              <a:rPr lang="en-US" sz="1100" dirty="0"/>
              <a:t>Lynn to review standards procedure to find out how to address</a:t>
            </a:r>
          </a:p>
          <a:p>
            <a:r>
              <a:rPr lang="en-US" sz="1600" dirty="0"/>
              <a:t>6/7/19</a:t>
            </a:r>
          </a:p>
          <a:p>
            <a:pPr lvl="1"/>
            <a:r>
              <a:rPr lang="en-US" sz="1200" dirty="0"/>
              <a:t>No issues</a:t>
            </a:r>
          </a:p>
          <a:p>
            <a:pPr lvl="1"/>
            <a:r>
              <a:rPr lang="en-US" sz="1200" dirty="0"/>
              <a:t>Will provide ad-hoc</a:t>
            </a:r>
          </a:p>
          <a:p>
            <a:pPr lvl="1"/>
            <a:r>
              <a:rPr lang="en-US" sz="1200" dirty="0"/>
              <a:t>Recirculating planned for 7/31/19</a:t>
            </a:r>
          </a:p>
          <a:p>
            <a:pPr lvl="1"/>
            <a:endParaRPr lang="en-US" sz="1200" dirty="0"/>
          </a:p>
          <a:p>
            <a:r>
              <a:rPr lang="en-US" sz="1600" dirty="0"/>
              <a:t>7/23/19</a:t>
            </a:r>
          </a:p>
          <a:p>
            <a:pPr lvl="1"/>
            <a:r>
              <a:rPr lang="en-US" sz="1200" dirty="0"/>
              <a:t>PAR Extension approved by email vote (10 members voted to approve)</a:t>
            </a:r>
          </a:p>
          <a:p>
            <a:pPr lvl="1"/>
            <a:r>
              <a:rPr lang="en-US" sz="1200" dirty="0"/>
              <a:t>PAR Extension submitted to </a:t>
            </a:r>
            <a:r>
              <a:rPr lang="en-US" sz="1200" dirty="0" err="1"/>
              <a:t>DySPAN</a:t>
            </a:r>
            <a:r>
              <a:rPr lang="en-US" sz="1200" dirty="0"/>
              <a:t> approved (</a:t>
            </a:r>
            <a:r>
              <a:rPr lang="en-US" sz="1200" dirty="0" err="1"/>
              <a:t>NesCom</a:t>
            </a:r>
            <a:r>
              <a:rPr lang="en-US" sz="1200" dirty="0"/>
              <a:t> status pending)</a:t>
            </a:r>
          </a:p>
          <a:p>
            <a:pPr lvl="1"/>
            <a:r>
              <a:rPr lang="en-US" sz="1200" dirty="0"/>
              <a:t>Recirculating planned for 8/5/19</a:t>
            </a:r>
          </a:p>
          <a:p>
            <a:pPr lvl="1"/>
            <a:r>
              <a:rPr lang="en-US" sz="1200" dirty="0"/>
              <a:t>Lynn checking on the latitude for changes</a:t>
            </a:r>
          </a:p>
          <a:p>
            <a:pPr lvl="1"/>
            <a:r>
              <a:rPr lang="en-US" sz="1200" dirty="0"/>
              <a:t>Use email coordination on how to properly move forward</a:t>
            </a:r>
          </a:p>
          <a:p>
            <a:pPr lvl="1"/>
            <a:endParaRPr lang="en-US" sz="1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D33D35F-79BE-1B4E-9907-C6302CE52304}"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97716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r>
              <a:rPr lang="en-US" altLang="en-US" sz="1400" dirty="0">
                <a:solidFill>
                  <a:schemeClr val="tx2"/>
                </a:solidFill>
              </a:rPr>
              <a:t>√</a:t>
            </a:r>
            <a:r>
              <a:rPr lang="en-US" altLang="en-US" sz="1400" dirty="0"/>
              <a:t> 	</a:t>
            </a:r>
            <a:endParaRPr lang="en-US" altLang="en-US" sz="1400" b="1" dirty="0">
              <a:solidFill>
                <a:srgbClr val="FF0000"/>
              </a:solidFill>
            </a:endParaRPr>
          </a:p>
          <a:p>
            <a:r>
              <a:rPr lang="en-US" altLang="en-US" sz="1400" dirty="0">
                <a:solidFill>
                  <a:srgbClr val="00B050"/>
                </a:solidFill>
              </a:rPr>
              <a:t>WG Recirc					8/19</a:t>
            </a:r>
          </a:p>
          <a:p>
            <a:r>
              <a:rPr altLang="en-US" sz="1400" dirty="0"/>
              <a:t>Sponsor Ballot					</a:t>
            </a:r>
            <a:r>
              <a:rPr lang="en-US" altLang="en-US" sz="1400" dirty="0"/>
              <a:t>10</a:t>
            </a:r>
            <a:r>
              <a:rPr altLang="en-US" sz="1400" dirty="0"/>
              <a:t>/1</a:t>
            </a:r>
            <a:r>
              <a:rPr lang="en-US" altLang="en-US" sz="1400" dirty="0"/>
              <a:t>9</a:t>
            </a:r>
            <a:endParaRPr altLang="en-US" sz="1400" b="1" dirty="0"/>
          </a:p>
          <a:p>
            <a:r>
              <a:rPr altLang="en-US" sz="1400" dirty="0"/>
              <a:t>Sponsor Recirc					</a:t>
            </a:r>
            <a:r>
              <a:rPr lang="en-US" altLang="en-US" sz="1400" dirty="0"/>
              <a:t>1</a:t>
            </a:r>
            <a:r>
              <a:rPr altLang="en-US" sz="1400" dirty="0"/>
              <a:t>/</a:t>
            </a:r>
            <a:r>
              <a:rPr lang="en-US" altLang="en-US" sz="1400" dirty="0"/>
              <a:t>20</a:t>
            </a:r>
            <a:endParaRPr altLang="en-US" sz="1400" dirty="0"/>
          </a:p>
          <a:p>
            <a:r>
              <a:rPr altLang="en-US" sz="1400" dirty="0"/>
              <a:t>Sponsor Recirc 2					</a:t>
            </a:r>
            <a:r>
              <a:rPr lang="en-US" altLang="en-US" sz="1400" dirty="0"/>
              <a:t>4</a:t>
            </a:r>
            <a:r>
              <a:rPr altLang="en-US" sz="1400" dirty="0"/>
              <a:t>/1</a:t>
            </a:r>
            <a:r>
              <a:rPr lang="en-US" altLang="en-US" sz="1400" dirty="0"/>
              <a:t>9</a:t>
            </a:r>
            <a:endParaRPr altLang="en-US" sz="1400" dirty="0"/>
          </a:p>
          <a:p>
            <a:r>
              <a:rPr altLang="en-US" sz="1400" dirty="0"/>
              <a:t>Submit to REVCOM					</a:t>
            </a:r>
            <a:r>
              <a:rPr lang="en-US" altLang="en-US" sz="1400" dirty="0"/>
              <a:t>8</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09024255-205B-3A4E-AF49-8434475FA4DB}"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16</a:t>
            </a:fld>
            <a:endParaRPr lang="en-US" altLang="en-US" sz="1200"/>
          </a:p>
        </p:txBody>
      </p:sp>
      <p:sp>
        <p:nvSpPr>
          <p:cNvPr id="7" name="Rectangle 6"/>
          <p:cNvSpPr/>
          <p:nvPr/>
        </p:nvSpPr>
        <p:spPr>
          <a:xfrm>
            <a:off x="1106756" y="3886200"/>
            <a:ext cx="6930487"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6/7/19</a:t>
            </a:r>
          </a:p>
          <a:p>
            <a:pPr lvl="1"/>
            <a:r>
              <a:rPr lang="en-US" sz="1400" dirty="0"/>
              <a:t>Still working on schema setup</a:t>
            </a:r>
          </a:p>
          <a:p>
            <a:pPr lvl="2"/>
            <a:r>
              <a:rPr lang="en-US" sz="1000" dirty="0"/>
              <a:t>Carlos - making more improvement for the next month</a:t>
            </a:r>
          </a:p>
          <a:p>
            <a:pPr lvl="2"/>
            <a:r>
              <a:rPr lang="en-US" sz="1000" dirty="0"/>
              <a:t>Kael - Working on XSLT to match the schema</a:t>
            </a:r>
          </a:p>
          <a:p>
            <a:pPr lvl="2"/>
            <a:r>
              <a:rPr lang="en-US" sz="1000" dirty="0"/>
              <a:t>Still working on conceptual rules </a:t>
            </a:r>
          </a:p>
          <a:p>
            <a:pPr lvl="1"/>
            <a:endParaRPr lang="en-US" sz="1400" dirty="0"/>
          </a:p>
          <a:p>
            <a:r>
              <a:rPr lang="en-US" sz="1800" dirty="0"/>
              <a:t>7/23/19</a:t>
            </a:r>
          </a:p>
          <a:p>
            <a:pPr lvl="1"/>
            <a:r>
              <a:rPr lang="en-US" sz="1400" dirty="0"/>
              <a:t>PAR Request submitted to </a:t>
            </a:r>
            <a:r>
              <a:rPr lang="en-US" sz="1400" dirty="0" err="1"/>
              <a:t>DySPAN</a:t>
            </a:r>
            <a:r>
              <a:rPr lang="en-US" sz="1400" dirty="0"/>
              <a:t> (status pending)</a:t>
            </a:r>
          </a:p>
          <a:p>
            <a:pPr lvl="1"/>
            <a:r>
              <a:rPr lang="en-US" sz="1400" dirty="0"/>
              <a:t>John coordinated with Carlos and we agreed that I should be making a push to update the spec with all changes that have an effect on the schema.  </a:t>
            </a:r>
          </a:p>
          <a:p>
            <a:pPr lvl="1"/>
            <a:r>
              <a:rPr lang="en-US" sz="1400" dirty="0"/>
              <a:t>Intent is, by Wednesday morning before our ad hoc, to add to mentor the update of the standard and then to use the ad hoc on Wednesday to go over everything we proposed changing and how those changes were put into the standard.  There are quite a few changes.  </a:t>
            </a:r>
          </a:p>
          <a:p>
            <a:pPr lvl="1"/>
            <a:r>
              <a:rPr lang="en-US" sz="1400"/>
              <a:t>We </a:t>
            </a:r>
            <a:r>
              <a:rPr lang="en-US" sz="1400" dirty="0"/>
              <a:t>could then use the Thursday ad hoc for further discussion about those changes and to map out work we should do to clean up what still needs to be done or to back out what I proposed</a:t>
            </a:r>
            <a:r>
              <a:rPr lang="en-US" sz="1400"/>
              <a:t>.  </a:t>
            </a:r>
          </a:p>
          <a:p>
            <a:pPr lvl="1"/>
            <a:r>
              <a:rPr lang="en-US" sz="1400"/>
              <a:t>It </a:t>
            </a:r>
            <a:r>
              <a:rPr lang="en-US" sz="1400" dirty="0"/>
              <a:t>would be good to schedule a 1900.5.2a ad hoc in August. </a:t>
            </a:r>
          </a:p>
        </p:txBody>
      </p:sp>
      <p:sp>
        <p:nvSpPr>
          <p:cNvPr id="4" name="Date Placeholder 3"/>
          <p:cNvSpPr>
            <a:spLocks noGrp="1"/>
          </p:cNvSpPr>
          <p:nvPr>
            <p:ph type="dt" sz="quarter" idx="10"/>
          </p:nvPr>
        </p:nvSpPr>
        <p:spPr>
          <a:xfrm>
            <a:off x="457200" y="6448425"/>
            <a:ext cx="2133600" cy="365125"/>
          </a:xfrm>
        </p:spPr>
        <p:txBody>
          <a:bodyPr/>
          <a:lstStyle/>
          <a:p>
            <a:pPr>
              <a:defRPr/>
            </a:pPr>
            <a:fld id="{F32D635F-DBCB-DE4D-9A67-EEBED58555DA}"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997141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6/7/19</a:t>
            </a:r>
          </a:p>
          <a:p>
            <a:pPr lvl="1"/>
            <a:r>
              <a:rPr lang="en-US" sz="2000" dirty="0"/>
              <a:t>Held ad-hoc last Friday</a:t>
            </a:r>
          </a:p>
          <a:p>
            <a:pPr lvl="1"/>
            <a:r>
              <a:rPr lang="en-US" sz="2000" dirty="0"/>
              <a:t>Dave has made a significant contribution</a:t>
            </a:r>
          </a:p>
          <a:p>
            <a:pPr lvl="1"/>
            <a:r>
              <a:rPr lang="en-US" sz="2000" dirty="0"/>
              <a:t>Encourage everyone to read and comment</a:t>
            </a:r>
          </a:p>
          <a:p>
            <a:pPr lvl="1"/>
            <a:endParaRPr lang="en-US" sz="2000" dirty="0"/>
          </a:p>
          <a:p>
            <a:r>
              <a:rPr lang="en-US" sz="2400" dirty="0"/>
              <a:t>7/23/19</a:t>
            </a:r>
          </a:p>
          <a:p>
            <a:pPr lvl="1"/>
            <a:r>
              <a:rPr lang="en-US" sz="2000" dirty="0"/>
              <a:t>Ad-hoc held 6/28/19</a:t>
            </a:r>
          </a:p>
          <a:p>
            <a:pPr lvl="2"/>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A7E08131-FE2F-3541-95F3-6FB7B689D4A1}"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402170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7/23/19</a:t>
            </a:r>
          </a:p>
          <a:p>
            <a:endParaRPr lang="en-US" sz="1800" dirty="0"/>
          </a:p>
          <a:p>
            <a:r>
              <a:rPr lang="en-US" sz="2000" dirty="0"/>
              <a:t>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1"/>
            <a:r>
              <a:rPr lang="en-US" sz="2000" dirty="0"/>
              <a:t>7/23</a:t>
            </a:r>
          </a:p>
          <a:p>
            <a:pPr lvl="2"/>
            <a:r>
              <a:rPr lang="en-US" sz="1600" dirty="0"/>
              <a:t>Panel for </a:t>
            </a:r>
            <a:r>
              <a:rPr lang="en-US" sz="1600" dirty="0" err="1"/>
              <a:t>DySPAN</a:t>
            </a:r>
            <a:r>
              <a:rPr lang="en-US" sz="1600" dirty="0"/>
              <a:t> conference (11/14/19 – workshop, Newark NJ) (Carlos and Alex planning)</a:t>
            </a:r>
          </a:p>
          <a:p>
            <a:pPr lvl="3"/>
            <a:r>
              <a:rPr lang="en-US" sz="1200" dirty="0"/>
              <a:t>Looking for 1900.5 panel participation</a:t>
            </a:r>
          </a:p>
          <a:p>
            <a:pPr lvl="3"/>
            <a:r>
              <a:rPr lang="en-US" sz="1200" dirty="0"/>
              <a:t>Can we use inputs for spectrum sharing (planning and coordination) language development coming out of the DARPA competition?</a:t>
            </a:r>
          </a:p>
          <a:p>
            <a:pPr lvl="2"/>
            <a:r>
              <a:rPr lang="en-US" sz="1600" dirty="0"/>
              <a:t>DSO on hold SA</a:t>
            </a:r>
          </a:p>
          <a:p>
            <a:endParaRPr lang="en-US" sz="2000" dirty="0"/>
          </a:p>
        </p:txBody>
      </p:sp>
      <p:sp>
        <p:nvSpPr>
          <p:cNvPr id="4" name="Date Placeholder 3"/>
          <p:cNvSpPr>
            <a:spLocks noGrp="1"/>
          </p:cNvSpPr>
          <p:nvPr>
            <p:ph type="dt" sz="quarter" idx="10"/>
          </p:nvPr>
        </p:nvSpPr>
        <p:spPr/>
        <p:txBody>
          <a:bodyPr/>
          <a:lstStyle/>
          <a:p>
            <a:pPr>
              <a:defRPr/>
            </a:pPr>
            <a:fld id="{79020EF4-C580-3A46-B309-6B57EBF3E837}" type="datetime1">
              <a:rPr lang="en-US" smtClean="0"/>
              <a:t>7/25/19</a:t>
            </a:fld>
            <a:endParaRPr lang="en-US"/>
          </a:p>
        </p:txBody>
      </p:sp>
      <p:sp>
        <p:nvSpPr>
          <p:cNvPr id="5" name="Footer Placeholder 4"/>
          <p:cNvSpPr>
            <a:spLocks noGrp="1"/>
          </p:cNvSpPr>
          <p:nvPr>
            <p:ph type="ftr" sz="quarter" idx="11"/>
          </p:nvPr>
        </p:nvSpPr>
        <p:spPr/>
        <p:txBody>
          <a:bodyPr/>
          <a:lstStyle/>
          <a:p>
            <a:pPr>
              <a:defRPr/>
            </a:pPr>
            <a:r>
              <a:rPr lang="en-US"/>
              <a:t>Doc #:5-19-0029-00-agen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196432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1E90519-B893-7148-A779-C8442F32972E}"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914400"/>
            <a:ext cx="8229600" cy="5187991"/>
          </a:xfrm>
        </p:spPr>
        <p:txBody>
          <a:bodyPr/>
          <a:lstStyle/>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r>
              <a:rPr lang="en-US" sz="1400" dirty="0"/>
              <a:t>7/23/19</a:t>
            </a:r>
          </a:p>
          <a:p>
            <a:pPr lvl="1"/>
            <a:r>
              <a:rPr lang="en-US" sz="1050" dirty="0"/>
              <a:t>.1 Paper submitted</a:t>
            </a:r>
          </a:p>
          <a:p>
            <a:pPr lvl="1"/>
            <a:r>
              <a:rPr lang="en-US" sz="1200" dirty="0"/>
              <a:t>International Future Networks (5G and Beyond) conference in Silicon Valley </a:t>
            </a:r>
          </a:p>
          <a:p>
            <a:pPr lvl="2"/>
            <a:r>
              <a:rPr lang="en-US" sz="1050" dirty="0"/>
              <a:t>Reinhard received interest in the .1 Policy language will follow up</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970EFF99-D1A1-034D-A7A8-1011A6CC3C20}"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2:30 PM EDT on 8/2/2019</a:t>
            </a:r>
          </a:p>
          <a:p>
            <a:pPr marL="457200" lvl="1" indent="0">
              <a:buNone/>
            </a:pPr>
            <a:endParaRPr lang="en-US" sz="1800" dirty="0"/>
          </a:p>
          <a:p>
            <a:r>
              <a:rPr lang="en-US" sz="2000" dirty="0"/>
              <a:t>WG electronic only meeting (TBR)</a:t>
            </a:r>
          </a:p>
          <a:p>
            <a:pPr lvl="1"/>
            <a:r>
              <a:rPr lang="en-US" sz="1800" dirty="0"/>
              <a:t>8:00 AM EDT on 9/6/2019</a:t>
            </a:r>
          </a:p>
          <a:p>
            <a:pPr lvl="1"/>
            <a:endParaRPr lang="en-US" sz="1800" dirty="0"/>
          </a:p>
          <a:p>
            <a:r>
              <a:rPr lang="en-US" sz="2200" dirty="0"/>
              <a:t>Tentative 1900.5 F2F October</a:t>
            </a:r>
            <a:r>
              <a:rPr lang="en-US" sz="2200"/>
              <a:t>/November???</a:t>
            </a:r>
            <a:endParaRPr lang="en-US" sz="2200" dirty="0"/>
          </a:p>
          <a:p>
            <a:pPr lvl="1"/>
            <a:r>
              <a:rPr lang="en-US" sz="1800" dirty="0"/>
              <a:t>Review 1900.5.1 update?</a:t>
            </a:r>
          </a:p>
          <a:p>
            <a:pPr lvl="1"/>
            <a:r>
              <a:rPr lang="en-US" sz="1800" dirty="0"/>
              <a:t>Deep dive on 1900.5 Rev?</a:t>
            </a:r>
          </a:p>
          <a:p>
            <a:pPr lvl="1"/>
            <a:r>
              <a:rPr lang="en-US" sz="1800" dirty="0"/>
              <a:t>Deep dive on 1900.5.2a?</a:t>
            </a:r>
          </a:p>
          <a:p>
            <a:endParaRPr lang="en-US" sz="2200" dirty="0"/>
          </a:p>
          <a:p>
            <a:endParaRPr lang="en-US" sz="2200" dirty="0"/>
          </a:p>
          <a:p>
            <a:pPr marL="0" indent="0">
              <a:buNone/>
            </a:pPr>
            <a:endParaRPr lang="en-US" sz="22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C580DA-107D-C34F-8157-511DF6E893B6}"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7/23/19</a:t>
            </a:r>
          </a:p>
          <a:p>
            <a:pPr lvl="2"/>
            <a:r>
              <a:rPr lang="en-US" dirty="0"/>
              <a:t>??</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1E748B5-2CBA-0343-A0D9-B51D71ADC4EF}" type="datetime1">
              <a:rPr lang="en-US" smtClean="0"/>
              <a:t>7/25/19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 Rev</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CFFEE01-6E52-0C4F-8A5E-2B5BE8DE0DEE}" type="datetime1">
              <a:rPr lang="en-US" smtClean="0"/>
              <a:t>7/25/19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4252532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7B2E787-89A8-E043-A23F-6DAA6A53B25D}"/>
              </a:ext>
            </a:extLst>
          </p:cNvPr>
          <p:cNvSpPr>
            <a:spLocks noGrp="1"/>
          </p:cNvSpPr>
          <p:nvPr>
            <p:ph type="dt" sz="half" idx="10"/>
          </p:nvPr>
        </p:nvSpPr>
        <p:spPr/>
        <p:txBody>
          <a:bodyPr/>
          <a:lstStyle/>
          <a:p>
            <a:pPr>
              <a:defRPr/>
            </a:pPr>
            <a:fld id="{BD75D881-EBC4-C443-8527-5D59884A4651}" type="datetime1">
              <a:rPr lang="en-US" smtClean="0"/>
              <a:t>7/25/19</a:t>
            </a:fld>
            <a:endParaRPr lang="en-US"/>
          </a:p>
        </p:txBody>
      </p:sp>
      <p:sp>
        <p:nvSpPr>
          <p:cNvPr id="5" name="Footer Placeholder 4">
            <a:extLst>
              <a:ext uri="{FF2B5EF4-FFF2-40B4-BE49-F238E27FC236}">
                <a16:creationId xmlns:a16="http://schemas.microsoft.com/office/drawing/2014/main" id="{EF6C5BAE-99B2-CA45-A950-A3A6593A5EA2}"/>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0B0DDA04-5054-0F47-9FAD-FAB58A4EA100}"/>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
        <p:nvSpPr>
          <p:cNvPr id="7" name="TextBox 6">
            <a:extLst>
              <a:ext uri="{FF2B5EF4-FFF2-40B4-BE49-F238E27FC236}">
                <a16:creationId xmlns:a16="http://schemas.microsoft.com/office/drawing/2014/main" id="{C35ACFE6-0DED-484D-AC62-92CF60962718}"/>
              </a:ext>
            </a:extLst>
          </p:cNvPr>
          <p:cNvSpPr txBox="1"/>
          <p:nvPr/>
        </p:nvSpPr>
        <p:spPr>
          <a:xfrm>
            <a:off x="3028950" y="2743200"/>
            <a:ext cx="3086100" cy="646331"/>
          </a:xfrm>
          <a:prstGeom prst="rect">
            <a:avLst/>
          </a:prstGeom>
          <a:noFill/>
        </p:spPr>
        <p:txBody>
          <a:bodyPr wrap="square" rtlCol="0">
            <a:spAutoFit/>
          </a:bodyPr>
          <a:lstStyle/>
          <a:p>
            <a:pPr algn="ctr"/>
            <a:r>
              <a:rPr lang="en-US" sz="3600" dirty="0"/>
              <a:t>7/24/19 Items</a:t>
            </a:r>
          </a:p>
        </p:txBody>
      </p:sp>
    </p:spTree>
    <p:extLst>
      <p:ext uri="{BB962C8B-B14F-4D97-AF65-F5344CB8AC3E}">
        <p14:creationId xmlns:p14="http://schemas.microsoft.com/office/powerpoint/2010/main" val="2584773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a:p>
            <a:r>
              <a:rPr lang="en-US" dirty="0"/>
              <a:t>1900.5 Rev</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CFFEE01-6E52-0C4F-8A5E-2B5BE8DE0DEE}" type="datetime1">
              <a:rPr lang="en-US" smtClean="0"/>
              <a:t>7/25/19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999103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7B2E787-89A8-E043-A23F-6DAA6A53B25D}"/>
              </a:ext>
            </a:extLst>
          </p:cNvPr>
          <p:cNvSpPr>
            <a:spLocks noGrp="1"/>
          </p:cNvSpPr>
          <p:nvPr>
            <p:ph type="dt" sz="half" idx="10"/>
          </p:nvPr>
        </p:nvSpPr>
        <p:spPr/>
        <p:txBody>
          <a:bodyPr/>
          <a:lstStyle/>
          <a:p>
            <a:pPr>
              <a:defRPr/>
            </a:pPr>
            <a:fld id="{BD75D881-EBC4-C443-8527-5D59884A4651}" type="datetime1">
              <a:rPr lang="en-US" smtClean="0"/>
              <a:t>7/25/19</a:t>
            </a:fld>
            <a:endParaRPr lang="en-US"/>
          </a:p>
        </p:txBody>
      </p:sp>
      <p:sp>
        <p:nvSpPr>
          <p:cNvPr id="5" name="Footer Placeholder 4">
            <a:extLst>
              <a:ext uri="{FF2B5EF4-FFF2-40B4-BE49-F238E27FC236}">
                <a16:creationId xmlns:a16="http://schemas.microsoft.com/office/drawing/2014/main" id="{EF6C5BAE-99B2-CA45-A950-A3A6593A5EA2}"/>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0B0DDA04-5054-0F47-9FAD-FAB58A4EA100}"/>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
        <p:nvSpPr>
          <p:cNvPr id="7" name="TextBox 6">
            <a:extLst>
              <a:ext uri="{FF2B5EF4-FFF2-40B4-BE49-F238E27FC236}">
                <a16:creationId xmlns:a16="http://schemas.microsoft.com/office/drawing/2014/main" id="{C35ACFE6-0DED-484D-AC62-92CF60962718}"/>
              </a:ext>
            </a:extLst>
          </p:cNvPr>
          <p:cNvSpPr txBox="1"/>
          <p:nvPr/>
        </p:nvSpPr>
        <p:spPr>
          <a:xfrm>
            <a:off x="3028950" y="2743200"/>
            <a:ext cx="3086100" cy="646331"/>
          </a:xfrm>
          <a:prstGeom prst="rect">
            <a:avLst/>
          </a:prstGeom>
          <a:noFill/>
        </p:spPr>
        <p:txBody>
          <a:bodyPr wrap="square" rtlCol="0">
            <a:spAutoFit/>
          </a:bodyPr>
          <a:lstStyle/>
          <a:p>
            <a:pPr algn="ctr"/>
            <a:r>
              <a:rPr lang="en-US" sz="3600" dirty="0"/>
              <a:t>7/25/19 Items</a:t>
            </a:r>
          </a:p>
        </p:txBody>
      </p:sp>
    </p:spTree>
    <p:extLst>
      <p:ext uri="{BB962C8B-B14F-4D97-AF65-F5344CB8AC3E}">
        <p14:creationId xmlns:p14="http://schemas.microsoft.com/office/powerpoint/2010/main" val="1673128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CFFEE01-6E52-0C4F-8A5E-2B5BE8DE0DEE}" type="datetime1">
              <a:rPr lang="en-US" smtClean="0"/>
              <a:t>7/25/19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2847235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297B868-9E33-DB40-A1A7-A207A838F6B6}"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28</a:t>
            </a:fld>
            <a:endParaRPr lang="en-US"/>
          </a:p>
        </p:txBody>
      </p:sp>
    </p:spTree>
    <p:extLst>
      <p:ext uri="{BB962C8B-B14F-4D97-AF65-F5344CB8AC3E}">
        <p14:creationId xmlns:p14="http://schemas.microsoft.com/office/powerpoint/2010/main" val="1442840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F67B4803-676C-7245-A6E4-006B67DD22A4}" type="datetime1">
              <a:rPr lang="en-US" smtClean="0"/>
              <a:t>7/25/19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29</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923330"/>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YES!</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0A69698A-1F0F-6643-BE34-217150A0CF57}"/>
              </a:ext>
            </a:extLst>
          </p:cNvPr>
          <p:cNvGraphicFramePr>
            <a:graphicFrameLocks noGrp="1"/>
          </p:cNvGraphicFramePr>
          <p:nvPr>
            <p:extLst>
              <p:ext uri="{D42A27DB-BD31-4B8C-83A1-F6EECF244321}">
                <p14:modId xmlns:p14="http://schemas.microsoft.com/office/powerpoint/2010/main" val="1960073341"/>
              </p:ext>
            </p:extLst>
          </p:nvPr>
        </p:nvGraphicFramePr>
        <p:xfrm>
          <a:off x="1430338" y="1030288"/>
          <a:ext cx="6281782" cy="3814927"/>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3866558812"/>
                    </a:ext>
                  </a:extLst>
                </a:gridCol>
                <a:gridCol w="839827">
                  <a:extLst>
                    <a:ext uri="{9D8B030D-6E8A-4147-A177-3AD203B41FA5}">
                      <a16:colId xmlns:a16="http://schemas.microsoft.com/office/drawing/2014/main" val="911937771"/>
                    </a:ext>
                  </a:extLst>
                </a:gridCol>
                <a:gridCol w="766979">
                  <a:extLst>
                    <a:ext uri="{9D8B030D-6E8A-4147-A177-3AD203B41FA5}">
                      <a16:colId xmlns:a16="http://schemas.microsoft.com/office/drawing/2014/main" val="822317415"/>
                    </a:ext>
                  </a:extLst>
                </a:gridCol>
                <a:gridCol w="990600">
                  <a:extLst>
                    <a:ext uri="{9D8B030D-6E8A-4147-A177-3AD203B41FA5}">
                      <a16:colId xmlns:a16="http://schemas.microsoft.com/office/drawing/2014/main" val="787962120"/>
                    </a:ext>
                  </a:extLst>
                </a:gridCol>
                <a:gridCol w="2835320">
                  <a:extLst>
                    <a:ext uri="{9D8B030D-6E8A-4147-A177-3AD203B41FA5}">
                      <a16:colId xmlns:a16="http://schemas.microsoft.com/office/drawing/2014/main" val="638369869"/>
                    </a:ext>
                  </a:extLst>
                </a:gridCol>
              </a:tblGrid>
              <a:tr h="591227">
                <a:tc>
                  <a:txBody>
                    <a:bodyPr/>
                    <a:lstStyle/>
                    <a:p>
                      <a:pPr algn="ctr" fontAlgn="b"/>
                      <a:r>
                        <a:rPr lang="en-US" sz="1100" u="none" strike="noStrike" dirty="0">
                          <a:effectLst/>
                        </a:rPr>
                        <a:t>7/25/19</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6499797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22981856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04910643"/>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218567582"/>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91099655"/>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11374379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82858194"/>
                  </a:ext>
                </a:extLst>
              </a:tr>
              <a:tr h="212817">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66502501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94941346"/>
                  </a:ext>
                </a:extLst>
              </a:tr>
              <a:tr h="158726">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90044870"/>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938977385"/>
                  </a:ext>
                </a:extLst>
              </a:tr>
              <a:tr h="180835">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55840743"/>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642763980"/>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4455004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00779682"/>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452338122"/>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47854789"/>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Darcy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Swain-Walsh</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79396317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53222340"/>
                  </a:ext>
                </a:extLst>
              </a:tr>
            </a:tbl>
          </a:graphicData>
        </a:graphic>
      </p:graphicFrame>
    </p:spTree>
    <p:extLst>
      <p:ext uri="{BB962C8B-B14F-4D97-AF65-F5344CB8AC3E}">
        <p14:creationId xmlns:p14="http://schemas.microsoft.com/office/powerpoint/2010/main" val="1650148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60CC5B9-4FDD-7A47-A0F4-F28872E21B50}"/>
              </a:ext>
            </a:extLst>
          </p:cNvPr>
          <p:cNvSpPr>
            <a:spLocks noGrp="1"/>
          </p:cNvSpPr>
          <p:nvPr>
            <p:ph type="title"/>
          </p:nvPr>
        </p:nvSpPr>
        <p:spPr>
          <a:xfrm>
            <a:off x="457200" y="75308"/>
            <a:ext cx="8229600" cy="563562"/>
          </a:xfrm>
        </p:spPr>
        <p:txBody>
          <a:bodyPr>
            <a:normAutofit fontScale="90000"/>
          </a:bodyPr>
          <a:lstStyle/>
          <a:p>
            <a:r>
              <a:rPr lang="en-US" dirty="0"/>
              <a:t>7/23-25/19 Meeting Schedule</a:t>
            </a:r>
          </a:p>
        </p:txBody>
      </p:sp>
      <p:sp>
        <p:nvSpPr>
          <p:cNvPr id="2" name="Date Placeholder 1">
            <a:extLst>
              <a:ext uri="{FF2B5EF4-FFF2-40B4-BE49-F238E27FC236}">
                <a16:creationId xmlns:a16="http://schemas.microsoft.com/office/drawing/2014/main" id="{457E7B31-DE33-ED47-BBC5-A7D81A4F22D3}"/>
              </a:ext>
            </a:extLst>
          </p:cNvPr>
          <p:cNvSpPr>
            <a:spLocks noGrp="1"/>
          </p:cNvSpPr>
          <p:nvPr>
            <p:ph type="dt" sz="half" idx="10"/>
          </p:nvPr>
        </p:nvSpPr>
        <p:spPr/>
        <p:txBody>
          <a:bodyPr/>
          <a:lstStyle/>
          <a:p>
            <a:pPr>
              <a:defRPr/>
            </a:pPr>
            <a:fld id="{1516FEDB-71A2-C143-90B3-8261283644E4}" type="datetime1">
              <a:rPr lang="en-US" smtClean="0"/>
              <a:t>7/25/19</a:t>
            </a:fld>
            <a:endParaRPr lang="en-US"/>
          </a:p>
        </p:txBody>
      </p:sp>
      <p:sp>
        <p:nvSpPr>
          <p:cNvPr id="3" name="Footer Placeholder 2">
            <a:extLst>
              <a:ext uri="{FF2B5EF4-FFF2-40B4-BE49-F238E27FC236}">
                <a16:creationId xmlns:a16="http://schemas.microsoft.com/office/drawing/2014/main" id="{107E35C7-E993-5644-8867-24FB17D35671}"/>
              </a:ext>
            </a:extLst>
          </p:cNvPr>
          <p:cNvSpPr>
            <a:spLocks noGrp="1"/>
          </p:cNvSpPr>
          <p:nvPr>
            <p:ph type="ftr" sz="quarter" idx="11"/>
          </p:nvPr>
        </p:nvSpPr>
        <p:spPr/>
        <p:txBody>
          <a:bodyPr/>
          <a:lstStyle/>
          <a:p>
            <a:r>
              <a:rPr lang="en-US"/>
              <a:t>Doc #:5-19-0029-00-agen</a:t>
            </a:r>
            <a:endParaRPr lang="en-US" dirty="0"/>
          </a:p>
        </p:txBody>
      </p:sp>
      <p:sp>
        <p:nvSpPr>
          <p:cNvPr id="4" name="Slide Number Placeholder 3">
            <a:extLst>
              <a:ext uri="{FF2B5EF4-FFF2-40B4-BE49-F238E27FC236}">
                <a16:creationId xmlns:a16="http://schemas.microsoft.com/office/drawing/2014/main" id="{A5175E85-840F-1947-B0C6-B94C11F02B6A}"/>
              </a:ext>
            </a:extLst>
          </p:cNvPr>
          <p:cNvSpPr>
            <a:spLocks noGrp="1"/>
          </p:cNvSpPr>
          <p:nvPr>
            <p:ph type="sldNum" sz="quarter" idx="12"/>
          </p:nvPr>
        </p:nvSpPr>
        <p:spPr/>
        <p:txBody>
          <a:bodyPr/>
          <a:lstStyle/>
          <a:p>
            <a:pPr>
              <a:defRPr/>
            </a:pPr>
            <a:fld id="{E6A9CA49-25C3-408A-A7C2-6BBA5AFB62A7}" type="slidenum">
              <a:rPr lang="en-US" smtClean="0"/>
              <a:pPr>
                <a:defRPr/>
              </a:pPr>
              <a:t>3</a:t>
            </a:fld>
            <a:endParaRPr lang="en-US"/>
          </a:p>
        </p:txBody>
      </p:sp>
      <p:pic>
        <p:nvPicPr>
          <p:cNvPr id="5" name="Picture 4">
            <a:extLst>
              <a:ext uri="{FF2B5EF4-FFF2-40B4-BE49-F238E27FC236}">
                <a16:creationId xmlns:a16="http://schemas.microsoft.com/office/drawing/2014/main" id="{532DC411-6384-9F47-9297-3315093E4D50}"/>
              </a:ext>
            </a:extLst>
          </p:cNvPr>
          <p:cNvPicPr>
            <a:picLocks noChangeAspect="1"/>
          </p:cNvPicPr>
          <p:nvPr/>
        </p:nvPicPr>
        <p:blipFill>
          <a:blip r:embed="rId2"/>
          <a:stretch>
            <a:fillRect/>
          </a:stretch>
        </p:blipFill>
        <p:spPr>
          <a:xfrm>
            <a:off x="2286000" y="762000"/>
            <a:ext cx="4572000" cy="5563295"/>
          </a:xfrm>
          <a:prstGeom prst="rect">
            <a:avLst/>
          </a:prstGeom>
        </p:spPr>
      </p:pic>
    </p:spTree>
    <p:extLst>
      <p:ext uri="{BB962C8B-B14F-4D97-AF65-F5344CB8AC3E}">
        <p14:creationId xmlns:p14="http://schemas.microsoft.com/office/powerpoint/2010/main" val="2687918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7/25/19  11:00-12:30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4B43F170-E03C-CE43-B7A6-C086566825A9}"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30</a:t>
            </a:fld>
            <a:endParaRPr lang="en-US"/>
          </a:p>
        </p:txBody>
      </p:sp>
    </p:spTree>
    <p:extLst>
      <p:ext uri="{BB962C8B-B14F-4D97-AF65-F5344CB8AC3E}">
        <p14:creationId xmlns:p14="http://schemas.microsoft.com/office/powerpoint/2010/main" val="3010380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5-19-0029-00-agen</a:t>
            </a:r>
          </a:p>
          <a:p>
            <a:endParaRPr dirty="0"/>
          </a:p>
          <a:p>
            <a:r>
              <a:rPr dirty="0"/>
              <a:t>Mover:</a:t>
            </a:r>
            <a:r>
              <a:rPr lang="en-US" dirty="0"/>
              <a:t> John		</a:t>
            </a:r>
            <a:endParaRPr dirty="0"/>
          </a:p>
          <a:p>
            <a:r>
              <a:rPr dirty="0"/>
              <a:t>Second:</a:t>
            </a:r>
            <a:r>
              <a:rPr lang="en-US" dirty="0"/>
              <a:t> 	Lynn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76C63-B3B5-6446-AFCD-9CB3F280B903}"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31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302919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6/7/19</a:t>
            </a:r>
            <a:r>
              <a:rPr lang="en-US" dirty="0"/>
              <a:t> </a:t>
            </a:r>
            <a:r>
              <a:rPr dirty="0"/>
              <a:t>WG minutes contained in </a:t>
            </a:r>
            <a:r>
              <a:rPr lang="en-US" dirty="0">
                <a:solidFill>
                  <a:schemeClr val="tx1"/>
                </a:solidFill>
              </a:rPr>
              <a:t>Doc #: 5-19-0030-00-mins</a:t>
            </a:r>
          </a:p>
          <a:p>
            <a:endParaRPr lang="en-US" dirty="0"/>
          </a:p>
          <a:p>
            <a:pPr>
              <a:lnSpc>
                <a:spcPct val="115000"/>
              </a:lnSpc>
              <a:defRPr/>
            </a:pPr>
            <a:r>
              <a:rPr lang="en-US" dirty="0"/>
              <a:t>Mover: John	  </a:t>
            </a:r>
          </a:p>
          <a:p>
            <a:r>
              <a:rPr dirty="0"/>
              <a:t>Second:</a:t>
            </a:r>
            <a:r>
              <a:rPr lang="en-US" dirty="0"/>
              <a:t> Jakub</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C8F81D3-A733-2846-AE0B-5D7BCFCFC967}" type="datetime1">
              <a:rPr lang="en-US" smtClean="0"/>
              <a:t>7/25/19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32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1262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7C3D159D-42EF-A740-BFB6-650F94F6645C}"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33</a:t>
            </a:fld>
            <a:endParaRPr lang="en-US"/>
          </a:p>
        </p:txBody>
      </p:sp>
    </p:spTree>
    <p:extLst>
      <p:ext uri="{BB962C8B-B14F-4D97-AF65-F5344CB8AC3E}">
        <p14:creationId xmlns:p14="http://schemas.microsoft.com/office/powerpoint/2010/main" val="132871825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A950DFBA-5EAB-5D44-B6E0-B9EF67D7D60C}"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34</a:t>
            </a:fld>
            <a:endParaRPr lang="en-US"/>
          </a:p>
        </p:txBody>
      </p:sp>
    </p:spTree>
    <p:extLst>
      <p:ext uri="{BB962C8B-B14F-4D97-AF65-F5344CB8AC3E}">
        <p14:creationId xmlns:p14="http://schemas.microsoft.com/office/powerpoint/2010/main" val="3287963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BF1C2E-2BE4-F649-840D-A71613F45B1E}" type="datetime1">
              <a:rPr lang="en-US" smtClean="0"/>
              <a:t>7/25/19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35</a:t>
            </a:fld>
            <a:endParaRPr lang="en-US" dirty="0"/>
          </a:p>
        </p:txBody>
      </p:sp>
    </p:spTree>
    <p:extLst>
      <p:ext uri="{BB962C8B-B14F-4D97-AF65-F5344CB8AC3E}">
        <p14:creationId xmlns:p14="http://schemas.microsoft.com/office/powerpoint/2010/main" val="29116563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296CD684-FF75-DA42-BE4A-7DFFB7F4ADA2}" type="datetime1">
              <a:rPr lang="en-US" smtClean="0"/>
              <a:t>7/25/19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36</a:t>
            </a:fld>
            <a:endParaRPr lang="en-US" dirty="0"/>
          </a:p>
        </p:txBody>
      </p:sp>
    </p:spTree>
    <p:extLst>
      <p:ext uri="{BB962C8B-B14F-4D97-AF65-F5344CB8AC3E}">
        <p14:creationId xmlns:p14="http://schemas.microsoft.com/office/powerpoint/2010/main" val="2016947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B3BF0848-7662-E347-AD2D-946E38D3220F}" type="datetime1">
              <a:rPr lang="en-US" smtClean="0"/>
              <a:t>7/25/19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37</a:t>
            </a:fld>
            <a:endParaRPr lang="en-US" dirty="0"/>
          </a:p>
        </p:txBody>
      </p:sp>
    </p:spTree>
    <p:extLst>
      <p:ext uri="{BB962C8B-B14F-4D97-AF65-F5344CB8AC3E}">
        <p14:creationId xmlns:p14="http://schemas.microsoft.com/office/powerpoint/2010/main" val="122450733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2:30 PM EDT on 8/2/2019</a:t>
            </a:r>
          </a:p>
          <a:p>
            <a:pPr marL="457200" lvl="1" indent="0">
              <a:buNone/>
            </a:pPr>
            <a:endParaRPr lang="en-US" sz="1800" dirty="0"/>
          </a:p>
          <a:p>
            <a:r>
              <a:rPr lang="en-US" sz="2000" dirty="0"/>
              <a:t>WG electronic only meeting (TBR)</a:t>
            </a:r>
          </a:p>
          <a:p>
            <a:pPr lvl="1"/>
            <a:r>
              <a:rPr lang="en-US" sz="1800" dirty="0"/>
              <a:t>8:00 AM EDT on 9/6/2019</a:t>
            </a:r>
          </a:p>
          <a:p>
            <a:pPr lvl="1"/>
            <a:endParaRPr lang="en-US" sz="1800" dirty="0"/>
          </a:p>
          <a:p>
            <a:r>
              <a:rPr lang="en-US" sz="2200" dirty="0"/>
              <a:t>Tentative 1900.5 F2F </a:t>
            </a:r>
            <a:r>
              <a:rPr lang="en-US" sz="2200" dirty="0" err="1"/>
              <a:t>Septish</a:t>
            </a:r>
            <a:r>
              <a:rPr lang="en-US" sz="2200" dirty="0"/>
              <a:t>???</a:t>
            </a:r>
          </a:p>
          <a:p>
            <a:pPr lvl="1"/>
            <a:r>
              <a:rPr lang="en-US" sz="1800" dirty="0"/>
              <a:t>Review 1900.5.1 update?</a:t>
            </a:r>
          </a:p>
          <a:p>
            <a:pPr lvl="1"/>
            <a:r>
              <a:rPr lang="en-US" sz="1800" dirty="0"/>
              <a:t>Deep dive on 1900.5 Rev?</a:t>
            </a:r>
          </a:p>
          <a:p>
            <a:pPr lvl="1"/>
            <a:r>
              <a:rPr lang="en-US" sz="1800" dirty="0"/>
              <a:t>Deep dive on 1900.5.2a?</a:t>
            </a:r>
          </a:p>
          <a:p>
            <a:endParaRPr lang="en-US" sz="2200" dirty="0"/>
          </a:p>
          <a:p>
            <a:endParaRPr lang="en-US" sz="2200" dirty="0"/>
          </a:p>
          <a:p>
            <a:pPr marL="0" indent="0">
              <a:buNone/>
            </a:pPr>
            <a:endParaRPr lang="en-US" sz="22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C580DA-107D-C34F-8157-511DF6E893B6}" type="datetime1">
              <a:rPr lang="en-US" smtClean="0"/>
              <a:t>7/25/19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38</a:t>
            </a:fld>
            <a:endParaRPr lang="en-US"/>
          </a:p>
        </p:txBody>
      </p:sp>
    </p:spTree>
    <p:extLst>
      <p:ext uri="{BB962C8B-B14F-4D97-AF65-F5344CB8AC3E}">
        <p14:creationId xmlns:p14="http://schemas.microsoft.com/office/powerpoint/2010/main" val="2046890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7/23/19</a:t>
            </a:r>
          </a:p>
          <a:p>
            <a:pPr lvl="2"/>
            <a:r>
              <a:rPr lang="en-US" dirty="0"/>
              <a:t>??</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1E748B5-2CBA-0343-A0D9-B51D71ADC4EF}" type="datetime1">
              <a:rPr lang="en-US" smtClean="0"/>
              <a:t>7/25/19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39</a:t>
            </a:fld>
            <a:endParaRPr lang="en-US"/>
          </a:p>
        </p:txBody>
      </p:sp>
    </p:spTree>
    <p:extLst>
      <p:ext uri="{BB962C8B-B14F-4D97-AF65-F5344CB8AC3E}">
        <p14:creationId xmlns:p14="http://schemas.microsoft.com/office/powerpoint/2010/main" val="212191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7B2E787-89A8-E043-A23F-6DAA6A53B25D}"/>
              </a:ext>
            </a:extLst>
          </p:cNvPr>
          <p:cNvSpPr>
            <a:spLocks noGrp="1"/>
          </p:cNvSpPr>
          <p:nvPr>
            <p:ph type="dt" sz="half" idx="10"/>
          </p:nvPr>
        </p:nvSpPr>
        <p:spPr/>
        <p:txBody>
          <a:bodyPr/>
          <a:lstStyle/>
          <a:p>
            <a:pPr>
              <a:defRPr/>
            </a:pPr>
            <a:fld id="{BD75D881-EBC4-C443-8527-5D59884A4651}" type="datetime1">
              <a:rPr lang="en-US" smtClean="0"/>
              <a:t>7/25/19</a:t>
            </a:fld>
            <a:endParaRPr lang="en-US"/>
          </a:p>
        </p:txBody>
      </p:sp>
      <p:sp>
        <p:nvSpPr>
          <p:cNvPr id="5" name="Footer Placeholder 4">
            <a:extLst>
              <a:ext uri="{FF2B5EF4-FFF2-40B4-BE49-F238E27FC236}">
                <a16:creationId xmlns:a16="http://schemas.microsoft.com/office/drawing/2014/main" id="{EF6C5BAE-99B2-CA45-A950-A3A6593A5EA2}"/>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0B0DDA04-5054-0F47-9FAD-FAB58A4EA100}"/>
              </a:ext>
            </a:extLst>
          </p:cNvPr>
          <p:cNvSpPr>
            <a:spLocks noGrp="1"/>
          </p:cNvSpPr>
          <p:nvPr>
            <p:ph type="sldNum" sz="quarter" idx="12"/>
          </p:nvPr>
        </p:nvSpPr>
        <p:spPr/>
        <p:txBody>
          <a:bodyPr/>
          <a:lstStyle/>
          <a:p>
            <a:pPr>
              <a:defRPr/>
            </a:pPr>
            <a:fld id="{E6A9CA49-25C3-408A-A7C2-6BBA5AFB62A7}" type="slidenum">
              <a:rPr lang="en-US" smtClean="0"/>
              <a:pPr>
                <a:defRPr/>
              </a:pPr>
              <a:t>4</a:t>
            </a:fld>
            <a:endParaRPr lang="en-US"/>
          </a:p>
        </p:txBody>
      </p:sp>
      <p:sp>
        <p:nvSpPr>
          <p:cNvPr id="7" name="TextBox 6">
            <a:extLst>
              <a:ext uri="{FF2B5EF4-FFF2-40B4-BE49-F238E27FC236}">
                <a16:creationId xmlns:a16="http://schemas.microsoft.com/office/drawing/2014/main" id="{C35ACFE6-0DED-484D-AC62-92CF60962718}"/>
              </a:ext>
            </a:extLst>
          </p:cNvPr>
          <p:cNvSpPr txBox="1"/>
          <p:nvPr/>
        </p:nvSpPr>
        <p:spPr>
          <a:xfrm>
            <a:off x="3028950" y="2743200"/>
            <a:ext cx="3086100" cy="646331"/>
          </a:xfrm>
          <a:prstGeom prst="rect">
            <a:avLst/>
          </a:prstGeom>
          <a:noFill/>
        </p:spPr>
        <p:txBody>
          <a:bodyPr wrap="square" rtlCol="0">
            <a:spAutoFit/>
          </a:bodyPr>
          <a:lstStyle/>
          <a:p>
            <a:pPr algn="ctr"/>
            <a:r>
              <a:rPr lang="en-US" sz="3600" dirty="0"/>
              <a:t>7/23/19 Items</a:t>
            </a:r>
          </a:p>
        </p:txBody>
      </p:sp>
    </p:spTree>
    <p:extLst>
      <p:ext uri="{BB962C8B-B14F-4D97-AF65-F5344CB8AC3E}">
        <p14:creationId xmlns:p14="http://schemas.microsoft.com/office/powerpoint/2010/main" val="327328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297B868-9E33-DB40-A1A7-A207A838F6B6}"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F67B4803-676C-7245-A6E4-006B67DD22A4}" type="datetime1">
              <a:rPr lang="en-US" smtClean="0"/>
              <a:t>7/25/19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6</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923330"/>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No</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0A69698A-1F0F-6643-BE34-217150A0CF57}"/>
              </a:ext>
            </a:extLst>
          </p:cNvPr>
          <p:cNvGraphicFramePr>
            <a:graphicFrameLocks noGrp="1"/>
          </p:cNvGraphicFramePr>
          <p:nvPr>
            <p:extLst>
              <p:ext uri="{D42A27DB-BD31-4B8C-83A1-F6EECF244321}">
                <p14:modId xmlns:p14="http://schemas.microsoft.com/office/powerpoint/2010/main" val="228352080"/>
              </p:ext>
            </p:extLst>
          </p:nvPr>
        </p:nvGraphicFramePr>
        <p:xfrm>
          <a:off x="1430338" y="1030288"/>
          <a:ext cx="6281782" cy="3814927"/>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3866558812"/>
                    </a:ext>
                  </a:extLst>
                </a:gridCol>
                <a:gridCol w="839827">
                  <a:extLst>
                    <a:ext uri="{9D8B030D-6E8A-4147-A177-3AD203B41FA5}">
                      <a16:colId xmlns:a16="http://schemas.microsoft.com/office/drawing/2014/main" val="911937771"/>
                    </a:ext>
                  </a:extLst>
                </a:gridCol>
                <a:gridCol w="766979">
                  <a:extLst>
                    <a:ext uri="{9D8B030D-6E8A-4147-A177-3AD203B41FA5}">
                      <a16:colId xmlns:a16="http://schemas.microsoft.com/office/drawing/2014/main" val="822317415"/>
                    </a:ext>
                  </a:extLst>
                </a:gridCol>
                <a:gridCol w="990600">
                  <a:extLst>
                    <a:ext uri="{9D8B030D-6E8A-4147-A177-3AD203B41FA5}">
                      <a16:colId xmlns:a16="http://schemas.microsoft.com/office/drawing/2014/main" val="787962120"/>
                    </a:ext>
                  </a:extLst>
                </a:gridCol>
                <a:gridCol w="2835320">
                  <a:extLst>
                    <a:ext uri="{9D8B030D-6E8A-4147-A177-3AD203B41FA5}">
                      <a16:colId xmlns:a16="http://schemas.microsoft.com/office/drawing/2014/main" val="638369869"/>
                    </a:ext>
                  </a:extLst>
                </a:gridCol>
              </a:tblGrid>
              <a:tr h="591227">
                <a:tc>
                  <a:txBody>
                    <a:bodyPr/>
                    <a:lstStyle/>
                    <a:p>
                      <a:pPr algn="ctr" fontAlgn="b"/>
                      <a:r>
                        <a:rPr lang="en-US" sz="1100" u="none" strike="noStrike" dirty="0">
                          <a:effectLst/>
                        </a:rPr>
                        <a:t>7/23/19</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6499797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22981856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04910643"/>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218567582"/>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L3Harris</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91099655"/>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Southern Cloud Solutions</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11374379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82858194"/>
                  </a:ext>
                </a:extLst>
              </a:tr>
              <a:tr h="212817">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66502501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94941346"/>
                  </a:ext>
                </a:extLst>
              </a:tr>
              <a:tr h="158726">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90044870"/>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938977385"/>
                  </a:ext>
                </a:extLst>
              </a:tr>
              <a:tr h="180835">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55840743"/>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642763980"/>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4455004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00779682"/>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45233812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47854789"/>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Darcy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Swain-Walsh</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79396317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5322234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7/23/19  11:00-12:30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1900.5 Revision Ad Hoc session</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4B43F170-E03C-CE43-B7A6-C086566825A9}"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7C3D159D-42EF-A740-BFB6-650F94F6645C}"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A950DFBA-5EAB-5D44-B6E0-B9EF67D7D60C}" type="datetime1">
              <a:rPr lang="en-US" smtClean="0"/>
              <a:t>7/25/19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869387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20929</TotalTime>
  <Words>2759</Words>
  <Application>Microsoft Macintosh PowerPoint</Application>
  <PresentationFormat>On-screen Show (4:3)</PresentationFormat>
  <Paragraphs>657</Paragraphs>
  <Slides>39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Helvetica</vt:lpstr>
      <vt:lpstr>Monotype Sorts</vt:lpstr>
      <vt:lpstr>Times New Roman</vt:lpstr>
      <vt:lpstr>Office Theme</vt:lpstr>
      <vt:lpstr>PowerPoint Presentation</vt:lpstr>
      <vt:lpstr> Electronic Meeting Details </vt:lpstr>
      <vt:lpstr>7/23-25/19 Meeting Schedule</vt:lpstr>
      <vt:lpstr>PowerPoint Presentation</vt:lpstr>
      <vt:lpstr>Rules</vt:lpstr>
      <vt:lpstr>Current Membership</vt:lpstr>
      <vt:lpstr> Draft Agenda</vt:lpstr>
      <vt:lpstr>Instructions for the WG Chair</vt:lpstr>
      <vt:lpstr>Participants have a duty to inform the IEEE</vt:lpstr>
      <vt:lpstr>Ways to inform IEEE</vt:lpstr>
      <vt:lpstr>Other guidelines for IEEE WG meetings</vt:lpstr>
      <vt:lpstr>Patent-related information</vt:lpstr>
      <vt:lpstr>Approval of Agenda</vt:lpstr>
      <vt:lpstr>Minutes for approval</vt:lpstr>
      <vt:lpstr>Current Status for 1900.5.1</vt:lpstr>
      <vt:lpstr>Working Schedule for 1900.5.1</vt:lpstr>
      <vt:lpstr>Current Status for 1900.5.2a</vt:lpstr>
      <vt:lpstr>Current Status for 1900.5 Revision</vt:lpstr>
      <vt:lpstr>Other DySPAN-SC Activities</vt:lpstr>
      <vt:lpstr>1900.5 Marketing Inputs</vt:lpstr>
      <vt:lpstr>1900.5 Meeting Planning and Review</vt:lpstr>
      <vt:lpstr>AoB</vt:lpstr>
      <vt:lpstr>Ad Hoc Sessions</vt:lpstr>
      <vt:lpstr>PowerPoint Presentation</vt:lpstr>
      <vt:lpstr>Ad Hoc Sessions</vt:lpstr>
      <vt:lpstr>PowerPoint Presentation</vt:lpstr>
      <vt:lpstr>Ad Hoc Sessions</vt:lpstr>
      <vt:lpstr>Rules</vt:lpstr>
      <vt:lpstr>Current Membership</vt:lpstr>
      <vt:lpstr> Draft Agenda</vt:lpstr>
      <vt:lpstr>Approval of Agenda</vt:lpstr>
      <vt:lpstr>Minutes for approval</vt:lpstr>
      <vt:lpstr>Instructions for the WG Chair</vt:lpstr>
      <vt:lpstr>Participants have a duty to inform the IEEE</vt:lpstr>
      <vt:lpstr>Ways to inform IEEE</vt:lpstr>
      <vt:lpstr>Other guidelines for IEEE WG meetings</vt:lpstr>
      <vt:lpstr>Patent-related information</vt:lpstr>
      <vt:lpstr>1900.5 Meeting Planning and Review</vt:lpstr>
      <vt:lpstr>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2019-07-25T15:30:21Z</dcterms:modified>
</cp:coreProperties>
</file>