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417" r:id="rId2"/>
    <p:sldId id="402" r:id="rId3"/>
    <p:sldId id="426" r:id="rId4"/>
    <p:sldId id="425" r:id="rId5"/>
    <p:sldId id="337" r:id="rId6"/>
    <p:sldId id="413" r:id="rId7"/>
    <p:sldId id="332" r:id="rId8"/>
    <p:sldId id="414" r:id="rId9"/>
    <p:sldId id="387" r:id="rId10"/>
    <p:sldId id="388" r:id="rId11"/>
    <p:sldId id="389" r:id="rId12"/>
    <p:sldId id="390" r:id="rId13"/>
    <p:sldId id="391" r:id="rId14"/>
    <p:sldId id="419" r:id="rId15"/>
    <p:sldId id="410" r:id="rId16"/>
    <p:sldId id="384" r:id="rId17"/>
    <p:sldId id="416" r:id="rId18"/>
    <p:sldId id="411" r:id="rId19"/>
    <p:sldId id="344" r:id="rId20"/>
    <p:sldId id="409" r:id="rId21"/>
    <p:sldId id="386" r:id="rId22"/>
    <p:sldId id="398" r:id="rId23"/>
    <p:sldId id="418" r:id="rId24"/>
    <p:sldId id="427" r:id="rId25"/>
    <p:sldId id="428" r:id="rId26"/>
    <p:sldId id="429" r:id="rId27"/>
    <p:sldId id="430" r:id="rId28"/>
    <p:sldId id="431" r:id="rId29"/>
    <p:sldId id="432" r:id="rId30"/>
    <p:sldId id="433" r:id="rId31"/>
    <p:sldId id="434" r:id="rId32"/>
    <p:sldId id="436" r:id="rId33"/>
    <p:sldId id="437" r:id="rId34"/>
    <p:sldId id="438" r:id="rId35"/>
    <p:sldId id="439" r:id="rId36"/>
    <p:sldId id="440" r:id="rId37"/>
    <p:sldId id="435" r:id="rId38"/>
    <p:sldId id="441"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9A11BA-E047-924C-A4F9-871003093117}" v="46" dt="2019-07-20T17:50:29.7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24" autoAdjust="0"/>
    <p:restoredTop sz="94694"/>
  </p:normalViewPr>
  <p:slideViewPr>
    <p:cSldViewPr>
      <p:cViewPr varScale="1">
        <p:scale>
          <a:sx n="211" d="100"/>
          <a:sy n="211" d="100"/>
        </p:scale>
        <p:origin x="200" y="4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7</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9</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30</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21246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32</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462717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36</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2308456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F8BD12D-E1CB-C84A-B030-4D825BD20A80}" type="datetime1">
              <a:rPr lang="en-US" smtClean="0"/>
              <a:t>7/20/19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#:5-19-0029-00-agen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7BE1D42-573E-B845-B757-7D0AD54BEE43}"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061690-AD63-DF4B-A33C-0DD95F2D82C5}"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D75D881-EBC4-C443-8527-5D59884A4651}" type="datetime1">
              <a:rPr lang="en-US" smtClean="0"/>
              <a:t>7/20/19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B4A255B9-F6EF-174B-81C6-36D3D0EA6C40}" type="datetime1">
              <a:rPr lang="en-US" smtClean="0"/>
              <a:t>7/20/19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#:5-19-0029-00-agen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335FD93-E457-1A4B-B738-32CCB6EB98CF}" type="datetime1">
              <a:rPr lang="en-US" smtClean="0"/>
              <a:t>7/20/19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D6BEDCE9-8F35-B640-8297-1A49368C95D3}" type="datetime1">
              <a:rPr lang="en-US" smtClean="0"/>
              <a:t>7/20/19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0FE2592F-4272-8444-B2DC-B74A1FB3B215}" type="datetime1">
              <a:rPr lang="en-US" smtClean="0"/>
              <a:t>7/20/19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#:5-19-0029-00-agen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1516FEDB-71A2-C143-90B3-8261283644E4}" type="datetime1">
              <a:rPr lang="en-US" smtClean="0"/>
              <a:t>7/20/19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#:5-19-0029-00-agen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384B4C4-726F-0346-8AC5-9B5C1D2153AD}" type="datetime1">
              <a:rPr lang="en-US" smtClean="0"/>
              <a:t>7/20/19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#:5-19-0029-00-agen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6DA8539-4B99-0A4C-A77E-2EFFE326A4DF}" type="datetime1">
              <a:rPr lang="en-US" smtClean="0"/>
              <a:t>7/20/19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635244F-1FA4-3F4A-BAD3-7AEFD24DE1DD}" type="datetime1">
              <a:rPr lang="en-US" smtClean="0"/>
              <a:t>7/20/19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#:5-19-0029-00-agen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158B42AA-2FD2-464F-9E08-B0C55B18DF7E}" type="datetime1">
              <a:rPr lang="en-US" smtClean="0"/>
              <a:t>7/20/19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#:5-19-0029-00-agen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583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23-25 July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23 July 2019</a:t>
            </a:r>
          </a:p>
          <a:p>
            <a:pPr eaLnBrk="0" hangingPunct="0"/>
            <a:r>
              <a:rPr lang="en-US" sz="1200" b="1" dirty="0">
                <a:latin typeface="Arial" pitchFamily="34" charset="0"/>
                <a:cs typeface="Times New Roman" pitchFamily="18" charset="0"/>
              </a:rPr>
              <a:t>Document No: 5-19-0029-00-agen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A950DFBA-5EAB-5D44-B6E0-B9EF67D7D60C}"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869387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0BF1C2E-2BE4-F649-840D-A71613F45B1E}" type="datetime1">
              <a:rPr lang="en-US" smtClean="0"/>
              <a:t>7/20/19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665197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296CD684-FF75-DA42-BE4A-7DFFB7F4ADA2}" type="datetime1">
              <a:rPr lang="en-US" smtClean="0"/>
              <a:t>7/20/19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B3BF0848-7662-E347-AD2D-946E38D3220F}" type="datetime1">
              <a:rPr lang="en-US" smtClean="0"/>
              <a:t>7/20/19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6/7/19</a:t>
            </a:r>
            <a:r>
              <a:rPr lang="en-US" dirty="0"/>
              <a:t> </a:t>
            </a:r>
            <a:r>
              <a:rPr dirty="0"/>
              <a:t>WG minutes contained in </a:t>
            </a:r>
            <a:r>
              <a:rPr lang="en-US" dirty="0">
                <a:solidFill>
                  <a:schemeClr val="tx1"/>
                </a:solidFill>
              </a:rPr>
              <a:t>Doc #:</a:t>
            </a:r>
          </a:p>
          <a:p>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C8F81D3-A733-2846-AE0B-5D7BCFCFC967}" type="datetime1">
              <a:rPr lang="en-US" smtClean="0"/>
              <a:t>7/20/19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5/3/19</a:t>
            </a:r>
          </a:p>
          <a:p>
            <a:pPr lvl="1"/>
            <a:r>
              <a:rPr lang="en-US" sz="1400" dirty="0"/>
              <a:t>Addressing comments made in the F2F</a:t>
            </a:r>
          </a:p>
          <a:p>
            <a:pPr lvl="2"/>
            <a:r>
              <a:rPr lang="en-US" sz="1100" dirty="0"/>
              <a:t>Making progress</a:t>
            </a:r>
          </a:p>
          <a:p>
            <a:pPr lvl="1"/>
            <a:r>
              <a:rPr lang="en-US" sz="1400" dirty="0"/>
              <a:t>Working on boilerplate for using the policy language</a:t>
            </a:r>
          </a:p>
          <a:p>
            <a:pPr lvl="2"/>
            <a:r>
              <a:rPr lang="en-US" sz="1100" dirty="0"/>
              <a:t>Started on a geo policy</a:t>
            </a:r>
          </a:p>
          <a:p>
            <a:pPr lvl="2"/>
            <a:r>
              <a:rPr lang="en-US" sz="1100" dirty="0"/>
              <a:t>Reinhard to post material for review in ad-hoc</a:t>
            </a:r>
          </a:p>
          <a:p>
            <a:pPr lvl="1"/>
            <a:r>
              <a:rPr lang="en-US" sz="1400" dirty="0"/>
              <a:t>Spent time discussing RDL with RIF Core because of problems</a:t>
            </a:r>
          </a:p>
          <a:p>
            <a:pPr lvl="2"/>
            <a:r>
              <a:rPr lang="en-US" sz="1100" dirty="0"/>
              <a:t>RIF core abandoned but Oxford presentation on OWL 2 EL showed fatal flaw</a:t>
            </a:r>
          </a:p>
          <a:p>
            <a:pPr lvl="2"/>
            <a:r>
              <a:rPr lang="en-US" sz="1100" dirty="0"/>
              <a:t>Developed a filter to disallow the combination that leads to failure</a:t>
            </a:r>
          </a:p>
          <a:p>
            <a:pPr lvl="2"/>
            <a:r>
              <a:rPr lang="en-US" sz="1100" dirty="0"/>
              <a:t>Lynn to review standards procedure to find out how to address</a:t>
            </a:r>
          </a:p>
          <a:p>
            <a:r>
              <a:rPr lang="en-US" sz="1600" dirty="0"/>
              <a:t>6/7/19</a:t>
            </a:r>
          </a:p>
          <a:p>
            <a:pPr lvl="1"/>
            <a:r>
              <a:rPr lang="en-US" sz="1200" dirty="0"/>
              <a:t>No issues</a:t>
            </a:r>
          </a:p>
          <a:p>
            <a:pPr lvl="1"/>
            <a:r>
              <a:rPr lang="en-US" sz="1200" dirty="0"/>
              <a:t>Will provide ad-hoc</a:t>
            </a:r>
          </a:p>
          <a:p>
            <a:pPr lvl="1"/>
            <a:r>
              <a:rPr lang="en-US" sz="1200" dirty="0"/>
              <a:t>Recirculating planned for 7/31/19</a:t>
            </a:r>
          </a:p>
          <a:p>
            <a:pPr lvl="1"/>
            <a:endParaRPr lang="en-US" sz="1200" dirty="0"/>
          </a:p>
          <a:p>
            <a:r>
              <a:rPr lang="en-US" sz="1600" dirty="0"/>
              <a:t>7/23/19</a:t>
            </a:r>
          </a:p>
          <a:p>
            <a:pPr lvl="1"/>
            <a:r>
              <a:rPr lang="en-US" sz="1200" dirty="0"/>
              <a:t>PAR Extension approved by email vote (10 members voted to approve)</a:t>
            </a:r>
          </a:p>
          <a:p>
            <a:pPr lvl="1"/>
            <a:r>
              <a:rPr lang="en-US" sz="1200" dirty="0"/>
              <a:t>PAR Extension submitted to </a:t>
            </a:r>
            <a:r>
              <a:rPr lang="en-US" sz="1200" dirty="0" err="1"/>
              <a:t>DySPAN</a:t>
            </a:r>
            <a:r>
              <a:rPr lang="en-US" sz="1200" dirty="0"/>
              <a:t> (status pending)</a:t>
            </a:r>
          </a:p>
          <a:p>
            <a:pPr lvl="1"/>
            <a:endParaRPr lang="en-US" sz="1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D33D35F-79BE-1B4E-9907-C6302CE52304}"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977164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r>
              <a:rPr lang="en-US" altLang="en-US" sz="1400" dirty="0">
                <a:solidFill>
                  <a:schemeClr val="tx2"/>
                </a:solidFill>
              </a:rPr>
              <a:t>√</a:t>
            </a:r>
            <a:r>
              <a:rPr lang="en-US" altLang="en-US" sz="1400" dirty="0"/>
              <a:t> 	</a:t>
            </a:r>
            <a:endParaRPr lang="en-US" altLang="en-US" sz="1400" b="1" dirty="0">
              <a:solidFill>
                <a:srgbClr val="FF0000"/>
              </a:solidFill>
            </a:endParaRPr>
          </a:p>
          <a:p>
            <a:r>
              <a:rPr lang="en-US" altLang="en-US" sz="1400" dirty="0">
                <a:solidFill>
                  <a:srgbClr val="00B050"/>
                </a:solidFill>
              </a:rPr>
              <a:t>WG Recirc					8/19</a:t>
            </a:r>
          </a:p>
          <a:p>
            <a:r>
              <a:rPr altLang="en-US" sz="1400" dirty="0"/>
              <a:t>Sponsor Ballot					</a:t>
            </a:r>
            <a:r>
              <a:rPr lang="en-US" altLang="en-US" sz="1400" dirty="0"/>
              <a:t>10</a:t>
            </a:r>
            <a:r>
              <a:rPr altLang="en-US" sz="1400" dirty="0"/>
              <a:t>/1</a:t>
            </a:r>
            <a:r>
              <a:rPr lang="en-US" altLang="en-US" sz="1400" dirty="0"/>
              <a:t>9</a:t>
            </a:r>
            <a:endParaRPr altLang="en-US" sz="1400" b="1" dirty="0"/>
          </a:p>
          <a:p>
            <a:r>
              <a:rPr altLang="en-US" sz="1400" dirty="0"/>
              <a:t>Sponsor Recirc					</a:t>
            </a:r>
            <a:r>
              <a:rPr lang="en-US" altLang="en-US" sz="1400" dirty="0"/>
              <a:t>1</a:t>
            </a:r>
            <a:r>
              <a:rPr altLang="en-US" sz="1400" dirty="0"/>
              <a:t>/</a:t>
            </a:r>
            <a:r>
              <a:rPr lang="en-US" altLang="en-US" sz="1400" dirty="0"/>
              <a:t>20</a:t>
            </a:r>
            <a:endParaRPr altLang="en-US" sz="1400" dirty="0"/>
          </a:p>
          <a:p>
            <a:r>
              <a:rPr altLang="en-US" sz="1400" dirty="0"/>
              <a:t>Sponsor Recirc 2					</a:t>
            </a:r>
            <a:r>
              <a:rPr lang="en-US" altLang="en-US" sz="1400" dirty="0"/>
              <a:t>4</a:t>
            </a:r>
            <a:r>
              <a:rPr altLang="en-US" sz="1400" dirty="0"/>
              <a:t>/1</a:t>
            </a:r>
            <a:r>
              <a:rPr lang="en-US" altLang="en-US" sz="1400" dirty="0"/>
              <a:t>9</a:t>
            </a:r>
            <a:endParaRPr altLang="en-US" sz="1400" dirty="0"/>
          </a:p>
          <a:p>
            <a:r>
              <a:rPr altLang="en-US" sz="1400" dirty="0"/>
              <a:t>Submit to REVCOM					</a:t>
            </a:r>
            <a:r>
              <a:rPr lang="en-US" altLang="en-US" sz="1400" dirty="0"/>
              <a:t>8</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09024255-205B-3A4E-AF49-8434475FA4DB}"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16</a:t>
            </a:fld>
            <a:endParaRPr lang="en-US" altLang="en-US" sz="1200"/>
          </a:p>
        </p:txBody>
      </p:sp>
      <p:sp>
        <p:nvSpPr>
          <p:cNvPr id="7" name="Rectangle 6"/>
          <p:cNvSpPr/>
          <p:nvPr/>
        </p:nvSpPr>
        <p:spPr>
          <a:xfrm>
            <a:off x="1106756" y="3886200"/>
            <a:ext cx="6930487"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6/7/19</a:t>
            </a:r>
          </a:p>
          <a:p>
            <a:pPr lvl="1"/>
            <a:r>
              <a:rPr lang="en-US" sz="1400" dirty="0"/>
              <a:t>Still working on schema setup</a:t>
            </a:r>
          </a:p>
          <a:p>
            <a:pPr lvl="2"/>
            <a:r>
              <a:rPr lang="en-US" sz="1000" dirty="0"/>
              <a:t>Carlos - making more improvement for the next month</a:t>
            </a:r>
          </a:p>
          <a:p>
            <a:pPr lvl="2"/>
            <a:r>
              <a:rPr lang="en-US" sz="1000" dirty="0"/>
              <a:t>Kael - Working on XSLT to match the schema</a:t>
            </a:r>
          </a:p>
          <a:p>
            <a:pPr lvl="2"/>
            <a:r>
              <a:rPr lang="en-US" sz="1000" dirty="0"/>
              <a:t>Still working on conceptual rules </a:t>
            </a:r>
          </a:p>
          <a:p>
            <a:pPr lvl="1"/>
            <a:endParaRPr lang="en-US" sz="1400" dirty="0"/>
          </a:p>
          <a:p>
            <a:r>
              <a:rPr lang="en-US" sz="1800" dirty="0"/>
              <a:t>7/23/19</a:t>
            </a:r>
          </a:p>
          <a:p>
            <a:pPr lvl="1"/>
            <a:r>
              <a:rPr lang="en-US" sz="1400" dirty="0"/>
              <a:t>PAR Request submitted to </a:t>
            </a:r>
            <a:r>
              <a:rPr lang="en-US" sz="1400" dirty="0" err="1"/>
              <a:t>DySPAN</a:t>
            </a:r>
            <a:r>
              <a:rPr lang="en-US" sz="1400" dirty="0"/>
              <a:t> (status pending) </a:t>
            </a:r>
          </a:p>
        </p:txBody>
      </p:sp>
      <p:sp>
        <p:nvSpPr>
          <p:cNvPr id="4" name="Date Placeholder 3"/>
          <p:cNvSpPr>
            <a:spLocks noGrp="1"/>
          </p:cNvSpPr>
          <p:nvPr>
            <p:ph type="dt" sz="quarter" idx="10"/>
          </p:nvPr>
        </p:nvSpPr>
        <p:spPr>
          <a:xfrm>
            <a:off x="457200" y="6448425"/>
            <a:ext cx="2133600" cy="365125"/>
          </a:xfrm>
        </p:spPr>
        <p:txBody>
          <a:bodyPr/>
          <a:lstStyle/>
          <a:p>
            <a:pPr>
              <a:defRPr/>
            </a:pPr>
            <a:fld id="{F32D635F-DBCB-DE4D-9A67-EEBED58555DA}"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997141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6/7/19</a:t>
            </a:r>
          </a:p>
          <a:p>
            <a:pPr lvl="1"/>
            <a:r>
              <a:rPr lang="en-US" sz="2000" dirty="0"/>
              <a:t>Held ad-hoc last Friday</a:t>
            </a:r>
          </a:p>
          <a:p>
            <a:pPr lvl="1"/>
            <a:r>
              <a:rPr lang="en-US" sz="2000" dirty="0"/>
              <a:t>Dave has made a significant contribution</a:t>
            </a:r>
          </a:p>
          <a:p>
            <a:pPr lvl="1"/>
            <a:r>
              <a:rPr lang="en-US" sz="2000" dirty="0"/>
              <a:t>Encourage everyone to read and comment</a:t>
            </a:r>
          </a:p>
          <a:p>
            <a:pPr lvl="1"/>
            <a:endParaRPr lang="en-US" sz="2000" dirty="0"/>
          </a:p>
          <a:p>
            <a:r>
              <a:rPr lang="en-US" sz="2400" dirty="0"/>
              <a:t>7/23/19</a:t>
            </a:r>
          </a:p>
          <a:p>
            <a:pPr lvl="1"/>
            <a:r>
              <a:rPr lang="en-US" sz="2000" dirty="0"/>
              <a:t>Ad-hoc held 6/28/19</a:t>
            </a:r>
          </a:p>
          <a:p>
            <a:pPr lvl="2"/>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A7E08131-FE2F-3541-95F3-6FB7B689D4A1}"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402170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7/23/19</a:t>
            </a:r>
          </a:p>
          <a:p>
            <a:endParaRPr lang="en-US" sz="1800" dirty="0"/>
          </a:p>
          <a:p>
            <a:r>
              <a:rPr lang="en-US" sz="2000" dirty="0"/>
              <a:t>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pPr lvl="1"/>
            <a:r>
              <a:rPr lang="en-US" sz="2000" dirty="0"/>
              <a:t>6/7 </a:t>
            </a:r>
          </a:p>
          <a:p>
            <a:pPr lvl="2"/>
            <a:r>
              <a:rPr lang="en-US" sz="1600" dirty="0"/>
              <a:t>DSO on hold for SA</a:t>
            </a:r>
          </a:p>
          <a:p>
            <a:pPr lvl="1"/>
            <a:r>
              <a:rPr lang="en-US" sz="2000" dirty="0"/>
              <a:t>7/23</a:t>
            </a:r>
          </a:p>
          <a:p>
            <a:endParaRPr lang="en-US" sz="2000" dirty="0"/>
          </a:p>
        </p:txBody>
      </p:sp>
      <p:sp>
        <p:nvSpPr>
          <p:cNvPr id="4" name="Date Placeholder 3"/>
          <p:cNvSpPr>
            <a:spLocks noGrp="1"/>
          </p:cNvSpPr>
          <p:nvPr>
            <p:ph type="dt" sz="quarter" idx="10"/>
          </p:nvPr>
        </p:nvSpPr>
        <p:spPr/>
        <p:txBody>
          <a:bodyPr/>
          <a:lstStyle/>
          <a:p>
            <a:pPr>
              <a:defRPr/>
            </a:pPr>
            <a:fld id="{79020EF4-C580-3A46-B309-6B57EBF3E837}" type="datetime1">
              <a:rPr lang="en-US" smtClean="0"/>
              <a:t>7/20/19</a:t>
            </a:fld>
            <a:endParaRPr lang="en-US"/>
          </a:p>
        </p:txBody>
      </p:sp>
      <p:sp>
        <p:nvSpPr>
          <p:cNvPr id="5" name="Footer Placeholder 4"/>
          <p:cNvSpPr>
            <a:spLocks noGrp="1"/>
          </p:cNvSpPr>
          <p:nvPr>
            <p:ph type="ftr" sz="quarter" idx="11"/>
          </p:nvPr>
        </p:nvSpPr>
        <p:spPr/>
        <p:txBody>
          <a:bodyPr/>
          <a:lstStyle/>
          <a:p>
            <a:pPr>
              <a:defRPr/>
            </a:pPr>
            <a:r>
              <a:rPr lang="en-US"/>
              <a:t>Doc #:5-19-0029-00-agen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1964321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1E90519-B893-7148-A779-C8442F32972E}"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914400"/>
            <a:ext cx="8229600" cy="5187991"/>
          </a:xfrm>
        </p:spPr>
        <p:txBody>
          <a:bodyPr/>
          <a:lstStyle/>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1"/>
            <a:r>
              <a:rPr lang="en-US" sz="1000" dirty="0" err="1"/>
              <a:t>DySPAN</a:t>
            </a:r>
            <a:r>
              <a:rPr lang="en-US" sz="1000" dirty="0"/>
              <a:t> papers extended to 6/25 Carlos and Reinhard working on a paper – looking good</a:t>
            </a:r>
          </a:p>
          <a:p>
            <a:pPr lvl="1"/>
            <a:r>
              <a:rPr lang="en-US" sz="1000" dirty="0"/>
              <a:t>Spectrum Collaboration challenge Workshop paper deadline the middle of September</a:t>
            </a:r>
          </a:p>
          <a:p>
            <a:pPr lvl="1"/>
            <a:r>
              <a:rPr lang="en-US" sz="1000" dirty="0"/>
              <a:t>Dave’s paper on 1900.5a is the start</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970EFF99-D1A1-034D-A7A8-1011A6CC3C20}"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19913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2:30 PM EDT on 8/2/2019</a:t>
            </a:r>
          </a:p>
          <a:p>
            <a:pPr marL="457200" lvl="1" indent="0">
              <a:buNone/>
            </a:pPr>
            <a:endParaRPr lang="en-US" sz="1800" dirty="0"/>
          </a:p>
          <a:p>
            <a:r>
              <a:rPr lang="en-US" sz="2000" dirty="0"/>
              <a:t>WG electronic only meeting (TBR)</a:t>
            </a:r>
          </a:p>
          <a:p>
            <a:pPr lvl="1"/>
            <a:r>
              <a:rPr lang="en-US" sz="1800" dirty="0"/>
              <a:t>8:00 AM EDT on 9/6/2019</a:t>
            </a:r>
          </a:p>
          <a:p>
            <a:pPr lvl="1"/>
            <a:endParaRPr lang="en-US" sz="1800" dirty="0"/>
          </a:p>
          <a:p>
            <a:r>
              <a:rPr lang="en-US" sz="2200" dirty="0"/>
              <a:t>Tentative 1900.5 F2F </a:t>
            </a:r>
            <a:r>
              <a:rPr lang="en-US" sz="2200" dirty="0" err="1"/>
              <a:t>Septish</a:t>
            </a:r>
            <a:r>
              <a:rPr lang="en-US" sz="2200" dirty="0"/>
              <a:t>???</a:t>
            </a:r>
          </a:p>
          <a:p>
            <a:pPr lvl="1"/>
            <a:r>
              <a:rPr lang="en-US" sz="1800" dirty="0"/>
              <a:t>Review 1900.5.1 update?</a:t>
            </a:r>
          </a:p>
          <a:p>
            <a:pPr lvl="1"/>
            <a:r>
              <a:rPr lang="en-US" sz="1800" dirty="0"/>
              <a:t>Deep dive on 1900.5 Rev?</a:t>
            </a:r>
          </a:p>
          <a:p>
            <a:pPr lvl="1"/>
            <a:r>
              <a:rPr lang="en-US" sz="1800" dirty="0"/>
              <a:t>Deep dive on 1900.5.2a?</a:t>
            </a:r>
          </a:p>
          <a:p>
            <a:endParaRPr lang="en-US" sz="2200" dirty="0"/>
          </a:p>
          <a:p>
            <a:endParaRPr lang="en-US" sz="2200" dirty="0"/>
          </a:p>
          <a:p>
            <a:pPr marL="0" indent="0">
              <a:buNone/>
            </a:pPr>
            <a:endParaRPr lang="en-US" sz="22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AC580DA-107D-C34F-8157-511DF6E893B6}"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7/23/19</a:t>
            </a:r>
          </a:p>
          <a:p>
            <a:pPr lvl="2"/>
            <a:r>
              <a:rPr lang="en-US" dirty="0"/>
              <a:t>??</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1E748B5-2CBA-0343-A0D9-B51D71ADC4EF}" type="datetime1">
              <a:rPr lang="en-US" smtClean="0"/>
              <a:t>7/20/19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3803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 Rev</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CFFEE01-6E52-0C4F-8A5E-2B5BE8DE0DEE}" type="datetime1">
              <a:rPr lang="en-US" smtClean="0"/>
              <a:t>7/20/19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4252532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7B2E787-89A8-E043-A23F-6DAA6A53B25D}"/>
              </a:ext>
            </a:extLst>
          </p:cNvPr>
          <p:cNvSpPr>
            <a:spLocks noGrp="1"/>
          </p:cNvSpPr>
          <p:nvPr>
            <p:ph type="dt" sz="half" idx="10"/>
          </p:nvPr>
        </p:nvSpPr>
        <p:spPr/>
        <p:txBody>
          <a:bodyPr/>
          <a:lstStyle/>
          <a:p>
            <a:pPr>
              <a:defRPr/>
            </a:pPr>
            <a:fld id="{BD75D881-EBC4-C443-8527-5D59884A4651}" type="datetime1">
              <a:rPr lang="en-US" smtClean="0"/>
              <a:t>7/20/19</a:t>
            </a:fld>
            <a:endParaRPr lang="en-US"/>
          </a:p>
        </p:txBody>
      </p:sp>
      <p:sp>
        <p:nvSpPr>
          <p:cNvPr id="5" name="Footer Placeholder 4">
            <a:extLst>
              <a:ext uri="{FF2B5EF4-FFF2-40B4-BE49-F238E27FC236}">
                <a16:creationId xmlns:a16="http://schemas.microsoft.com/office/drawing/2014/main" id="{EF6C5BAE-99B2-CA45-A950-A3A6593A5EA2}"/>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0B0DDA04-5054-0F47-9FAD-FAB58A4EA100}"/>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
        <p:nvSpPr>
          <p:cNvPr id="7" name="TextBox 6">
            <a:extLst>
              <a:ext uri="{FF2B5EF4-FFF2-40B4-BE49-F238E27FC236}">
                <a16:creationId xmlns:a16="http://schemas.microsoft.com/office/drawing/2014/main" id="{C35ACFE6-0DED-484D-AC62-92CF60962718}"/>
              </a:ext>
            </a:extLst>
          </p:cNvPr>
          <p:cNvSpPr txBox="1"/>
          <p:nvPr/>
        </p:nvSpPr>
        <p:spPr>
          <a:xfrm>
            <a:off x="3028950" y="2743200"/>
            <a:ext cx="3086100" cy="646331"/>
          </a:xfrm>
          <a:prstGeom prst="rect">
            <a:avLst/>
          </a:prstGeom>
          <a:noFill/>
        </p:spPr>
        <p:txBody>
          <a:bodyPr wrap="square" rtlCol="0">
            <a:spAutoFit/>
          </a:bodyPr>
          <a:lstStyle/>
          <a:p>
            <a:pPr algn="ctr"/>
            <a:r>
              <a:rPr lang="en-US" sz="3600" dirty="0"/>
              <a:t>7/24/19 Items</a:t>
            </a:r>
          </a:p>
        </p:txBody>
      </p:sp>
    </p:spTree>
    <p:extLst>
      <p:ext uri="{BB962C8B-B14F-4D97-AF65-F5344CB8AC3E}">
        <p14:creationId xmlns:p14="http://schemas.microsoft.com/office/powerpoint/2010/main" val="2584773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a:t>
            </a:r>
          </a:p>
          <a:p>
            <a:r>
              <a:rPr lang="en-US" dirty="0"/>
              <a:t>1900.5 Rev</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CFFEE01-6E52-0C4F-8A5E-2B5BE8DE0DEE}" type="datetime1">
              <a:rPr lang="en-US" smtClean="0"/>
              <a:t>7/20/19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999103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7B2E787-89A8-E043-A23F-6DAA6A53B25D}"/>
              </a:ext>
            </a:extLst>
          </p:cNvPr>
          <p:cNvSpPr>
            <a:spLocks noGrp="1"/>
          </p:cNvSpPr>
          <p:nvPr>
            <p:ph type="dt" sz="half" idx="10"/>
          </p:nvPr>
        </p:nvSpPr>
        <p:spPr/>
        <p:txBody>
          <a:bodyPr/>
          <a:lstStyle/>
          <a:p>
            <a:pPr>
              <a:defRPr/>
            </a:pPr>
            <a:fld id="{BD75D881-EBC4-C443-8527-5D59884A4651}" type="datetime1">
              <a:rPr lang="en-US" smtClean="0"/>
              <a:t>7/20/19</a:t>
            </a:fld>
            <a:endParaRPr lang="en-US"/>
          </a:p>
        </p:txBody>
      </p:sp>
      <p:sp>
        <p:nvSpPr>
          <p:cNvPr id="5" name="Footer Placeholder 4">
            <a:extLst>
              <a:ext uri="{FF2B5EF4-FFF2-40B4-BE49-F238E27FC236}">
                <a16:creationId xmlns:a16="http://schemas.microsoft.com/office/drawing/2014/main" id="{EF6C5BAE-99B2-CA45-A950-A3A6593A5EA2}"/>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0B0DDA04-5054-0F47-9FAD-FAB58A4EA100}"/>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
        <p:nvSpPr>
          <p:cNvPr id="7" name="TextBox 6">
            <a:extLst>
              <a:ext uri="{FF2B5EF4-FFF2-40B4-BE49-F238E27FC236}">
                <a16:creationId xmlns:a16="http://schemas.microsoft.com/office/drawing/2014/main" id="{C35ACFE6-0DED-484D-AC62-92CF60962718}"/>
              </a:ext>
            </a:extLst>
          </p:cNvPr>
          <p:cNvSpPr txBox="1"/>
          <p:nvPr/>
        </p:nvSpPr>
        <p:spPr>
          <a:xfrm>
            <a:off x="3028950" y="2743200"/>
            <a:ext cx="3086100" cy="646331"/>
          </a:xfrm>
          <a:prstGeom prst="rect">
            <a:avLst/>
          </a:prstGeom>
          <a:noFill/>
        </p:spPr>
        <p:txBody>
          <a:bodyPr wrap="square" rtlCol="0">
            <a:spAutoFit/>
          </a:bodyPr>
          <a:lstStyle/>
          <a:p>
            <a:pPr algn="ctr"/>
            <a:r>
              <a:rPr lang="en-US" sz="3600" dirty="0"/>
              <a:t>7/25/19 Items</a:t>
            </a:r>
          </a:p>
        </p:txBody>
      </p:sp>
    </p:spTree>
    <p:extLst>
      <p:ext uri="{BB962C8B-B14F-4D97-AF65-F5344CB8AC3E}">
        <p14:creationId xmlns:p14="http://schemas.microsoft.com/office/powerpoint/2010/main" val="1673128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CFFEE01-6E52-0C4F-8A5E-2B5BE8DE0DEE}" type="datetime1">
              <a:rPr lang="en-US" smtClean="0"/>
              <a:t>7/20/19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2847235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297B868-9E33-DB40-A1A7-A207A838F6B6}"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28</a:t>
            </a:fld>
            <a:endParaRPr lang="en-US"/>
          </a:p>
        </p:txBody>
      </p:sp>
    </p:spTree>
    <p:extLst>
      <p:ext uri="{BB962C8B-B14F-4D97-AF65-F5344CB8AC3E}">
        <p14:creationId xmlns:p14="http://schemas.microsoft.com/office/powerpoint/2010/main" val="1442840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F67B4803-676C-7245-A6E4-006B67DD22A4}" type="datetime1">
              <a:rPr lang="en-US" smtClean="0"/>
              <a:t>7/20/19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29</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646331"/>
          </a:xfrm>
          <a:prstGeom prst="rect">
            <a:avLst/>
          </a:prstGeom>
          <a:noFill/>
        </p:spPr>
        <p:txBody>
          <a:bodyPr wrap="square" rtlCol="0">
            <a:spAutoFit/>
          </a:bodyPr>
          <a:lstStyle/>
          <a:p>
            <a:r>
              <a:rPr lang="en-US" b="1" i="1" dirty="0">
                <a:solidFill>
                  <a:srgbClr val="FF0000"/>
                </a:solidFill>
              </a:rPr>
              <a:t>Quorum?</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0A69698A-1F0F-6643-BE34-217150A0CF57}"/>
              </a:ext>
            </a:extLst>
          </p:cNvPr>
          <p:cNvGraphicFramePr>
            <a:graphicFrameLocks noGrp="1"/>
          </p:cNvGraphicFramePr>
          <p:nvPr>
            <p:extLst>
              <p:ext uri="{D42A27DB-BD31-4B8C-83A1-F6EECF244321}">
                <p14:modId xmlns:p14="http://schemas.microsoft.com/office/powerpoint/2010/main" val="3323814826"/>
              </p:ext>
            </p:extLst>
          </p:nvPr>
        </p:nvGraphicFramePr>
        <p:xfrm>
          <a:off x="1430338" y="1030288"/>
          <a:ext cx="6281782" cy="3814927"/>
        </p:xfrm>
        <a:graphic>
          <a:graphicData uri="http://schemas.openxmlformats.org/drawingml/2006/table">
            <a:tbl>
              <a:tblPr>
                <a:tableStyleId>{5C22544A-7EE6-4342-B048-85BDC9FD1C3A}</a:tableStyleId>
              </a:tblPr>
              <a:tblGrid>
                <a:gridCol w="849056">
                  <a:extLst>
                    <a:ext uri="{9D8B030D-6E8A-4147-A177-3AD203B41FA5}">
                      <a16:colId xmlns:a16="http://schemas.microsoft.com/office/drawing/2014/main" val="3866558812"/>
                    </a:ext>
                  </a:extLst>
                </a:gridCol>
                <a:gridCol w="839827">
                  <a:extLst>
                    <a:ext uri="{9D8B030D-6E8A-4147-A177-3AD203B41FA5}">
                      <a16:colId xmlns:a16="http://schemas.microsoft.com/office/drawing/2014/main" val="911937771"/>
                    </a:ext>
                  </a:extLst>
                </a:gridCol>
                <a:gridCol w="766979">
                  <a:extLst>
                    <a:ext uri="{9D8B030D-6E8A-4147-A177-3AD203B41FA5}">
                      <a16:colId xmlns:a16="http://schemas.microsoft.com/office/drawing/2014/main" val="822317415"/>
                    </a:ext>
                  </a:extLst>
                </a:gridCol>
                <a:gridCol w="990600">
                  <a:extLst>
                    <a:ext uri="{9D8B030D-6E8A-4147-A177-3AD203B41FA5}">
                      <a16:colId xmlns:a16="http://schemas.microsoft.com/office/drawing/2014/main" val="787962120"/>
                    </a:ext>
                  </a:extLst>
                </a:gridCol>
                <a:gridCol w="2835320">
                  <a:extLst>
                    <a:ext uri="{9D8B030D-6E8A-4147-A177-3AD203B41FA5}">
                      <a16:colId xmlns:a16="http://schemas.microsoft.com/office/drawing/2014/main" val="638369869"/>
                    </a:ext>
                  </a:extLst>
                </a:gridCol>
              </a:tblGrid>
              <a:tr h="591227">
                <a:tc>
                  <a:txBody>
                    <a:bodyPr/>
                    <a:lstStyle/>
                    <a:p>
                      <a:pPr algn="ctr" fontAlgn="b"/>
                      <a:r>
                        <a:rPr lang="en-US" sz="1100" u="none" strike="noStrike" dirty="0">
                          <a:effectLst/>
                        </a:rPr>
                        <a:t>7/25/19</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6499797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22981856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SSC</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04910643"/>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21856758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591099655"/>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11374379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82858194"/>
                  </a:ext>
                </a:extLst>
              </a:tr>
              <a:tr h="212817">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66502501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Drexel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794941346"/>
                  </a:ext>
                </a:extLst>
              </a:tr>
              <a:tr h="158726">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9004487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938977385"/>
                  </a:ext>
                </a:extLst>
              </a:tr>
              <a:tr h="180835">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55840743"/>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64276398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44550043"/>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0077968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45233812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47854789"/>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Darcy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Swain-Walsh</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79396317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53222340"/>
                  </a:ext>
                </a:extLst>
              </a:tr>
            </a:tbl>
          </a:graphicData>
        </a:graphic>
      </p:graphicFrame>
    </p:spTree>
    <p:extLst>
      <p:ext uri="{BB962C8B-B14F-4D97-AF65-F5344CB8AC3E}">
        <p14:creationId xmlns:p14="http://schemas.microsoft.com/office/powerpoint/2010/main" val="1650148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60CC5B9-4FDD-7A47-A0F4-F28872E21B50}"/>
              </a:ext>
            </a:extLst>
          </p:cNvPr>
          <p:cNvSpPr>
            <a:spLocks noGrp="1"/>
          </p:cNvSpPr>
          <p:nvPr>
            <p:ph type="title"/>
          </p:nvPr>
        </p:nvSpPr>
        <p:spPr>
          <a:xfrm>
            <a:off x="457200" y="75308"/>
            <a:ext cx="8229600" cy="563562"/>
          </a:xfrm>
        </p:spPr>
        <p:txBody>
          <a:bodyPr>
            <a:normAutofit fontScale="90000"/>
          </a:bodyPr>
          <a:lstStyle/>
          <a:p>
            <a:r>
              <a:rPr lang="en-US" dirty="0"/>
              <a:t>7/23-25/19 Meeting Schedule</a:t>
            </a:r>
          </a:p>
        </p:txBody>
      </p:sp>
      <p:sp>
        <p:nvSpPr>
          <p:cNvPr id="2" name="Date Placeholder 1">
            <a:extLst>
              <a:ext uri="{FF2B5EF4-FFF2-40B4-BE49-F238E27FC236}">
                <a16:creationId xmlns:a16="http://schemas.microsoft.com/office/drawing/2014/main" id="{457E7B31-DE33-ED47-BBC5-A7D81A4F22D3}"/>
              </a:ext>
            </a:extLst>
          </p:cNvPr>
          <p:cNvSpPr>
            <a:spLocks noGrp="1"/>
          </p:cNvSpPr>
          <p:nvPr>
            <p:ph type="dt" sz="half" idx="10"/>
          </p:nvPr>
        </p:nvSpPr>
        <p:spPr/>
        <p:txBody>
          <a:bodyPr/>
          <a:lstStyle/>
          <a:p>
            <a:pPr>
              <a:defRPr/>
            </a:pPr>
            <a:fld id="{1516FEDB-71A2-C143-90B3-8261283644E4}" type="datetime1">
              <a:rPr lang="en-US" smtClean="0"/>
              <a:t>7/20/19</a:t>
            </a:fld>
            <a:endParaRPr lang="en-US"/>
          </a:p>
        </p:txBody>
      </p:sp>
      <p:sp>
        <p:nvSpPr>
          <p:cNvPr id="3" name="Footer Placeholder 2">
            <a:extLst>
              <a:ext uri="{FF2B5EF4-FFF2-40B4-BE49-F238E27FC236}">
                <a16:creationId xmlns:a16="http://schemas.microsoft.com/office/drawing/2014/main" id="{107E35C7-E993-5644-8867-24FB17D35671}"/>
              </a:ext>
            </a:extLst>
          </p:cNvPr>
          <p:cNvSpPr>
            <a:spLocks noGrp="1"/>
          </p:cNvSpPr>
          <p:nvPr>
            <p:ph type="ftr" sz="quarter" idx="11"/>
          </p:nvPr>
        </p:nvSpPr>
        <p:spPr/>
        <p:txBody>
          <a:bodyPr/>
          <a:lstStyle/>
          <a:p>
            <a:r>
              <a:rPr lang="en-US"/>
              <a:t>Doc #:5-19-0029-00-agen</a:t>
            </a:r>
            <a:endParaRPr lang="en-US" dirty="0"/>
          </a:p>
        </p:txBody>
      </p:sp>
      <p:sp>
        <p:nvSpPr>
          <p:cNvPr id="4" name="Slide Number Placeholder 3">
            <a:extLst>
              <a:ext uri="{FF2B5EF4-FFF2-40B4-BE49-F238E27FC236}">
                <a16:creationId xmlns:a16="http://schemas.microsoft.com/office/drawing/2014/main" id="{A5175E85-840F-1947-B0C6-B94C11F02B6A}"/>
              </a:ext>
            </a:extLst>
          </p:cNvPr>
          <p:cNvSpPr>
            <a:spLocks noGrp="1"/>
          </p:cNvSpPr>
          <p:nvPr>
            <p:ph type="sldNum" sz="quarter" idx="12"/>
          </p:nvPr>
        </p:nvSpPr>
        <p:spPr/>
        <p:txBody>
          <a:bodyPr/>
          <a:lstStyle/>
          <a:p>
            <a:pPr>
              <a:defRPr/>
            </a:pPr>
            <a:fld id="{E6A9CA49-25C3-408A-A7C2-6BBA5AFB62A7}" type="slidenum">
              <a:rPr lang="en-US" smtClean="0"/>
              <a:pPr>
                <a:defRPr/>
              </a:pPr>
              <a:t>3</a:t>
            </a:fld>
            <a:endParaRPr lang="en-US"/>
          </a:p>
        </p:txBody>
      </p:sp>
      <p:pic>
        <p:nvPicPr>
          <p:cNvPr id="5" name="Picture 4">
            <a:extLst>
              <a:ext uri="{FF2B5EF4-FFF2-40B4-BE49-F238E27FC236}">
                <a16:creationId xmlns:a16="http://schemas.microsoft.com/office/drawing/2014/main" id="{532DC411-6384-9F47-9297-3315093E4D50}"/>
              </a:ext>
            </a:extLst>
          </p:cNvPr>
          <p:cNvPicPr>
            <a:picLocks noChangeAspect="1"/>
          </p:cNvPicPr>
          <p:nvPr/>
        </p:nvPicPr>
        <p:blipFill>
          <a:blip r:embed="rId2"/>
          <a:stretch>
            <a:fillRect/>
          </a:stretch>
        </p:blipFill>
        <p:spPr>
          <a:xfrm>
            <a:off x="2286000" y="762000"/>
            <a:ext cx="4572000" cy="5563295"/>
          </a:xfrm>
          <a:prstGeom prst="rect">
            <a:avLst/>
          </a:prstGeom>
        </p:spPr>
      </p:pic>
    </p:spTree>
    <p:extLst>
      <p:ext uri="{BB962C8B-B14F-4D97-AF65-F5344CB8AC3E}">
        <p14:creationId xmlns:p14="http://schemas.microsoft.com/office/powerpoint/2010/main" val="2687918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a:latin typeface="Times New Roman" pitchFamily="18" charset="0"/>
              </a:rPr>
              <a:t>7/25/19  11:00-12:30 </a:t>
            </a:r>
            <a:r>
              <a:rPr lang="en-US" b="1" dirty="0">
                <a:latin typeface="Times New Roman" pitchFamily="18" charset="0"/>
              </a:rPr>
              <a:t>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4B43F170-E03C-CE43-B7A6-C086566825A9}"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30</a:t>
            </a:fld>
            <a:endParaRPr lang="en-US"/>
          </a:p>
        </p:txBody>
      </p:sp>
    </p:spTree>
    <p:extLst>
      <p:ext uri="{BB962C8B-B14F-4D97-AF65-F5344CB8AC3E}">
        <p14:creationId xmlns:p14="http://schemas.microsoft.com/office/powerpoint/2010/main" val="3010380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5-19-0029-00-agen</a:t>
            </a:r>
          </a:p>
          <a:p>
            <a:endParaRPr dirty="0"/>
          </a:p>
          <a:p>
            <a:r>
              <a:rPr dirty="0"/>
              <a:t>Mover:</a:t>
            </a:r>
            <a:r>
              <a:rPr lang="en-US" dirty="0"/>
              <a:t> 		</a:t>
            </a:r>
            <a:endParaRPr dirty="0"/>
          </a:p>
          <a:p>
            <a:r>
              <a:rPr dirty="0"/>
              <a:t>Second:</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9A76C63-B3B5-6446-AFCD-9CB3F280B903}"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31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941084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7C3D159D-42EF-A740-BFB6-650F94F6645C}"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32</a:t>
            </a:fld>
            <a:endParaRPr lang="en-US"/>
          </a:p>
        </p:txBody>
      </p:sp>
    </p:spTree>
    <p:extLst>
      <p:ext uri="{BB962C8B-B14F-4D97-AF65-F5344CB8AC3E}">
        <p14:creationId xmlns:p14="http://schemas.microsoft.com/office/powerpoint/2010/main" val="132871825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A950DFBA-5EAB-5D44-B6E0-B9EF67D7D60C}"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33</a:t>
            </a:fld>
            <a:endParaRPr lang="en-US"/>
          </a:p>
        </p:txBody>
      </p:sp>
    </p:spTree>
    <p:extLst>
      <p:ext uri="{BB962C8B-B14F-4D97-AF65-F5344CB8AC3E}">
        <p14:creationId xmlns:p14="http://schemas.microsoft.com/office/powerpoint/2010/main" val="32879638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0BF1C2E-2BE4-F649-840D-A71613F45B1E}" type="datetime1">
              <a:rPr lang="en-US" smtClean="0"/>
              <a:t>7/20/19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34</a:t>
            </a:fld>
            <a:endParaRPr lang="en-US" dirty="0"/>
          </a:p>
        </p:txBody>
      </p:sp>
    </p:spTree>
    <p:extLst>
      <p:ext uri="{BB962C8B-B14F-4D97-AF65-F5344CB8AC3E}">
        <p14:creationId xmlns:p14="http://schemas.microsoft.com/office/powerpoint/2010/main" val="29116563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296CD684-FF75-DA42-BE4A-7DFFB7F4ADA2}" type="datetime1">
              <a:rPr lang="en-US" smtClean="0"/>
              <a:t>7/20/19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35</a:t>
            </a:fld>
            <a:endParaRPr lang="en-US" dirty="0"/>
          </a:p>
        </p:txBody>
      </p:sp>
    </p:spTree>
    <p:extLst>
      <p:ext uri="{BB962C8B-B14F-4D97-AF65-F5344CB8AC3E}">
        <p14:creationId xmlns:p14="http://schemas.microsoft.com/office/powerpoint/2010/main" val="20169477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B3BF0848-7662-E347-AD2D-946E38D3220F}" type="datetime1">
              <a:rPr lang="en-US" smtClean="0"/>
              <a:t>7/20/19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36</a:t>
            </a:fld>
            <a:endParaRPr lang="en-US" dirty="0"/>
          </a:p>
        </p:txBody>
      </p:sp>
    </p:spTree>
    <p:extLst>
      <p:ext uri="{BB962C8B-B14F-4D97-AF65-F5344CB8AC3E}">
        <p14:creationId xmlns:p14="http://schemas.microsoft.com/office/powerpoint/2010/main" val="122450733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2:30 PM EDT on 8/2/2019</a:t>
            </a:r>
          </a:p>
          <a:p>
            <a:pPr marL="457200" lvl="1" indent="0">
              <a:buNone/>
            </a:pPr>
            <a:endParaRPr lang="en-US" sz="1800" dirty="0"/>
          </a:p>
          <a:p>
            <a:r>
              <a:rPr lang="en-US" sz="2000" dirty="0"/>
              <a:t>WG electronic only meeting (TBR)</a:t>
            </a:r>
          </a:p>
          <a:p>
            <a:pPr lvl="1"/>
            <a:r>
              <a:rPr lang="en-US" sz="1800" dirty="0"/>
              <a:t>8:00 AM EDT on 9/6/2019</a:t>
            </a:r>
          </a:p>
          <a:p>
            <a:pPr lvl="1"/>
            <a:endParaRPr lang="en-US" sz="1800" dirty="0"/>
          </a:p>
          <a:p>
            <a:r>
              <a:rPr lang="en-US" sz="2200" dirty="0"/>
              <a:t>Tentative 1900.5 F2F </a:t>
            </a:r>
            <a:r>
              <a:rPr lang="en-US" sz="2200" dirty="0" err="1"/>
              <a:t>Septish</a:t>
            </a:r>
            <a:r>
              <a:rPr lang="en-US" sz="2200" dirty="0"/>
              <a:t>???</a:t>
            </a:r>
          </a:p>
          <a:p>
            <a:pPr lvl="1"/>
            <a:r>
              <a:rPr lang="en-US" sz="1800" dirty="0"/>
              <a:t>Review 1900.5.1 update?</a:t>
            </a:r>
          </a:p>
          <a:p>
            <a:pPr lvl="1"/>
            <a:r>
              <a:rPr lang="en-US" sz="1800" dirty="0"/>
              <a:t>Deep dive on 1900.5 Rev?</a:t>
            </a:r>
          </a:p>
          <a:p>
            <a:pPr lvl="1"/>
            <a:r>
              <a:rPr lang="en-US" sz="1800" dirty="0"/>
              <a:t>Deep dive on 1900.5.2a?</a:t>
            </a:r>
          </a:p>
          <a:p>
            <a:endParaRPr lang="en-US" sz="2200" dirty="0"/>
          </a:p>
          <a:p>
            <a:endParaRPr lang="en-US" sz="2200" dirty="0"/>
          </a:p>
          <a:p>
            <a:pPr marL="0" indent="0">
              <a:buNone/>
            </a:pPr>
            <a:endParaRPr lang="en-US" sz="22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AC580DA-107D-C34F-8157-511DF6E893B6}"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37</a:t>
            </a:fld>
            <a:endParaRPr lang="en-US"/>
          </a:p>
        </p:txBody>
      </p:sp>
    </p:spTree>
    <p:extLst>
      <p:ext uri="{BB962C8B-B14F-4D97-AF65-F5344CB8AC3E}">
        <p14:creationId xmlns:p14="http://schemas.microsoft.com/office/powerpoint/2010/main" val="20468908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7/23/19</a:t>
            </a:r>
          </a:p>
          <a:p>
            <a:pPr lvl="2"/>
            <a:r>
              <a:rPr lang="en-US" dirty="0"/>
              <a:t>??</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1E748B5-2CBA-0343-A0D9-B51D71ADC4EF}" type="datetime1">
              <a:rPr lang="en-US" smtClean="0"/>
              <a:t>7/20/19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38</a:t>
            </a:fld>
            <a:endParaRPr lang="en-US"/>
          </a:p>
        </p:txBody>
      </p:sp>
    </p:spTree>
    <p:extLst>
      <p:ext uri="{BB962C8B-B14F-4D97-AF65-F5344CB8AC3E}">
        <p14:creationId xmlns:p14="http://schemas.microsoft.com/office/powerpoint/2010/main" val="212191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7B2E787-89A8-E043-A23F-6DAA6A53B25D}"/>
              </a:ext>
            </a:extLst>
          </p:cNvPr>
          <p:cNvSpPr>
            <a:spLocks noGrp="1"/>
          </p:cNvSpPr>
          <p:nvPr>
            <p:ph type="dt" sz="half" idx="10"/>
          </p:nvPr>
        </p:nvSpPr>
        <p:spPr/>
        <p:txBody>
          <a:bodyPr/>
          <a:lstStyle/>
          <a:p>
            <a:pPr>
              <a:defRPr/>
            </a:pPr>
            <a:fld id="{BD75D881-EBC4-C443-8527-5D59884A4651}" type="datetime1">
              <a:rPr lang="en-US" smtClean="0"/>
              <a:t>7/20/19</a:t>
            </a:fld>
            <a:endParaRPr lang="en-US"/>
          </a:p>
        </p:txBody>
      </p:sp>
      <p:sp>
        <p:nvSpPr>
          <p:cNvPr id="5" name="Footer Placeholder 4">
            <a:extLst>
              <a:ext uri="{FF2B5EF4-FFF2-40B4-BE49-F238E27FC236}">
                <a16:creationId xmlns:a16="http://schemas.microsoft.com/office/drawing/2014/main" id="{EF6C5BAE-99B2-CA45-A950-A3A6593A5EA2}"/>
              </a:ext>
            </a:extLst>
          </p:cNvPr>
          <p:cNvSpPr>
            <a:spLocks noGrp="1"/>
          </p:cNvSpPr>
          <p:nvPr>
            <p:ph type="ftr" sz="quarter" idx="11"/>
          </p:nvPr>
        </p:nvSpPr>
        <p:spPr/>
        <p:txBody>
          <a:bodyPr/>
          <a:lstStyle/>
          <a:p>
            <a:r>
              <a:rPr lang="en-US"/>
              <a:t>Doc #:5-19-0029-00-agen</a:t>
            </a:r>
            <a:endParaRPr lang="en-US" dirty="0"/>
          </a:p>
        </p:txBody>
      </p:sp>
      <p:sp>
        <p:nvSpPr>
          <p:cNvPr id="6" name="Slide Number Placeholder 5">
            <a:extLst>
              <a:ext uri="{FF2B5EF4-FFF2-40B4-BE49-F238E27FC236}">
                <a16:creationId xmlns:a16="http://schemas.microsoft.com/office/drawing/2014/main" id="{0B0DDA04-5054-0F47-9FAD-FAB58A4EA100}"/>
              </a:ext>
            </a:extLst>
          </p:cNvPr>
          <p:cNvSpPr>
            <a:spLocks noGrp="1"/>
          </p:cNvSpPr>
          <p:nvPr>
            <p:ph type="sldNum" sz="quarter" idx="12"/>
          </p:nvPr>
        </p:nvSpPr>
        <p:spPr/>
        <p:txBody>
          <a:bodyPr/>
          <a:lstStyle/>
          <a:p>
            <a:pPr>
              <a:defRPr/>
            </a:pPr>
            <a:fld id="{E6A9CA49-25C3-408A-A7C2-6BBA5AFB62A7}" type="slidenum">
              <a:rPr lang="en-US" smtClean="0"/>
              <a:pPr>
                <a:defRPr/>
              </a:pPr>
              <a:t>4</a:t>
            </a:fld>
            <a:endParaRPr lang="en-US"/>
          </a:p>
        </p:txBody>
      </p:sp>
      <p:sp>
        <p:nvSpPr>
          <p:cNvPr id="7" name="TextBox 6">
            <a:extLst>
              <a:ext uri="{FF2B5EF4-FFF2-40B4-BE49-F238E27FC236}">
                <a16:creationId xmlns:a16="http://schemas.microsoft.com/office/drawing/2014/main" id="{C35ACFE6-0DED-484D-AC62-92CF60962718}"/>
              </a:ext>
            </a:extLst>
          </p:cNvPr>
          <p:cNvSpPr txBox="1"/>
          <p:nvPr/>
        </p:nvSpPr>
        <p:spPr>
          <a:xfrm>
            <a:off x="3028950" y="2743200"/>
            <a:ext cx="3086100" cy="646331"/>
          </a:xfrm>
          <a:prstGeom prst="rect">
            <a:avLst/>
          </a:prstGeom>
          <a:noFill/>
        </p:spPr>
        <p:txBody>
          <a:bodyPr wrap="square" rtlCol="0">
            <a:spAutoFit/>
          </a:bodyPr>
          <a:lstStyle/>
          <a:p>
            <a:pPr algn="ctr"/>
            <a:r>
              <a:rPr lang="en-US" sz="3600" dirty="0"/>
              <a:t>7/23/19 Items</a:t>
            </a:r>
          </a:p>
        </p:txBody>
      </p:sp>
    </p:spTree>
    <p:extLst>
      <p:ext uri="{BB962C8B-B14F-4D97-AF65-F5344CB8AC3E}">
        <p14:creationId xmlns:p14="http://schemas.microsoft.com/office/powerpoint/2010/main" val="3273283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297B868-9E33-DB40-A1A7-A207A838F6B6}"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F67B4803-676C-7245-A6E4-006B67DD22A4}" type="datetime1">
              <a:rPr lang="en-US" smtClean="0"/>
              <a:t>7/20/19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6</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646331"/>
          </a:xfrm>
          <a:prstGeom prst="rect">
            <a:avLst/>
          </a:prstGeom>
          <a:noFill/>
        </p:spPr>
        <p:txBody>
          <a:bodyPr wrap="square" rtlCol="0">
            <a:spAutoFit/>
          </a:bodyPr>
          <a:lstStyle/>
          <a:p>
            <a:r>
              <a:rPr lang="en-US" b="1" i="1" dirty="0">
                <a:solidFill>
                  <a:srgbClr val="FF0000"/>
                </a:solidFill>
              </a:rPr>
              <a:t>Quorum?</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0A69698A-1F0F-6643-BE34-217150A0CF57}"/>
              </a:ext>
            </a:extLst>
          </p:cNvPr>
          <p:cNvGraphicFramePr>
            <a:graphicFrameLocks noGrp="1"/>
          </p:cNvGraphicFramePr>
          <p:nvPr>
            <p:extLst>
              <p:ext uri="{D42A27DB-BD31-4B8C-83A1-F6EECF244321}">
                <p14:modId xmlns:p14="http://schemas.microsoft.com/office/powerpoint/2010/main" val="1867088488"/>
              </p:ext>
            </p:extLst>
          </p:nvPr>
        </p:nvGraphicFramePr>
        <p:xfrm>
          <a:off x="1430338" y="1030288"/>
          <a:ext cx="6281782" cy="3814927"/>
        </p:xfrm>
        <a:graphic>
          <a:graphicData uri="http://schemas.openxmlformats.org/drawingml/2006/table">
            <a:tbl>
              <a:tblPr>
                <a:tableStyleId>{5C22544A-7EE6-4342-B048-85BDC9FD1C3A}</a:tableStyleId>
              </a:tblPr>
              <a:tblGrid>
                <a:gridCol w="849056">
                  <a:extLst>
                    <a:ext uri="{9D8B030D-6E8A-4147-A177-3AD203B41FA5}">
                      <a16:colId xmlns:a16="http://schemas.microsoft.com/office/drawing/2014/main" val="3866558812"/>
                    </a:ext>
                  </a:extLst>
                </a:gridCol>
                <a:gridCol w="839827">
                  <a:extLst>
                    <a:ext uri="{9D8B030D-6E8A-4147-A177-3AD203B41FA5}">
                      <a16:colId xmlns:a16="http://schemas.microsoft.com/office/drawing/2014/main" val="911937771"/>
                    </a:ext>
                  </a:extLst>
                </a:gridCol>
                <a:gridCol w="766979">
                  <a:extLst>
                    <a:ext uri="{9D8B030D-6E8A-4147-A177-3AD203B41FA5}">
                      <a16:colId xmlns:a16="http://schemas.microsoft.com/office/drawing/2014/main" val="822317415"/>
                    </a:ext>
                  </a:extLst>
                </a:gridCol>
                <a:gridCol w="990600">
                  <a:extLst>
                    <a:ext uri="{9D8B030D-6E8A-4147-A177-3AD203B41FA5}">
                      <a16:colId xmlns:a16="http://schemas.microsoft.com/office/drawing/2014/main" val="787962120"/>
                    </a:ext>
                  </a:extLst>
                </a:gridCol>
                <a:gridCol w="2835320">
                  <a:extLst>
                    <a:ext uri="{9D8B030D-6E8A-4147-A177-3AD203B41FA5}">
                      <a16:colId xmlns:a16="http://schemas.microsoft.com/office/drawing/2014/main" val="638369869"/>
                    </a:ext>
                  </a:extLst>
                </a:gridCol>
              </a:tblGrid>
              <a:tr h="591227">
                <a:tc>
                  <a:txBody>
                    <a:bodyPr/>
                    <a:lstStyle/>
                    <a:p>
                      <a:pPr algn="ctr" fontAlgn="b"/>
                      <a:r>
                        <a:rPr lang="en-US" sz="1100" u="none" strike="noStrike" dirty="0">
                          <a:effectLst/>
                        </a:rPr>
                        <a:t>7/23/19</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6499797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22981856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SSC</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04910643"/>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21856758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591099655"/>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11374379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82858194"/>
                  </a:ext>
                </a:extLst>
              </a:tr>
              <a:tr h="212817">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66502501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Drexel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794941346"/>
                  </a:ext>
                </a:extLst>
              </a:tr>
              <a:tr h="158726">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9004487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938977385"/>
                  </a:ext>
                </a:extLst>
              </a:tr>
              <a:tr h="180835">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55840743"/>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64276398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44550043"/>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0077968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45233812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47854789"/>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Darcy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Swain-Walsh</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79396317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5322234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7/23/19  11:00-12:30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1900.5 Revision Ad Hoc session</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4B43F170-E03C-CE43-B7A6-C086566825A9}"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5-19-0029-00-agen</a:t>
            </a:r>
          </a:p>
          <a:p>
            <a:endParaRPr dirty="0"/>
          </a:p>
          <a:p>
            <a:r>
              <a:rPr dirty="0"/>
              <a:t>Mover:</a:t>
            </a:r>
            <a:r>
              <a:rPr lang="en-US" dirty="0"/>
              <a:t> 		</a:t>
            </a:r>
            <a:endParaRPr dirty="0"/>
          </a:p>
          <a:p>
            <a:r>
              <a:rPr dirty="0"/>
              <a:t>Second:</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9A76C63-B3B5-6446-AFCD-9CB3F280B903}" type="datetime1">
              <a:rPr lang="en-US" smtClean="0"/>
              <a:t>7/20/19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8</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7C3D159D-42EF-A740-BFB6-650F94F6645C}" type="datetime1">
              <a:rPr lang="en-US" smtClean="0"/>
              <a:t>7/20/19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235909328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19858</TotalTime>
  <Words>2475</Words>
  <Application>Microsoft Macintosh PowerPoint</Application>
  <PresentationFormat>On-screen Show (4:3)</PresentationFormat>
  <Paragraphs>615</Paragraphs>
  <Slides>38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Helvetica</vt:lpstr>
      <vt:lpstr>Monotype Sorts</vt:lpstr>
      <vt:lpstr>Times New Roman</vt:lpstr>
      <vt:lpstr>Office Theme</vt:lpstr>
      <vt:lpstr>PowerPoint Presentation</vt:lpstr>
      <vt:lpstr> Electronic Meeting Details </vt:lpstr>
      <vt:lpstr>7/23-25/19 Meeting Schedule</vt:lpstr>
      <vt:lpstr>PowerPoint Presentation</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Current Status for 1900.5.2a</vt:lpstr>
      <vt:lpstr>Current Status for 1900.5 Revision</vt:lpstr>
      <vt:lpstr>Other DySPAN-SC Activities</vt:lpstr>
      <vt:lpstr>1900.5 Marketing Inputs</vt:lpstr>
      <vt:lpstr>1900.5 Meeting Planning and Review</vt:lpstr>
      <vt:lpstr>AoB</vt:lpstr>
      <vt:lpstr>Ad Hoc Sessions</vt:lpstr>
      <vt:lpstr>PowerPoint Presentation</vt:lpstr>
      <vt:lpstr>Ad Hoc Sessions</vt:lpstr>
      <vt:lpstr>PowerPoint Presentation</vt:lpstr>
      <vt:lpstr>Ad Hoc Sessions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1900.5 Meeting Planning and Review</vt:lpstr>
      <vt:lpstr>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2019-07-20T17:56:51Z</dcterms:modified>
</cp:coreProperties>
</file>