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417" r:id="rId2"/>
    <p:sldId id="402" r:id="rId3"/>
    <p:sldId id="337" r:id="rId4"/>
    <p:sldId id="413" r:id="rId5"/>
    <p:sldId id="332" r:id="rId6"/>
    <p:sldId id="414" r:id="rId7"/>
    <p:sldId id="387" r:id="rId8"/>
    <p:sldId id="388" r:id="rId9"/>
    <p:sldId id="389" r:id="rId10"/>
    <p:sldId id="390" r:id="rId11"/>
    <p:sldId id="391" r:id="rId12"/>
    <p:sldId id="419" r:id="rId13"/>
    <p:sldId id="410" r:id="rId14"/>
    <p:sldId id="384" r:id="rId15"/>
    <p:sldId id="422" r:id="rId16"/>
    <p:sldId id="416" r:id="rId17"/>
    <p:sldId id="411" r:id="rId18"/>
    <p:sldId id="344" r:id="rId19"/>
    <p:sldId id="423" r:id="rId20"/>
    <p:sldId id="409" r:id="rId21"/>
    <p:sldId id="386" r:id="rId22"/>
    <p:sldId id="398" r:id="rId23"/>
    <p:sldId id="418" r:id="rId2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5074C26-521D-1F42-9D74-1CC546E2F52B}" v="19" dt="2019-06-06T21:02:05.66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266" autoAdjust="0"/>
    <p:restoredTop sz="94694"/>
  </p:normalViewPr>
  <p:slideViewPr>
    <p:cSldViewPr>
      <p:cViewPr varScale="1">
        <p:scale>
          <a:sx n="121" d="100"/>
          <a:sy n="121" d="100"/>
        </p:scale>
        <p:origin x="2560" y="1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ny Rennier" userId="c9404d753a9a413b" providerId="LiveId" clId="{E5074C26-521D-1F42-9D74-1CC546E2F52B}"/>
    <pc:docChg chg="custSel addSld modSld">
      <pc:chgData name="Tony Rennier" userId="c9404d753a9a413b" providerId="LiveId" clId="{E5074C26-521D-1F42-9D74-1CC546E2F52B}" dt="2019-06-06T21:26:15.259" v="309" actId="20577"/>
      <pc:docMkLst>
        <pc:docMk/>
      </pc:docMkLst>
      <pc:sldChg chg="modSp">
        <pc:chgData name="Tony Rennier" userId="c9404d753a9a413b" providerId="LiveId" clId="{E5074C26-521D-1F42-9D74-1CC546E2F52B}" dt="2019-06-06T21:02:15.170" v="104" actId="20577"/>
        <pc:sldMkLst>
          <pc:docMk/>
          <pc:sldMk cId="1964321319" sldId="344"/>
        </pc:sldMkLst>
        <pc:spChg chg="mod">
          <ac:chgData name="Tony Rennier" userId="c9404d753a9a413b" providerId="LiveId" clId="{E5074C26-521D-1F42-9D74-1CC546E2F52B}" dt="2019-06-06T21:02:15.170" v="104" actId="20577"/>
          <ac:spMkLst>
            <pc:docMk/>
            <pc:sldMk cId="1964321319" sldId="344"/>
            <ac:spMk id="15363" creationId="{00000000-0000-0000-0000-000000000000}"/>
          </ac:spMkLst>
        </pc:spChg>
      </pc:sldChg>
      <pc:sldChg chg="modSp">
        <pc:chgData name="Tony Rennier" userId="c9404d753a9a413b" providerId="LiveId" clId="{E5074C26-521D-1F42-9D74-1CC546E2F52B}" dt="2019-06-06T20:56:48.182" v="3" actId="20577"/>
        <pc:sldMkLst>
          <pc:docMk/>
          <pc:sldMk cId="3306607673" sldId="384"/>
        </pc:sldMkLst>
        <pc:spChg chg="mod">
          <ac:chgData name="Tony Rennier" userId="c9404d753a9a413b" providerId="LiveId" clId="{E5074C26-521D-1F42-9D74-1CC546E2F52B}" dt="2019-06-06T20:56:48.182" v="3" actId="20577"/>
          <ac:spMkLst>
            <pc:docMk/>
            <pc:sldMk cId="3306607673" sldId="384"/>
            <ac:spMk id="7" creationId="{00000000-0000-0000-0000-000000000000}"/>
          </ac:spMkLst>
        </pc:spChg>
      </pc:sldChg>
      <pc:sldChg chg="modSp">
        <pc:chgData name="Tony Rennier" userId="c9404d753a9a413b" providerId="LiveId" clId="{E5074C26-521D-1F42-9D74-1CC546E2F52B}" dt="2019-06-06T21:26:15.259" v="309" actId="20577"/>
        <pc:sldMkLst>
          <pc:docMk/>
          <pc:sldMk cId="2652567117" sldId="386"/>
        </pc:sldMkLst>
        <pc:spChg chg="mod">
          <ac:chgData name="Tony Rennier" userId="c9404d753a9a413b" providerId="LiveId" clId="{E5074C26-521D-1F42-9D74-1CC546E2F52B}" dt="2019-06-06T21:26:15.259" v="309" actId="20577"/>
          <ac:spMkLst>
            <pc:docMk/>
            <pc:sldMk cId="2652567117" sldId="386"/>
            <ac:spMk id="17411" creationId="{00000000-0000-0000-0000-000000000000}"/>
          </ac:spMkLst>
        </pc:spChg>
      </pc:sldChg>
      <pc:sldChg chg="modSp">
        <pc:chgData name="Tony Rennier" userId="c9404d753a9a413b" providerId="LiveId" clId="{E5074C26-521D-1F42-9D74-1CC546E2F52B}" dt="2019-06-06T21:06:04.912" v="140" actId="20577"/>
        <pc:sldMkLst>
          <pc:docMk/>
          <pc:sldMk cId="517413180" sldId="417"/>
        </pc:sldMkLst>
        <pc:spChg chg="mod">
          <ac:chgData name="Tony Rennier" userId="c9404d753a9a413b" providerId="LiveId" clId="{E5074C26-521D-1F42-9D74-1CC546E2F52B}" dt="2019-06-06T21:06:04.912" v="140" actId="20577"/>
          <ac:spMkLst>
            <pc:docMk/>
            <pc:sldMk cId="517413180" sldId="417"/>
            <ac:spMk id="5" creationId="{61FBFA34-AD31-C64C-9C03-9FE4B70D0283}"/>
          </ac:spMkLst>
        </pc:spChg>
      </pc:sldChg>
      <pc:sldChg chg="modSp">
        <pc:chgData name="Tony Rennier" userId="c9404d753a9a413b" providerId="LiveId" clId="{E5074C26-521D-1F42-9D74-1CC546E2F52B}" dt="2019-06-06T21:04:41.674" v="136" actId="20577"/>
        <pc:sldMkLst>
          <pc:docMk/>
          <pc:sldMk cId="4252532195" sldId="418"/>
        </pc:sldMkLst>
        <pc:spChg chg="mod">
          <ac:chgData name="Tony Rennier" userId="c9404d753a9a413b" providerId="LiveId" clId="{E5074C26-521D-1F42-9D74-1CC546E2F52B}" dt="2019-06-06T21:04:41.674" v="136" actId="20577"/>
          <ac:spMkLst>
            <pc:docMk/>
            <pc:sldMk cId="4252532195" sldId="418"/>
            <ac:spMk id="3" creationId="{03B3F0FF-6DE4-0A42-B405-99C604EEE63F}"/>
          </ac:spMkLst>
        </pc:spChg>
      </pc:sldChg>
      <pc:sldChg chg="modSp">
        <pc:chgData name="Tony Rennier" userId="c9404d753a9a413b" providerId="LiveId" clId="{E5074C26-521D-1F42-9D74-1CC546E2F52B}" dt="2019-06-06T20:07:42.028" v="1" actId="20577"/>
        <pc:sldMkLst>
          <pc:docMk/>
          <pc:sldMk cId="1920507552" sldId="419"/>
        </pc:sldMkLst>
        <pc:spChg chg="mod">
          <ac:chgData name="Tony Rennier" userId="c9404d753a9a413b" providerId="LiveId" clId="{E5074C26-521D-1F42-9D74-1CC546E2F52B}" dt="2019-06-06T20:07:42.028" v="1" actId="20577"/>
          <ac:spMkLst>
            <pc:docMk/>
            <pc:sldMk cId="1920507552" sldId="419"/>
            <ac:spMk id="12291" creationId="{00000000-0000-0000-0000-000000000000}"/>
          </ac:spMkLst>
        </pc:spChg>
      </pc:sldChg>
      <pc:sldChg chg="modSp add">
        <pc:chgData name="Tony Rennier" userId="c9404d753a9a413b" providerId="LiveId" clId="{E5074C26-521D-1F42-9D74-1CC546E2F52B}" dt="2019-06-06T21:02:22.803" v="106" actId="6549"/>
        <pc:sldMkLst>
          <pc:docMk/>
          <pc:sldMk cId="679044056" sldId="423"/>
        </pc:sldMkLst>
        <pc:spChg chg="mod">
          <ac:chgData name="Tony Rennier" userId="c9404d753a9a413b" providerId="LiveId" clId="{E5074C26-521D-1F42-9D74-1CC546E2F52B}" dt="2019-06-06T21:02:22.803" v="106" actId="6549"/>
          <ac:spMkLst>
            <pc:docMk/>
            <pc:sldMk cId="679044056" sldId="423"/>
            <ac:spMk id="1536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6/6/19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59059CE-066A-49B5-B9E9-8B3613540F17}" type="slidenum">
              <a:rPr lang="en-US" altLang="en-US" sz="1300"/>
              <a:pPr>
                <a:spcBef>
                  <a:spcPct val="0"/>
                </a:spcBef>
              </a:pPr>
              <a:t>7</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7995284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9DAD286-615F-436B-BE4E-0C48C0C2F84F}" type="slidenum">
              <a:rPr lang="en-US" altLang="en-US" sz="1300"/>
              <a:pPr>
                <a:spcBef>
                  <a:spcPct val="0"/>
                </a:spcBef>
              </a:pPr>
              <a:t>11</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31296160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F64D7B47-9ACC-354C-B738-F1A5BA378443}" type="datetime1">
              <a:rPr lang="en-US" smtClean="0"/>
              <a:t>6/6/19</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a:t>Doc #:5-19-0024-00-agen</a:t>
            </a:r>
            <a:endParaRPr lang="en-US" dirty="0"/>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5F339347-C792-7F45-B593-E014560FCA32}" type="datetime1">
              <a:rPr lang="en-US" smtClean="0"/>
              <a:t>6/6/19</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#:5-19-0024-00-agen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C6D68D81-8989-2C4D-B843-AF9BC062BE5F}" type="datetime1">
              <a:rPr lang="en-US" smtClean="0"/>
              <a:t>6/6/19</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#:5-19-0024-00-agen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9BF191D2-5D45-AE40-86EA-FA8F946DD51F}" type="datetime1">
              <a:rPr lang="en-US" smtClean="0"/>
              <a:t>6/6/19</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a:t>Doc #:5-19-0024-00-agen</a:t>
            </a:r>
            <a:endParaRPr lang="en-US" dirty="0"/>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8F704E8F-A501-4E4C-8A8E-73FF1E78CF1E}" type="datetime1">
              <a:rPr lang="en-US" smtClean="0"/>
              <a:t>6/6/19</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#:5-19-0024-00-agen</a:t>
            </a:r>
            <a:endParaRPr lang="en-US" dirty="0"/>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8D1FB880-23FC-FA4C-820F-F4F005B57E15}" type="datetime1">
              <a:rPr lang="en-US" smtClean="0"/>
              <a:t>6/6/19</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a:t>Doc #:5-19-0024-00-agen</a:t>
            </a:r>
            <a:endParaRPr lang="en-US" dirty="0"/>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FD08AE3D-A0B6-6A40-819C-A7151CD02385}" type="datetime1">
              <a:rPr lang="en-US" smtClean="0"/>
              <a:t>6/6/19</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a:t>Doc #:5-19-0024-00-agen</a:t>
            </a:r>
            <a:endParaRPr lang="en-US" dirty="0"/>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85E613C6-7E80-EE4E-93E0-9C9EF48E5153}" type="datetime1">
              <a:rPr lang="en-US" smtClean="0"/>
              <a:t>6/6/19</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#:5-19-0024-00-agen</a:t>
            </a:r>
            <a:endParaRPr lang="en-US" dirty="0"/>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0F5EEDCD-4EE3-5446-8724-C44F6956B409}" type="datetime1">
              <a:rPr lang="en-US" smtClean="0"/>
              <a:t>6/6/19</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a:t>Doc #:5-19-0024-00-agen</a:t>
            </a:r>
            <a:endParaRPr lang="en-US" dirty="0"/>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E498B21D-8D46-8141-8A09-19C340AA1345}" type="datetime1">
              <a:rPr lang="en-US" smtClean="0"/>
              <a:t>6/6/19</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a:t>Doc #:5-19-0024-00-agen</a:t>
            </a:r>
            <a:endParaRPr lang="en-US" dirty="0"/>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DE1F6A1-4801-2741-86A7-AD0AE494431E}" type="datetime1">
              <a:rPr lang="en-US" smtClean="0"/>
              <a:t>6/6/19</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#:5-19-0024-00-agen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75481DAF-4506-5140-80D6-D897EBD1DF7E}" type="datetime1">
              <a:rPr lang="en-US" smtClean="0"/>
              <a:t>6/6/19</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a:t>Doc #:5-19-0024-00-agen</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patcom@iee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 Id="rId4" Type="http://schemas.openxmlformats.org/officeDocument/2006/relationships/hyperlink" Target="https://mentor.ieee.org/1900.5/dcn/18/5-18-0037-00-polp-draft-policies-and-procedures-for-ieee-dyspan-sc-working-groups.doc"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2107D406-41A9-CB4E-95AD-18962290D1F3}" type="datetime1">
              <a:rPr lang="en-US" smtClean="0"/>
              <a:t>6/6/19</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a:t>Doc #:5-19-0024-00-agen</a:t>
            </a:r>
            <a:endParaRPr lang="en-US" dirty="0"/>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052187"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7 June 2019</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a:t>
            </a:r>
            <a:r>
              <a:rPr lang="en-US" sz="1200" b="1">
                <a:latin typeface="Arial" pitchFamily="34" charset="0"/>
                <a:cs typeface="Times New Roman" pitchFamily="18" charset="0"/>
              </a:rPr>
              <a:t>: 7 </a:t>
            </a:r>
            <a:r>
              <a:rPr lang="en-US" sz="1200" b="1" dirty="0">
                <a:latin typeface="Arial" pitchFamily="34" charset="0"/>
                <a:cs typeface="Times New Roman" pitchFamily="18" charset="0"/>
              </a:rPr>
              <a:t>June 2019</a:t>
            </a:r>
          </a:p>
          <a:p>
            <a:pPr eaLnBrk="0" hangingPunct="0"/>
            <a:r>
              <a:rPr lang="en-US" sz="1200" b="1" dirty="0">
                <a:latin typeface="Arial" pitchFamily="34" charset="0"/>
                <a:cs typeface="Times New Roman" pitchFamily="18" charset="0"/>
              </a:rPr>
              <a:t>Document No: 5-19-0024-00-agen</a:t>
            </a: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561593306"/>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Tony </a:t>
                      </a:r>
                      <a:r>
                        <a:rPr kumimoji="0" lang="en-US" sz="1000" b="0" i="0" u="none" strike="noStrike" cap="none" normalizeH="0" baseline="0" dirty="0" err="1">
                          <a:ln>
                            <a:noFill/>
                          </a:ln>
                          <a:solidFill>
                            <a:srgbClr val="000099"/>
                          </a:solidFill>
                          <a:effectLst/>
                          <a:latin typeface="Arial" charset="0"/>
                        </a:rPr>
                        <a:t>Rennier</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Foundry Inc.</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Severn, MD</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301.485.9679</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err="1">
                          <a:ln>
                            <a:noFill/>
                          </a:ln>
                          <a:solidFill>
                            <a:srgbClr val="000099"/>
                          </a:solidFill>
                          <a:effectLst/>
                          <a:latin typeface="Arial" charset="0"/>
                        </a:rPr>
                        <a:t>trennier@foundryinc.com</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a:t>
            </a:r>
            <a:r>
              <a:rPr lang="en-US" sz="1200" dirty="0" err="1">
                <a:latin typeface="Arial" pitchFamily="34" charset="0"/>
                <a:cs typeface="Times New Roman" pitchFamily="18" charset="0"/>
              </a:rPr>
              <a:t>thatthe</a:t>
            </a:r>
            <a:r>
              <a:rPr lang="en-US" sz="1200" dirty="0">
                <a:latin typeface="Arial" pitchFamily="34" charset="0"/>
                <a:cs typeface="Times New Roman" pitchFamily="18" charset="0"/>
              </a:rPr>
              <a:t> draft publication will be approved for publication. Please notify the Chair &lt;</a:t>
            </a:r>
            <a:r>
              <a:rPr lang="en-US" sz="1200" dirty="0" err="1">
                <a:solidFill>
                  <a:srgbClr val="000099"/>
                </a:solidFill>
                <a:latin typeface="Arial" charset="0"/>
              </a:rPr>
              <a:t>trennier@foundryinc.com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2"/>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26988"/>
            <a:ext cx="8686800" cy="11430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Other guidelines for IEEE WG meetings</a:t>
            </a:r>
            <a:endParaRPr lang="en-US" altLang="en-US" sz="3200" dirty="0"/>
          </a:p>
        </p:txBody>
      </p:sp>
      <p:sp>
        <p:nvSpPr>
          <p:cNvPr id="10243" name="Rectangle 1027"/>
          <p:cNvSpPr>
            <a:spLocks noGrp="1" noChangeArrowheads="1"/>
          </p:cNvSpPr>
          <p:nvPr>
            <p:ph type="body" idx="1"/>
          </p:nvPr>
        </p:nvSpPr>
        <p:spPr>
          <a:xfrm>
            <a:off x="537369" y="1310987"/>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and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407126" y="6078537"/>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a:xfrm>
            <a:off x="457200" y="6448425"/>
            <a:ext cx="2133600" cy="365125"/>
          </a:xfrm>
        </p:spPr>
        <p:txBody>
          <a:bodyPr/>
          <a:lstStyle/>
          <a:p>
            <a:pPr>
              <a:defRPr/>
            </a:pPr>
            <a:fld id="{5B5B7F4A-9A9E-154E-A911-4546AC515228}" type="datetime1">
              <a:rPr lang="en-US" smtClean="0"/>
              <a:t>6/6/19</a:t>
            </a:fld>
            <a:endParaRPr lang="en-US" dirty="0"/>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#:5-19-0024-00-agen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10</a:t>
            </a:fld>
            <a:endParaRPr lang="en-US" dirty="0"/>
          </a:p>
        </p:txBody>
      </p:sp>
    </p:spTree>
    <p:extLst>
      <p:ext uri="{BB962C8B-B14F-4D97-AF65-F5344CB8AC3E}">
        <p14:creationId xmlns:p14="http://schemas.microsoft.com/office/powerpoint/2010/main" val="30080787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GB"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Patent-related information</a:t>
            </a:r>
            <a:endParaRPr lang="en-US" altLang="en-US" sz="3200" u="sng" dirty="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
        <p:nvSpPr>
          <p:cNvPr id="11268" name="Rectangle 4"/>
          <p:cNvSpPr>
            <a:spLocks noChangeArrowheads="1"/>
          </p:cNvSpPr>
          <p:nvPr/>
        </p:nvSpPr>
        <p:spPr bwMode="auto">
          <a:xfrm>
            <a:off x="304800" y="1425575"/>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381000" y="6081712"/>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a:xfrm>
            <a:off x="457200" y="6448425"/>
            <a:ext cx="2133600" cy="365125"/>
          </a:xfrm>
        </p:spPr>
        <p:txBody>
          <a:bodyPr/>
          <a:lstStyle/>
          <a:p>
            <a:pPr>
              <a:defRPr/>
            </a:pPr>
            <a:fld id="{00F0D933-9F16-8F4C-8228-670358E8BC76}" type="datetime1">
              <a:rPr lang="en-US" smtClean="0"/>
              <a:t>6/6/19</a:t>
            </a:fld>
            <a:endParaRPr lang="en-US" dirty="0"/>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#:5-19-0024-00-agen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11</a:t>
            </a:fld>
            <a:endParaRPr lang="en-US" dirty="0"/>
          </a:p>
        </p:txBody>
      </p:sp>
    </p:spTree>
    <p:extLst>
      <p:ext uri="{BB962C8B-B14F-4D97-AF65-F5344CB8AC3E}">
        <p14:creationId xmlns:p14="http://schemas.microsoft.com/office/powerpoint/2010/main" val="3504794033"/>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5/3/19</a:t>
            </a:r>
            <a:r>
              <a:rPr lang="en-US" dirty="0"/>
              <a:t> </a:t>
            </a:r>
            <a:r>
              <a:rPr dirty="0"/>
              <a:t>WG minutes contained in </a:t>
            </a:r>
            <a:r>
              <a:rPr lang="en-US" dirty="0">
                <a:solidFill>
                  <a:schemeClr val="tx1"/>
                </a:solidFill>
              </a:rPr>
              <a:t>Doc #: 5-19-0026-00-mins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88344425-536E-1E42-95C7-FBEDF2371871}" type="datetime1">
              <a:rPr lang="en-US" smtClean="0"/>
              <a:t>6/6/19</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#:5-19-0024-00-agen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12</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920507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444672" y="1066800"/>
            <a:ext cx="8229600" cy="5105400"/>
          </a:xfrm>
        </p:spPr>
        <p:txBody>
          <a:bodyPr/>
          <a:lstStyle/>
          <a:p>
            <a:r>
              <a:rPr lang="en-US" sz="1600" dirty="0"/>
              <a:t>4/5/19</a:t>
            </a:r>
          </a:p>
          <a:p>
            <a:pPr lvl="1"/>
            <a:r>
              <a:rPr lang="en-US" sz="1400" dirty="0"/>
              <a:t>Working on comments to the draft ballot</a:t>
            </a:r>
          </a:p>
          <a:p>
            <a:pPr lvl="1"/>
            <a:r>
              <a:rPr lang="en-US" sz="1400" dirty="0"/>
              <a:t>Adding view from the application’s point of view</a:t>
            </a:r>
          </a:p>
          <a:p>
            <a:pPr lvl="2"/>
            <a:r>
              <a:rPr lang="en-US" sz="1100" dirty="0"/>
              <a:t>Inputs from John Stine</a:t>
            </a:r>
          </a:p>
          <a:p>
            <a:pPr lvl="2"/>
            <a:r>
              <a:rPr lang="en-US" sz="1100" dirty="0"/>
              <a:t>John may be providing more exemplars</a:t>
            </a:r>
          </a:p>
          <a:p>
            <a:r>
              <a:rPr lang="en-US" sz="1600" dirty="0"/>
              <a:t>5/3/19</a:t>
            </a:r>
          </a:p>
          <a:p>
            <a:pPr lvl="1"/>
            <a:r>
              <a:rPr lang="en-US" sz="1400" dirty="0"/>
              <a:t>Addressing comments made in the F2F</a:t>
            </a:r>
          </a:p>
          <a:p>
            <a:pPr lvl="2"/>
            <a:r>
              <a:rPr lang="en-US" sz="1100" dirty="0"/>
              <a:t>Making progress</a:t>
            </a:r>
          </a:p>
          <a:p>
            <a:pPr lvl="1"/>
            <a:r>
              <a:rPr lang="en-US" sz="1400" dirty="0"/>
              <a:t>Working on boilerplate for using the policy language</a:t>
            </a:r>
          </a:p>
          <a:p>
            <a:pPr lvl="2"/>
            <a:r>
              <a:rPr lang="en-US" sz="1100" dirty="0"/>
              <a:t>Started on a geo policy</a:t>
            </a:r>
          </a:p>
          <a:p>
            <a:pPr lvl="2"/>
            <a:r>
              <a:rPr lang="en-US" sz="1100" dirty="0"/>
              <a:t>Reinhard to post material for review in ad-hoc</a:t>
            </a:r>
          </a:p>
          <a:p>
            <a:pPr lvl="1"/>
            <a:r>
              <a:rPr lang="en-US" sz="1400" dirty="0"/>
              <a:t>Spent time discussing RDL with RIF Core because of problems</a:t>
            </a:r>
          </a:p>
          <a:p>
            <a:pPr lvl="2"/>
            <a:r>
              <a:rPr lang="en-US" sz="1100" dirty="0"/>
              <a:t>RIF core abandoned but Oxford presentation on OWL 2 EL showed fatal flaw</a:t>
            </a:r>
          </a:p>
          <a:p>
            <a:pPr lvl="2"/>
            <a:r>
              <a:rPr lang="en-US" sz="1100" dirty="0"/>
              <a:t>Developed a filter to disallow the combination that leads to failure</a:t>
            </a:r>
          </a:p>
          <a:p>
            <a:pPr lvl="2"/>
            <a:r>
              <a:rPr lang="en-US" sz="1100" dirty="0"/>
              <a:t>Lynn to review standards procedure to find out how to address</a:t>
            </a:r>
          </a:p>
          <a:p>
            <a:r>
              <a:rPr lang="en-US" sz="1600" dirty="0"/>
              <a:t>6/7/19</a:t>
            </a:r>
          </a:p>
          <a:p>
            <a:pPr lvl="1"/>
            <a:endParaRPr lang="en-US" sz="1400" dirty="0"/>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8943EF2A-5F43-614C-B299-DF37B551226C}" type="datetime1">
              <a:rPr lang="en-US" smtClean="0"/>
              <a:t>6/6/19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#:5-19-0024-00-agen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13</a:t>
            </a:fld>
            <a:endParaRPr lang="en-US"/>
          </a:p>
        </p:txBody>
      </p:sp>
    </p:spTree>
    <p:extLst>
      <p:ext uri="{BB962C8B-B14F-4D97-AF65-F5344CB8AC3E}">
        <p14:creationId xmlns:p14="http://schemas.microsoft.com/office/powerpoint/2010/main" val="19771643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Content Placeholder 2"/>
          <p:cNvSpPr>
            <a:spLocks noGrp="1"/>
          </p:cNvSpPr>
          <p:nvPr>
            <p:ph idx="1"/>
          </p:nvPr>
        </p:nvSpPr>
        <p:spPr>
          <a:xfrm>
            <a:off x="381000" y="1447800"/>
            <a:ext cx="8458200" cy="4525963"/>
          </a:xfrm>
        </p:spPr>
        <p:txBody>
          <a:bodyPr/>
          <a:lstStyle/>
          <a:p>
            <a:r>
              <a:rPr altLang="en-US" sz="1400" dirty="0"/>
              <a:t>Full review of drafting				3/17 </a:t>
            </a:r>
            <a:r>
              <a:rPr altLang="en-US" sz="1400" dirty="0">
                <a:solidFill>
                  <a:schemeClr val="tx2"/>
                </a:solidFill>
              </a:rPr>
              <a:t>√</a:t>
            </a:r>
          </a:p>
          <a:p>
            <a:r>
              <a:rPr altLang="en-US" sz="1400" dirty="0"/>
              <a:t>First WG Ballot					</a:t>
            </a:r>
            <a:r>
              <a:rPr lang="en-US" altLang="en-US" sz="1400" dirty="0"/>
              <a:t>2/19 	</a:t>
            </a:r>
            <a:endParaRPr lang="en-US" altLang="en-US" sz="1400" b="1" dirty="0">
              <a:solidFill>
                <a:srgbClr val="FF0000"/>
              </a:solidFill>
            </a:endParaRPr>
          </a:p>
          <a:p>
            <a:r>
              <a:rPr lang="en-US" altLang="en-US" sz="1400" dirty="0">
                <a:solidFill>
                  <a:srgbClr val="00B050"/>
                </a:solidFill>
              </a:rPr>
              <a:t>WG Recirc					5/19??</a:t>
            </a:r>
          </a:p>
          <a:p>
            <a:r>
              <a:rPr altLang="en-US" sz="1400" dirty="0"/>
              <a:t>Sponsor Ballot					</a:t>
            </a:r>
            <a:r>
              <a:rPr lang="en-US" altLang="en-US" sz="1400" dirty="0"/>
              <a:t>6</a:t>
            </a:r>
            <a:r>
              <a:rPr altLang="en-US" sz="1400" dirty="0"/>
              <a:t>/1</a:t>
            </a:r>
            <a:r>
              <a:rPr lang="en-US" altLang="en-US" sz="1400" dirty="0"/>
              <a:t>9</a:t>
            </a:r>
            <a:r>
              <a:rPr lang="en-US" altLang="en-US" sz="1400" b="1" dirty="0"/>
              <a:t>	</a:t>
            </a:r>
            <a:r>
              <a:rPr lang="en-US" altLang="en-US" sz="1400" dirty="0">
                <a:solidFill>
                  <a:srgbClr val="FF0000"/>
                </a:solidFill>
              </a:rPr>
              <a:t>(Prior to PAR Extension)</a:t>
            </a:r>
            <a:endParaRPr altLang="en-US" sz="1400" b="1" dirty="0"/>
          </a:p>
          <a:p>
            <a:r>
              <a:rPr altLang="en-US" sz="1400" dirty="0"/>
              <a:t>Sponsor Recirc					</a:t>
            </a:r>
            <a:r>
              <a:rPr lang="en-US" altLang="en-US" sz="1400" dirty="0"/>
              <a:t>9</a:t>
            </a:r>
            <a:r>
              <a:rPr altLang="en-US" sz="1400" dirty="0"/>
              <a:t>/1</a:t>
            </a:r>
            <a:r>
              <a:rPr lang="en-US" altLang="en-US" sz="1400" dirty="0"/>
              <a:t>9</a:t>
            </a:r>
            <a:endParaRPr altLang="en-US" sz="1400" dirty="0"/>
          </a:p>
          <a:p>
            <a:r>
              <a:rPr altLang="en-US" sz="1400" dirty="0"/>
              <a:t>Sponsor Recirc 2					</a:t>
            </a:r>
            <a:r>
              <a:rPr lang="en-US" altLang="en-US" sz="1400" dirty="0"/>
              <a:t>12</a:t>
            </a:r>
            <a:r>
              <a:rPr altLang="en-US" sz="1400" dirty="0"/>
              <a:t>/1</a:t>
            </a:r>
            <a:r>
              <a:rPr lang="en-US" altLang="en-US" sz="1400" dirty="0"/>
              <a:t>9</a:t>
            </a:r>
            <a:endParaRPr altLang="en-US" sz="1400" dirty="0"/>
          </a:p>
          <a:p>
            <a:r>
              <a:rPr altLang="en-US" sz="1400" dirty="0"/>
              <a:t>Submit to REVCOM					</a:t>
            </a:r>
            <a:r>
              <a:rPr lang="en-US" altLang="en-US" sz="1400" dirty="0"/>
              <a:t>3</a:t>
            </a:r>
            <a:r>
              <a:rPr altLang="en-US" sz="1400" dirty="0"/>
              <a:t>/</a:t>
            </a:r>
            <a:r>
              <a:rPr lang="en-US" altLang="en-US" sz="1400" dirty="0"/>
              <a:t>20</a:t>
            </a:r>
            <a:endParaRPr lang="en-US" altLang="en-US" sz="1400" b="1" dirty="0">
              <a:solidFill>
                <a:srgbClr val="FF0000"/>
              </a:solidFill>
            </a:endParaRPr>
          </a:p>
          <a:p>
            <a:endParaRPr altLang="en-US" sz="200" dirty="0"/>
          </a:p>
          <a:p>
            <a:r>
              <a:rPr lang="en-US" altLang="en-US" sz="1400" dirty="0"/>
              <a:t>  							</a:t>
            </a:r>
            <a:endParaRPr lang="en-US" altLang="en-US" sz="1400" b="1" dirty="0">
              <a:solidFill>
                <a:srgbClr val="FF0000"/>
              </a:solidFill>
            </a:endParaRPr>
          </a:p>
          <a:p>
            <a:endParaRPr altLang="en-US" sz="1400" dirty="0"/>
          </a:p>
          <a:p>
            <a:endParaRPr altLang="en-US" sz="1400" dirty="0"/>
          </a:p>
        </p:txBody>
      </p:sp>
      <p:sp>
        <p:nvSpPr>
          <p:cNvPr id="13314" name="Title 1"/>
          <p:cNvSpPr>
            <a:spLocks noGrp="1"/>
          </p:cNvSpPr>
          <p:nvPr>
            <p:ph type="title"/>
          </p:nvPr>
        </p:nvSpPr>
        <p:spPr>
          <a:xfrm>
            <a:off x="457200" y="17463"/>
            <a:ext cx="8229600" cy="1143000"/>
          </a:xfrm>
        </p:spPr>
        <p:txBody>
          <a:bodyPr/>
          <a:lstStyle/>
          <a:p>
            <a:r>
              <a:rPr altLang="en-US" dirty="0"/>
              <a:t>Working Schedule for 1900.5.1</a:t>
            </a:r>
          </a:p>
        </p:txBody>
      </p:sp>
      <p:sp>
        <p:nvSpPr>
          <p:cNvPr id="4" name="Date Placeholder 3"/>
          <p:cNvSpPr>
            <a:spLocks noGrp="1"/>
          </p:cNvSpPr>
          <p:nvPr>
            <p:ph type="dt" sz="quarter" idx="10"/>
          </p:nvPr>
        </p:nvSpPr>
        <p:spPr>
          <a:xfrm>
            <a:off x="457200" y="6448425"/>
            <a:ext cx="2133600" cy="365125"/>
          </a:xfrm>
        </p:spPr>
        <p:txBody>
          <a:bodyPr/>
          <a:lstStyle/>
          <a:p>
            <a:pPr>
              <a:defRPr/>
            </a:pPr>
            <a:fld id="{A58B9F5B-29C1-3841-81EE-30C538540FD3}" type="datetime1">
              <a:rPr lang="en-US" smtClean="0"/>
              <a:t>6/6/19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#:5-19-0024-00-agen</a:t>
            </a:r>
          </a:p>
        </p:txBody>
      </p:sp>
      <p:sp>
        <p:nvSpPr>
          <p:cNvPr id="13318" name="Slide Number Placeholder 5"/>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E7C96333-6C4D-45D5-9B55-6DF4663829E9}" type="slidenum">
              <a:rPr lang="en-US" altLang="en-US" sz="1200" smtClean="0"/>
              <a:pPr>
                <a:spcBef>
                  <a:spcPct val="0"/>
                </a:spcBef>
                <a:buFontTx/>
                <a:buNone/>
              </a:pPr>
              <a:t>14</a:t>
            </a:fld>
            <a:endParaRPr lang="en-US" altLang="en-US" sz="1200"/>
          </a:p>
        </p:txBody>
      </p:sp>
      <p:sp>
        <p:nvSpPr>
          <p:cNvPr id="7" name="Rectangle 6"/>
          <p:cNvSpPr/>
          <p:nvPr/>
        </p:nvSpPr>
        <p:spPr>
          <a:xfrm>
            <a:off x="352543" y="3886200"/>
            <a:ext cx="8438913" cy="1754326"/>
          </a:xfrm>
          <a:prstGeom prst="rect">
            <a:avLst/>
          </a:prstGeom>
          <a:noFill/>
        </p:spPr>
        <p:txBody>
          <a:bodyPr wrap="none" lIns="91440" tIns="45720" rIns="91440" bIns="45720">
            <a:spAutoFit/>
          </a:bodyPr>
          <a:lstStyle/>
          <a:p>
            <a:pPr algn="ctr"/>
            <a:r>
              <a:rPr lang="en-U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Proposed Update</a:t>
            </a:r>
          </a:p>
          <a:p>
            <a:pPr algn="ctr"/>
            <a:r>
              <a:rPr lang="en-US" sz="5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Requires PAR Extension 7/19</a:t>
            </a:r>
            <a:endParaRPr lang="en-U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33066076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dirty="0"/>
              <a:t>1900.5.1 PAR Extension A</a:t>
            </a:r>
            <a:r>
              <a:rPr dirty="0"/>
              <a:t>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1900.5.1 PAR Extension </a:t>
            </a:r>
            <a:r>
              <a:rPr dirty="0"/>
              <a:t>contained in </a:t>
            </a:r>
            <a:r>
              <a:rPr lang="en-US" dirty="0">
                <a:solidFill>
                  <a:schemeClr val="tx1"/>
                </a:solidFill>
              </a:rPr>
              <a:t>Doc #:5-19-0025-00-mmat</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88344425-536E-1E42-95C7-FBEDF2371871}" type="datetime1">
              <a:rPr lang="en-US" smtClean="0"/>
              <a:t>6/6/19</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#:5-19-0024-00-agen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15</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37524219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a:t>
            </a:r>
          </a:p>
        </p:txBody>
      </p:sp>
      <p:sp>
        <p:nvSpPr>
          <p:cNvPr id="14339" name="Content Placeholder 2"/>
          <p:cNvSpPr>
            <a:spLocks noGrp="1"/>
          </p:cNvSpPr>
          <p:nvPr>
            <p:ph idx="1"/>
          </p:nvPr>
        </p:nvSpPr>
        <p:spPr>
          <a:xfrm>
            <a:off x="468745" y="990600"/>
            <a:ext cx="8229600" cy="5334000"/>
          </a:xfrm>
        </p:spPr>
        <p:txBody>
          <a:bodyPr/>
          <a:lstStyle/>
          <a:p>
            <a:r>
              <a:rPr lang="en-US" sz="1800" dirty="0"/>
              <a:t>4/5/19</a:t>
            </a:r>
          </a:p>
          <a:p>
            <a:pPr lvl="1"/>
            <a:r>
              <a:rPr lang="en-US" sz="1400" dirty="0"/>
              <a:t>Draft update to PAR created</a:t>
            </a:r>
          </a:p>
          <a:p>
            <a:pPr lvl="2"/>
            <a:r>
              <a:rPr lang="en-US" sz="1100" dirty="0"/>
              <a:t>Draft under review</a:t>
            </a:r>
          </a:p>
          <a:p>
            <a:pPr lvl="1"/>
            <a:r>
              <a:rPr lang="en-US" sz="1400" dirty="0"/>
              <a:t>Carlos collaborating with Kael/John et. al.</a:t>
            </a:r>
          </a:p>
          <a:p>
            <a:pPr lvl="2"/>
            <a:r>
              <a:rPr lang="en-US" sz="1100" dirty="0"/>
              <a:t>Working toward refining the schema</a:t>
            </a:r>
          </a:p>
          <a:p>
            <a:pPr lvl="2"/>
            <a:r>
              <a:rPr lang="en-US" sz="1100" dirty="0"/>
              <a:t>Looking at rule set and ensuring that they are consistent</a:t>
            </a:r>
          </a:p>
          <a:p>
            <a:pPr lvl="2"/>
            <a:r>
              <a:rPr lang="en-US" sz="1100" dirty="0"/>
              <a:t>2 weeks to get through current material</a:t>
            </a:r>
          </a:p>
          <a:p>
            <a:pPr lvl="2"/>
            <a:r>
              <a:rPr lang="en-US" sz="1100" dirty="0"/>
              <a:t>Will present next monthly</a:t>
            </a:r>
          </a:p>
          <a:p>
            <a:r>
              <a:rPr lang="en-US" sz="1800" dirty="0"/>
              <a:t>5/3/19</a:t>
            </a:r>
          </a:p>
          <a:p>
            <a:pPr lvl="1"/>
            <a:r>
              <a:rPr lang="en-US" sz="1400" dirty="0"/>
              <a:t>Carlos met with John and Kael on .2a revised PAR</a:t>
            </a:r>
          </a:p>
          <a:p>
            <a:pPr lvl="1"/>
            <a:r>
              <a:rPr lang="en-US" sz="1400" dirty="0"/>
              <a:t>Two parallel efforts to update synchronously</a:t>
            </a:r>
          </a:p>
          <a:p>
            <a:pPr lvl="2"/>
            <a:r>
              <a:rPr lang="en-US" sz="1100" dirty="0"/>
              <a:t>Schemas and validation rules</a:t>
            </a:r>
          </a:p>
          <a:p>
            <a:pPr lvl="2"/>
            <a:r>
              <a:rPr lang="en-US" sz="1100" dirty="0"/>
              <a:t>Document</a:t>
            </a:r>
          </a:p>
          <a:p>
            <a:pPr lvl="1"/>
            <a:r>
              <a:rPr lang="en-US" sz="1400" dirty="0"/>
              <a:t>Lynn to research if we need to coordinate with </a:t>
            </a:r>
            <a:r>
              <a:rPr lang="en-US" sz="1400" dirty="0" err="1"/>
              <a:t>DySPAN</a:t>
            </a:r>
            <a:r>
              <a:rPr lang="en-US" sz="1400" dirty="0"/>
              <a:t> on PAR items</a:t>
            </a:r>
          </a:p>
          <a:p>
            <a:pPr lvl="1"/>
            <a:r>
              <a:rPr lang="en-US" sz="1400" dirty="0"/>
              <a:t>Tony to submit revised PAR once approved</a:t>
            </a:r>
          </a:p>
          <a:p>
            <a:r>
              <a:rPr lang="en-US" sz="1800" dirty="0"/>
              <a:t>6/7/19</a:t>
            </a:r>
          </a:p>
        </p:txBody>
      </p:sp>
      <p:sp>
        <p:nvSpPr>
          <p:cNvPr id="4" name="Date Placeholder 3"/>
          <p:cNvSpPr>
            <a:spLocks noGrp="1"/>
          </p:cNvSpPr>
          <p:nvPr>
            <p:ph type="dt" sz="quarter" idx="10"/>
          </p:nvPr>
        </p:nvSpPr>
        <p:spPr>
          <a:xfrm>
            <a:off x="457200" y="6448425"/>
            <a:ext cx="2133600" cy="365125"/>
          </a:xfrm>
        </p:spPr>
        <p:txBody>
          <a:bodyPr/>
          <a:lstStyle/>
          <a:p>
            <a:pPr>
              <a:defRPr/>
            </a:pPr>
            <a:fld id="{3862F470-EB59-4243-AAA6-D1F97AA5F05F}" type="datetime1">
              <a:rPr lang="en-US" smtClean="0"/>
              <a:t>6/6/19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#:5-19-0024-00-agen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16</a:t>
            </a:fld>
            <a:endParaRPr lang="en-US"/>
          </a:p>
        </p:txBody>
      </p:sp>
    </p:spTree>
    <p:extLst>
      <p:ext uri="{BB962C8B-B14F-4D97-AF65-F5344CB8AC3E}">
        <p14:creationId xmlns:p14="http://schemas.microsoft.com/office/powerpoint/2010/main" val="9971419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363682" y="1143000"/>
            <a:ext cx="8416636" cy="4525963"/>
          </a:xfrm>
        </p:spPr>
        <p:txBody>
          <a:bodyPr/>
          <a:lstStyle/>
          <a:p>
            <a:r>
              <a:rPr lang="en-US" sz="2400" dirty="0"/>
              <a:t>4/5/19</a:t>
            </a:r>
          </a:p>
          <a:p>
            <a:pPr lvl="1"/>
            <a:r>
              <a:rPr lang="en-US" sz="2000" dirty="0"/>
              <a:t>PAR approved 3/21/19</a:t>
            </a:r>
          </a:p>
          <a:p>
            <a:r>
              <a:rPr lang="en-US" sz="2400" dirty="0"/>
              <a:t>5/3/19</a:t>
            </a:r>
          </a:p>
          <a:p>
            <a:pPr lvl="1"/>
            <a:r>
              <a:rPr lang="en-US" sz="2000" dirty="0"/>
              <a:t>No contribution for April meeting</a:t>
            </a:r>
          </a:p>
          <a:p>
            <a:pPr lvl="1"/>
            <a:r>
              <a:rPr lang="en-US" sz="2000" dirty="0"/>
              <a:t>Lynn and Dave working on contributions for May meeting</a:t>
            </a:r>
          </a:p>
          <a:p>
            <a:r>
              <a:rPr lang="en-US" sz="2400" dirty="0"/>
              <a:t>6/7/19</a:t>
            </a:r>
          </a:p>
          <a:p>
            <a:pPr lvl="2"/>
            <a:endParaRPr lang="en-US" sz="1600" dirty="0"/>
          </a:p>
        </p:txBody>
      </p:sp>
      <p:sp>
        <p:nvSpPr>
          <p:cNvPr id="4" name="Date Placeholder 3"/>
          <p:cNvSpPr>
            <a:spLocks noGrp="1"/>
          </p:cNvSpPr>
          <p:nvPr>
            <p:ph type="dt" sz="quarter" idx="10"/>
          </p:nvPr>
        </p:nvSpPr>
        <p:spPr>
          <a:xfrm>
            <a:off x="457200" y="6448425"/>
            <a:ext cx="2133600" cy="365125"/>
          </a:xfrm>
        </p:spPr>
        <p:txBody>
          <a:bodyPr/>
          <a:lstStyle/>
          <a:p>
            <a:pPr>
              <a:defRPr/>
            </a:pPr>
            <a:fld id="{254BCDAC-4D47-DE41-B7FC-4384F606FFD2}" type="datetime1">
              <a:rPr lang="en-US" smtClean="0"/>
              <a:t>6/6/19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#:5-19-0024-00-agen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17</a:t>
            </a:fld>
            <a:endParaRPr lang="en-US"/>
          </a:p>
        </p:txBody>
      </p:sp>
    </p:spTree>
    <p:extLst>
      <p:ext uri="{BB962C8B-B14F-4D97-AF65-F5344CB8AC3E}">
        <p14:creationId xmlns:p14="http://schemas.microsoft.com/office/powerpoint/2010/main" val="34021709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457200" y="931982"/>
            <a:ext cx="8229600" cy="5392617"/>
          </a:xfrm>
        </p:spPr>
        <p:txBody>
          <a:bodyPr/>
          <a:lstStyle/>
          <a:p>
            <a:r>
              <a:rPr lang="en-US" sz="2000" dirty="0"/>
              <a:t>Leadership meetings</a:t>
            </a:r>
          </a:p>
          <a:p>
            <a:pPr lvl="1"/>
            <a:r>
              <a:rPr lang="en-US" sz="1800" dirty="0"/>
              <a:t>6/3/19</a:t>
            </a:r>
          </a:p>
          <a:p>
            <a:pPr lvl="2"/>
            <a:r>
              <a:rPr lang="en-US" sz="1400" dirty="0"/>
              <a:t>Resolving feedback on </a:t>
            </a:r>
            <a:r>
              <a:rPr lang="en-US" sz="1400" dirty="0" err="1"/>
              <a:t>DySPANS</a:t>
            </a:r>
            <a:r>
              <a:rPr lang="en-US" sz="1400" dirty="0"/>
              <a:t>-SC P&amp;Ps from reviewers</a:t>
            </a:r>
          </a:p>
          <a:p>
            <a:pPr lvl="2"/>
            <a:r>
              <a:rPr lang="en-US" sz="1400" dirty="0" err="1"/>
              <a:t>DySPAN</a:t>
            </a:r>
            <a:r>
              <a:rPr lang="en-US" sz="1400" dirty="0"/>
              <a:t>-SC July Meeting Update</a:t>
            </a:r>
          </a:p>
          <a:p>
            <a:pPr lvl="3"/>
            <a:r>
              <a:rPr lang="en-US" sz="1400" dirty="0"/>
              <a:t>Meeting dates: July 23rd - 25th </a:t>
            </a:r>
          </a:p>
          <a:p>
            <a:pPr lvl="3"/>
            <a:r>
              <a:rPr lang="en-US" sz="1400" dirty="0"/>
              <a:t>No one traveling – therefore virtual meetings</a:t>
            </a:r>
            <a:endParaRPr lang="en-US" sz="1800" dirty="0"/>
          </a:p>
          <a:p>
            <a:pPr lvl="4"/>
            <a:r>
              <a:rPr lang="en-US" sz="1400" dirty="0"/>
              <a:t>9 – 5:30pm BST</a:t>
            </a:r>
          </a:p>
          <a:p>
            <a:pPr lvl="4"/>
            <a:r>
              <a:rPr lang="en-US" sz="1400" dirty="0"/>
              <a:t>Estimated time per WG</a:t>
            </a:r>
          </a:p>
          <a:p>
            <a:pPr lvl="4"/>
            <a:r>
              <a:rPr lang="en-US" sz="1400" dirty="0"/>
              <a:t>1900.1: one ad hoc session </a:t>
            </a:r>
          </a:p>
          <a:p>
            <a:pPr lvl="5"/>
            <a:r>
              <a:rPr lang="en-US" sz="1400" dirty="0"/>
              <a:t>Future work: e.g., incorporating 1900.5 terms into 1900.1</a:t>
            </a:r>
          </a:p>
          <a:p>
            <a:pPr lvl="4"/>
            <a:r>
              <a:rPr lang="en-US" sz="1400" dirty="0"/>
              <a:t>1900.2: one ad hoc session</a:t>
            </a:r>
          </a:p>
          <a:p>
            <a:pPr lvl="4"/>
            <a:r>
              <a:rPr lang="en-US" sz="1400" dirty="0"/>
              <a:t>1900.5: Several sessions, </a:t>
            </a:r>
            <a:r>
              <a:rPr lang="en-US" sz="1400" dirty="0" err="1"/>
              <a:t>tbd</a:t>
            </a:r>
            <a:r>
              <a:rPr lang="en-US" sz="1400" dirty="0"/>
              <a:t>...</a:t>
            </a:r>
          </a:p>
          <a:p>
            <a:pPr lvl="5"/>
            <a:r>
              <a:rPr lang="en-US" sz="1400" dirty="0"/>
              <a:t>General meeting</a:t>
            </a:r>
          </a:p>
          <a:p>
            <a:pPr lvl="5"/>
            <a:r>
              <a:rPr lang="en-US" sz="1400" dirty="0"/>
              <a:t>Architecture ad hoc</a:t>
            </a:r>
          </a:p>
          <a:p>
            <a:pPr lvl="4"/>
            <a:r>
              <a:rPr lang="en-US" sz="1400" dirty="0"/>
              <a:t>1900.6: three session – one per day</a:t>
            </a:r>
            <a:endParaRPr lang="en-US" sz="1800" dirty="0"/>
          </a:p>
          <a:p>
            <a:endParaRPr lang="en-US" sz="1800" dirty="0"/>
          </a:p>
          <a:p>
            <a:pPr lvl="1"/>
            <a:endParaRPr lang="en-US" sz="1600" dirty="0"/>
          </a:p>
        </p:txBody>
      </p:sp>
      <p:sp>
        <p:nvSpPr>
          <p:cNvPr id="4" name="Date Placeholder 3"/>
          <p:cNvSpPr>
            <a:spLocks noGrp="1"/>
          </p:cNvSpPr>
          <p:nvPr>
            <p:ph type="dt" sz="quarter" idx="10"/>
          </p:nvPr>
        </p:nvSpPr>
        <p:spPr/>
        <p:txBody>
          <a:bodyPr/>
          <a:lstStyle/>
          <a:p>
            <a:pPr>
              <a:defRPr/>
            </a:pPr>
            <a:fld id="{27AD3265-6976-7F43-A3AA-A86E6E790342}" type="datetime1">
              <a:rPr lang="en-US" smtClean="0"/>
              <a:t>6/6/19</a:t>
            </a:fld>
            <a:endParaRPr lang="en-US"/>
          </a:p>
        </p:txBody>
      </p:sp>
      <p:sp>
        <p:nvSpPr>
          <p:cNvPr id="5" name="Footer Placeholder 4"/>
          <p:cNvSpPr>
            <a:spLocks noGrp="1"/>
          </p:cNvSpPr>
          <p:nvPr>
            <p:ph type="ftr" sz="quarter" idx="11"/>
          </p:nvPr>
        </p:nvSpPr>
        <p:spPr/>
        <p:txBody>
          <a:bodyPr/>
          <a:lstStyle/>
          <a:p>
            <a:pPr>
              <a:defRPr/>
            </a:pPr>
            <a:r>
              <a:rPr lang="en-US"/>
              <a:t>Doc #:5-19-0024-00-agen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18</a:t>
            </a:fld>
            <a:endParaRPr lang="en-US"/>
          </a:p>
        </p:txBody>
      </p:sp>
    </p:spTree>
    <p:extLst>
      <p:ext uri="{BB962C8B-B14F-4D97-AF65-F5344CB8AC3E}">
        <p14:creationId xmlns:p14="http://schemas.microsoft.com/office/powerpoint/2010/main" val="19643213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457200" y="931982"/>
            <a:ext cx="8229600" cy="5392617"/>
          </a:xfrm>
        </p:spPr>
        <p:txBody>
          <a:bodyPr/>
          <a:lstStyle/>
          <a:p>
            <a:r>
              <a:rPr lang="en-US" sz="2000" dirty="0"/>
              <a:t>Spectrum Sharing Standards</a:t>
            </a:r>
          </a:p>
          <a:p>
            <a:pPr lvl="1"/>
            <a:r>
              <a:rPr lang="en-US" sz="1800" dirty="0"/>
              <a:t>4/5/19</a:t>
            </a:r>
          </a:p>
          <a:p>
            <a:pPr lvl="2"/>
            <a:r>
              <a:rPr lang="en-US" sz="1600" dirty="0"/>
              <a:t>Discussion with 1900.2 on the opportunities for Spectrum Sharing Standards</a:t>
            </a:r>
          </a:p>
          <a:p>
            <a:pPr lvl="1"/>
            <a:r>
              <a:rPr lang="en-US" sz="1800" dirty="0"/>
              <a:t>5/3/19</a:t>
            </a:r>
          </a:p>
          <a:p>
            <a:pPr lvl="2"/>
            <a:r>
              <a:rPr lang="en-US" sz="1600" dirty="0"/>
              <a:t>Proposal to create Dynamic spectrum sharing collaborating language</a:t>
            </a:r>
          </a:p>
          <a:p>
            <a:pPr lvl="3"/>
            <a:r>
              <a:rPr lang="en-US" sz="1200" dirty="0"/>
              <a:t>Email into John Chapin who is sharing with DARPA</a:t>
            </a:r>
          </a:p>
          <a:p>
            <a:pPr lvl="2"/>
            <a:r>
              <a:rPr lang="en-US" sz="1600" dirty="0"/>
              <a:t>AWS-3 R&amp;D work awaiting sponsor approval</a:t>
            </a:r>
          </a:p>
          <a:p>
            <a:endParaRPr lang="en-US" sz="1800" dirty="0"/>
          </a:p>
          <a:p>
            <a:pPr lvl="1"/>
            <a:endParaRPr lang="en-US" sz="1600" dirty="0"/>
          </a:p>
        </p:txBody>
      </p:sp>
      <p:sp>
        <p:nvSpPr>
          <p:cNvPr id="4" name="Date Placeholder 3"/>
          <p:cNvSpPr>
            <a:spLocks noGrp="1"/>
          </p:cNvSpPr>
          <p:nvPr>
            <p:ph type="dt" sz="quarter" idx="10"/>
          </p:nvPr>
        </p:nvSpPr>
        <p:spPr/>
        <p:txBody>
          <a:bodyPr/>
          <a:lstStyle/>
          <a:p>
            <a:pPr>
              <a:defRPr/>
            </a:pPr>
            <a:fld id="{27AD3265-6976-7F43-A3AA-A86E6E790342}" type="datetime1">
              <a:rPr lang="en-US" smtClean="0"/>
              <a:t>6/6/19</a:t>
            </a:fld>
            <a:endParaRPr lang="en-US"/>
          </a:p>
        </p:txBody>
      </p:sp>
      <p:sp>
        <p:nvSpPr>
          <p:cNvPr id="5" name="Footer Placeholder 4"/>
          <p:cNvSpPr>
            <a:spLocks noGrp="1"/>
          </p:cNvSpPr>
          <p:nvPr>
            <p:ph type="ftr" sz="quarter" idx="11"/>
          </p:nvPr>
        </p:nvSpPr>
        <p:spPr/>
        <p:txBody>
          <a:bodyPr/>
          <a:lstStyle/>
          <a:p>
            <a:pPr>
              <a:defRPr/>
            </a:pPr>
            <a:r>
              <a:rPr lang="en-US"/>
              <a:t>Doc #:5-19-0024-00-agen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19</a:t>
            </a:fld>
            <a:endParaRPr lang="en-US"/>
          </a:p>
        </p:txBody>
      </p:sp>
    </p:spTree>
    <p:extLst>
      <p:ext uri="{BB962C8B-B14F-4D97-AF65-F5344CB8AC3E}">
        <p14:creationId xmlns:p14="http://schemas.microsoft.com/office/powerpoint/2010/main" val="6790440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446F6AC3-C5D7-D045-B973-81BD2E350FB2}" type="datetime1">
              <a:rPr lang="en-US" smtClean="0"/>
              <a:t>6/6/19</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#:5-19-0024-00-agen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3323987"/>
          </a:xfrm>
          <a:prstGeom prst="rect">
            <a:avLst/>
          </a:prstGeom>
        </p:spPr>
        <p:txBody>
          <a:bodyPr wrap="square">
            <a:spAutoFit/>
          </a:bodyPr>
          <a:lstStyle/>
          <a:p>
            <a:pPr marL="0" marR="0">
              <a:spcBef>
                <a:spcPts val="0"/>
              </a:spcBef>
              <a:spcAft>
                <a:spcPts val="0"/>
              </a:spcAft>
            </a:pPr>
            <a:r>
              <a:rPr lang="en-US" sz="1400" dirty="0"/>
              <a:t>IEEE P1900.5 Monthly Meeting</a:t>
            </a:r>
          </a:p>
          <a:p>
            <a:pPr marL="0" marR="0">
              <a:spcBef>
                <a:spcPts val="0"/>
              </a:spcBef>
              <a:spcAft>
                <a:spcPts val="0"/>
              </a:spcAft>
            </a:pPr>
            <a:r>
              <a:rPr lang="en-US" sz="1400" dirty="0"/>
              <a:t>Hosted by Tony </a:t>
            </a:r>
            <a:r>
              <a:rPr lang="en-US" sz="1400" dirty="0" err="1"/>
              <a:t>Rennier</a:t>
            </a:r>
            <a:endParaRPr lang="en-US" sz="1400" dirty="0"/>
          </a:p>
          <a:p>
            <a:pPr marL="0" marR="0">
              <a:spcBef>
                <a:spcPts val="0"/>
              </a:spcBef>
              <a:spcAft>
                <a:spcPts val="0"/>
              </a:spcAft>
            </a:pPr>
            <a:r>
              <a:rPr lang="en-US" sz="1400" dirty="0"/>
              <a:t> </a:t>
            </a:r>
          </a:p>
          <a:p>
            <a:r>
              <a:rPr lang="en-US" sz="1400" dirty="0"/>
              <a:t>Meeting number: 624 724 824</a:t>
            </a:r>
          </a:p>
          <a:p>
            <a:r>
              <a:rPr lang="en-US" sz="1400" dirty="0"/>
              <a:t>Password: nfKJw7Jg</a:t>
            </a:r>
          </a:p>
          <a:p>
            <a:r>
              <a:rPr lang="en-US" sz="1400" dirty="0"/>
              <a:t>https://</a:t>
            </a:r>
            <a:r>
              <a:rPr lang="en-US" sz="1400" dirty="0" err="1"/>
              <a:t>foundryinc.my.webex.com</a:t>
            </a:r>
            <a:r>
              <a:rPr lang="en-US" sz="1400" dirty="0"/>
              <a:t>/</a:t>
            </a:r>
            <a:r>
              <a:rPr lang="en-US" sz="1400" dirty="0" err="1"/>
              <a:t>foundryinc.my</a:t>
            </a:r>
            <a:r>
              <a:rPr lang="en-US" sz="1400" dirty="0"/>
              <a:t>/</a:t>
            </a:r>
            <a:r>
              <a:rPr lang="en-US" sz="1400" dirty="0" err="1"/>
              <a:t>j.php?MTID</a:t>
            </a:r>
            <a:r>
              <a:rPr lang="en-US" sz="1400" dirty="0"/>
              <a:t>=m692e0f8e641247be995567a1addab5a4</a:t>
            </a:r>
          </a:p>
          <a:p>
            <a:r>
              <a:rPr lang="en-US" sz="1400" dirty="0"/>
              <a:t> </a:t>
            </a:r>
          </a:p>
          <a:p>
            <a:r>
              <a:rPr lang="en-US" sz="1400" dirty="0"/>
              <a:t>Join by video system</a:t>
            </a:r>
          </a:p>
          <a:p>
            <a:r>
              <a:rPr lang="en-US" sz="1400" dirty="0"/>
              <a:t>Dial 624724824@foundryinc.my.webex.com</a:t>
            </a:r>
          </a:p>
          <a:p>
            <a:r>
              <a:rPr lang="en-US" sz="1400" dirty="0"/>
              <a:t>You can also dial 173.243.2.68 and enter your meeting number.</a:t>
            </a:r>
          </a:p>
          <a:p>
            <a:r>
              <a:rPr lang="en-US" sz="1400" dirty="0"/>
              <a:t> </a:t>
            </a:r>
          </a:p>
          <a:p>
            <a:r>
              <a:rPr lang="en-US" sz="1400" dirty="0"/>
              <a:t>Join by phone</a:t>
            </a:r>
          </a:p>
          <a:p>
            <a:r>
              <a:rPr lang="en-US" sz="1400" dirty="0"/>
              <a:t>+1-510-338-9438 USA Toll</a:t>
            </a:r>
          </a:p>
          <a:p>
            <a:r>
              <a:rPr lang="en-US" sz="1400" dirty="0"/>
              <a:t>Access code: 624 724 824</a:t>
            </a:r>
          </a:p>
          <a:p>
            <a:pPr marL="0" marR="0">
              <a:spcBef>
                <a:spcPts val="0"/>
              </a:spcBef>
              <a:spcAft>
                <a:spcPts val="0"/>
              </a:spcAft>
            </a:pPr>
            <a:r>
              <a:rPr lang="en-US" sz="1400" dirty="0"/>
              <a:t>  </a:t>
            </a:r>
          </a:p>
        </p:txBody>
      </p:sp>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1900.5 Marketing Inputs</a:t>
            </a:r>
          </a:p>
        </p:txBody>
      </p:sp>
      <p:sp>
        <p:nvSpPr>
          <p:cNvPr id="3" name="Content Placeholder 2"/>
          <p:cNvSpPr>
            <a:spLocks noGrp="1"/>
          </p:cNvSpPr>
          <p:nvPr>
            <p:ph idx="1"/>
          </p:nvPr>
        </p:nvSpPr>
        <p:spPr>
          <a:xfrm>
            <a:off x="457200" y="984209"/>
            <a:ext cx="8229600" cy="5187991"/>
          </a:xfrm>
        </p:spPr>
        <p:txBody>
          <a:bodyPr/>
          <a:lstStyle/>
          <a:p>
            <a:r>
              <a:rPr lang="en-US" sz="1400" dirty="0"/>
              <a:t>4/5/19</a:t>
            </a:r>
          </a:p>
          <a:p>
            <a:pPr lvl="1"/>
            <a:r>
              <a:rPr lang="en-US" sz="1200" dirty="0" err="1"/>
              <a:t>Dy</a:t>
            </a:r>
            <a:r>
              <a:rPr lang="en-US" sz="1200" dirty="0"/>
              <a:t>-SPAN Conference Newark NJ 5/31/19 deadline for papers</a:t>
            </a:r>
          </a:p>
          <a:p>
            <a:pPr lvl="2"/>
            <a:r>
              <a:rPr lang="en-US" sz="1100" dirty="0"/>
              <a:t>Looking for a paper on .1 – Carlos to start</a:t>
            </a:r>
          </a:p>
          <a:p>
            <a:pPr lvl="2"/>
            <a:r>
              <a:rPr lang="en-US" sz="1100" dirty="0"/>
              <a:t>Have a draft by May WG meeting</a:t>
            </a:r>
          </a:p>
          <a:p>
            <a:pPr lvl="2"/>
            <a:r>
              <a:rPr lang="en-US" sz="1100" dirty="0"/>
              <a:t>Dave to look at 1900.5 update paper radio-&gt;network</a:t>
            </a:r>
          </a:p>
          <a:p>
            <a:pPr lvl="1"/>
            <a:r>
              <a:rPr lang="en-US" sz="1200" dirty="0"/>
              <a:t>IEEE Communications Standards Conference 6/1/19 deadline</a:t>
            </a:r>
          </a:p>
          <a:p>
            <a:pPr lvl="2"/>
            <a:r>
              <a:rPr lang="en-US" sz="1050" dirty="0"/>
              <a:t>Maybe on .2a…</a:t>
            </a:r>
          </a:p>
          <a:p>
            <a:r>
              <a:rPr lang="en-US" sz="1400" dirty="0"/>
              <a:t>5/3/19</a:t>
            </a:r>
          </a:p>
          <a:p>
            <a:pPr lvl="1"/>
            <a:r>
              <a:rPr lang="en-US" sz="1200" dirty="0"/>
              <a:t>Mark Norton briefed standards relate to 5G at recent NSC event</a:t>
            </a:r>
          </a:p>
          <a:p>
            <a:pPr lvl="2"/>
            <a:r>
              <a:rPr lang="en-US" sz="1050" dirty="0"/>
              <a:t>Didn’t mention 1900 only 802, need to establish 1900.5 as part of 5G</a:t>
            </a:r>
          </a:p>
          <a:p>
            <a:pPr lvl="2"/>
            <a:r>
              <a:rPr lang="en-US" sz="1050" dirty="0"/>
              <a:t>Mark is aware but we need to make the case</a:t>
            </a:r>
          </a:p>
          <a:p>
            <a:pPr lvl="3"/>
            <a:r>
              <a:rPr lang="en-US" sz="900" dirty="0"/>
              <a:t>We need to come to consensus before we engage Mark or  </a:t>
            </a:r>
          </a:p>
          <a:p>
            <a:pPr lvl="1"/>
            <a:r>
              <a:rPr lang="en-US" sz="1200" dirty="0"/>
              <a:t>Carlos still working on .1 paper for </a:t>
            </a:r>
            <a:r>
              <a:rPr lang="en-US" sz="1200" dirty="0" err="1"/>
              <a:t>DySPAN</a:t>
            </a:r>
            <a:endParaRPr lang="en-US" sz="1200" dirty="0"/>
          </a:p>
          <a:p>
            <a:pPr lvl="2"/>
            <a:r>
              <a:rPr lang="en-US" sz="1050" dirty="0"/>
              <a:t>Will discuss with Reinhard within 2 weeks</a:t>
            </a:r>
          </a:p>
          <a:p>
            <a:pPr lvl="1"/>
            <a:r>
              <a:rPr lang="en-US" sz="1200" dirty="0"/>
              <a:t>Carlos </a:t>
            </a:r>
            <a:r>
              <a:rPr lang="en-US" sz="1200" dirty="0" err="1"/>
              <a:t>DySPAN</a:t>
            </a:r>
            <a:r>
              <a:rPr lang="en-US" sz="1200" dirty="0"/>
              <a:t> workshop organizer Newark NJ in Nov – paper call 5/31</a:t>
            </a:r>
          </a:p>
          <a:p>
            <a:pPr lvl="2"/>
            <a:r>
              <a:rPr lang="en-US" sz="1050" dirty="0"/>
              <a:t>Spectrum collaboration</a:t>
            </a:r>
          </a:p>
          <a:p>
            <a:pPr lvl="2"/>
            <a:r>
              <a:rPr lang="en-US" sz="1050" dirty="0"/>
              <a:t>MM wave </a:t>
            </a:r>
            <a:r>
              <a:rPr lang="en-US" sz="1050" dirty="0" err="1"/>
              <a:t>comms</a:t>
            </a:r>
            <a:endParaRPr lang="en-US" sz="1050" dirty="0"/>
          </a:p>
          <a:p>
            <a:pPr lvl="1"/>
            <a:r>
              <a:rPr lang="en-US" sz="1200" dirty="0"/>
              <a:t>Dave still working on paper</a:t>
            </a:r>
          </a:p>
          <a:p>
            <a:r>
              <a:rPr lang="en-US" sz="1400" dirty="0"/>
              <a:t>6/7/19</a:t>
            </a:r>
          </a:p>
          <a:p>
            <a:pPr lvl="2"/>
            <a:endParaRPr lang="en-US" sz="1050" dirty="0"/>
          </a:p>
        </p:txBody>
      </p:sp>
      <p:sp>
        <p:nvSpPr>
          <p:cNvPr id="4" name="Date Placeholder 3"/>
          <p:cNvSpPr>
            <a:spLocks noGrp="1"/>
          </p:cNvSpPr>
          <p:nvPr>
            <p:ph type="dt" sz="half" idx="10"/>
          </p:nvPr>
        </p:nvSpPr>
        <p:spPr>
          <a:xfrm>
            <a:off x="457200" y="6448425"/>
            <a:ext cx="2133600" cy="365125"/>
          </a:xfrm>
        </p:spPr>
        <p:txBody>
          <a:bodyPr/>
          <a:lstStyle/>
          <a:p>
            <a:pPr>
              <a:defRPr/>
            </a:pPr>
            <a:fld id="{F8BF0E73-46D5-0144-9BC5-783FB9A5A3D7}" type="datetime1">
              <a:rPr lang="en-US" smtClean="0"/>
              <a:t>6/6/19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#:5-19-0024-00-agen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20</a:t>
            </a:fld>
            <a:endParaRPr lang="en-US"/>
          </a:p>
        </p:txBody>
      </p:sp>
    </p:spTree>
    <p:extLst>
      <p:ext uri="{BB962C8B-B14F-4D97-AF65-F5344CB8AC3E}">
        <p14:creationId xmlns:p14="http://schemas.microsoft.com/office/powerpoint/2010/main" val="19913133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42296" y="990600"/>
            <a:ext cx="8382000" cy="5181600"/>
          </a:xfrm>
        </p:spPr>
        <p:txBody>
          <a:bodyPr/>
          <a:lstStyle/>
          <a:p>
            <a:r>
              <a:rPr lang="en-US" sz="2000" dirty="0"/>
              <a:t>WG electronic only meeting (TBR)</a:t>
            </a:r>
          </a:p>
          <a:p>
            <a:pPr lvl="1"/>
            <a:r>
              <a:rPr lang="en-US" sz="1800" dirty="0"/>
              <a:t>8:00 AM EDT (UTC-4) on 7/5/2019</a:t>
            </a:r>
          </a:p>
          <a:p>
            <a:pPr lvl="2"/>
            <a:r>
              <a:rPr lang="en-US" sz="1400" dirty="0"/>
              <a:t>Mat indicates that the “ask” for alternating meeting times has become OBE. Do we want to continue or pick a </a:t>
            </a:r>
            <a:r>
              <a:rPr lang="en-US" sz="1400"/>
              <a:t>standard time?</a:t>
            </a:r>
            <a:endParaRPr lang="en-US" sz="1400" dirty="0"/>
          </a:p>
          <a:p>
            <a:pPr lvl="1"/>
            <a:endParaRPr lang="en-US" sz="1800" dirty="0"/>
          </a:p>
          <a:p>
            <a:pPr lvl="0"/>
            <a:r>
              <a:rPr lang="en-US" sz="2000" dirty="0"/>
              <a:t>Planning for the </a:t>
            </a:r>
            <a:r>
              <a:rPr lang="en-US" sz="2000" dirty="0" err="1"/>
              <a:t>DySPAN</a:t>
            </a:r>
            <a:r>
              <a:rPr lang="en-US" sz="2000" dirty="0"/>
              <a:t>-SC July virtual meeting in London</a:t>
            </a:r>
          </a:p>
          <a:p>
            <a:pPr lvl="1"/>
            <a:r>
              <a:rPr lang="en-US" sz="1800" dirty="0"/>
              <a:t>July 23-25</a:t>
            </a:r>
          </a:p>
          <a:p>
            <a:pPr lvl="1"/>
            <a:r>
              <a:rPr lang="en-US" sz="1800" dirty="0"/>
              <a:t>??</a:t>
            </a:r>
            <a:endParaRPr lang="en-US" sz="1600" dirty="0"/>
          </a:p>
          <a:p>
            <a:endParaRPr lang="en-US" sz="2200" dirty="0"/>
          </a:p>
          <a:p>
            <a:r>
              <a:rPr lang="en-US" sz="2200" dirty="0"/>
              <a:t>Tentative 1900.5 F2F </a:t>
            </a:r>
            <a:r>
              <a:rPr lang="en-US" sz="2200" dirty="0" err="1"/>
              <a:t>Septish</a:t>
            </a:r>
            <a:endParaRPr lang="en-US" sz="2200" dirty="0"/>
          </a:p>
          <a:p>
            <a:pPr lvl="1"/>
            <a:endParaRPr lang="en-US" sz="1800" dirty="0"/>
          </a:p>
          <a:p>
            <a:pPr marL="0" indent="0">
              <a:buNone/>
            </a:pPr>
            <a:endParaRPr lang="en-US" sz="22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3EC03269-1E1E-F74A-9EA2-3AA381A97616}" type="datetime1">
              <a:rPr lang="en-US" smtClean="0"/>
              <a:t>6/6/19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#:5-19-0024-00-agen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21</a:t>
            </a:fld>
            <a:endParaRPr lang="en-US"/>
          </a:p>
        </p:txBody>
      </p:sp>
    </p:spTree>
    <p:extLst>
      <p:ext uri="{BB962C8B-B14F-4D97-AF65-F5344CB8AC3E}">
        <p14:creationId xmlns:p14="http://schemas.microsoft.com/office/powerpoint/2010/main" val="26525671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A58CC2-29DB-4E4A-829B-34A54274863D}"/>
              </a:ext>
            </a:extLst>
          </p:cNvPr>
          <p:cNvSpPr>
            <a:spLocks noGrp="1"/>
          </p:cNvSpPr>
          <p:nvPr>
            <p:ph type="title"/>
          </p:nvPr>
        </p:nvSpPr>
        <p:spPr/>
        <p:txBody>
          <a:bodyPr/>
          <a:lstStyle/>
          <a:p>
            <a:r>
              <a:rPr lang="en-US" dirty="0" err="1"/>
              <a:t>AoB</a:t>
            </a:r>
            <a:endParaRPr lang="en-US" dirty="0"/>
          </a:p>
        </p:txBody>
      </p:sp>
      <p:sp>
        <p:nvSpPr>
          <p:cNvPr id="3" name="Content Placeholder 2">
            <a:extLst>
              <a:ext uri="{FF2B5EF4-FFF2-40B4-BE49-F238E27FC236}">
                <a16:creationId xmlns:a16="http://schemas.microsoft.com/office/drawing/2014/main" id="{5D6581AF-C028-4313-8D99-934DA01118E1}"/>
              </a:ext>
            </a:extLst>
          </p:cNvPr>
          <p:cNvSpPr>
            <a:spLocks noGrp="1"/>
          </p:cNvSpPr>
          <p:nvPr>
            <p:ph idx="1"/>
          </p:nvPr>
        </p:nvSpPr>
        <p:spPr>
          <a:xfrm>
            <a:off x="457200" y="1166018"/>
            <a:ext cx="8229600" cy="4525963"/>
          </a:xfrm>
        </p:spPr>
        <p:txBody>
          <a:bodyPr/>
          <a:lstStyle/>
          <a:p>
            <a:pPr lvl="1"/>
            <a:r>
              <a:rPr lang="en-US" dirty="0"/>
              <a:t>5/3/19</a:t>
            </a:r>
          </a:p>
          <a:p>
            <a:pPr lvl="2"/>
            <a:r>
              <a:rPr lang="en-US" dirty="0"/>
              <a:t>None</a:t>
            </a:r>
          </a:p>
          <a:p>
            <a:pPr lvl="1"/>
            <a:endParaRPr lang="en-US" dirty="0"/>
          </a:p>
        </p:txBody>
      </p:sp>
      <p:sp>
        <p:nvSpPr>
          <p:cNvPr id="4" name="Date Placeholder 3">
            <a:extLst>
              <a:ext uri="{FF2B5EF4-FFF2-40B4-BE49-F238E27FC236}">
                <a16:creationId xmlns:a16="http://schemas.microsoft.com/office/drawing/2014/main" id="{B88B8C9D-8CA4-41E1-8497-7659DF45CD86}"/>
              </a:ext>
            </a:extLst>
          </p:cNvPr>
          <p:cNvSpPr>
            <a:spLocks noGrp="1"/>
          </p:cNvSpPr>
          <p:nvPr>
            <p:ph type="dt" sz="half" idx="10"/>
          </p:nvPr>
        </p:nvSpPr>
        <p:spPr>
          <a:xfrm>
            <a:off x="457200" y="6448425"/>
            <a:ext cx="2133600" cy="365125"/>
          </a:xfrm>
        </p:spPr>
        <p:txBody>
          <a:bodyPr/>
          <a:lstStyle/>
          <a:p>
            <a:pPr>
              <a:defRPr/>
            </a:pPr>
            <a:fld id="{82BA02A2-A263-0E4A-837E-D0E86388DA2B}" type="datetime1">
              <a:rPr lang="en-US" smtClean="0"/>
              <a:t>6/6/19</a:t>
            </a:fld>
            <a:endParaRPr lang="en-US"/>
          </a:p>
        </p:txBody>
      </p:sp>
      <p:sp>
        <p:nvSpPr>
          <p:cNvPr id="5" name="Footer Placeholder 4">
            <a:extLst>
              <a:ext uri="{FF2B5EF4-FFF2-40B4-BE49-F238E27FC236}">
                <a16:creationId xmlns:a16="http://schemas.microsoft.com/office/drawing/2014/main" id="{DB1E902A-8687-4645-934E-3FF1567CB86D}"/>
              </a:ext>
            </a:extLst>
          </p:cNvPr>
          <p:cNvSpPr>
            <a:spLocks noGrp="1"/>
          </p:cNvSpPr>
          <p:nvPr>
            <p:ph type="ftr" sz="quarter" idx="11"/>
          </p:nvPr>
        </p:nvSpPr>
        <p:spPr>
          <a:xfrm>
            <a:off x="3124200" y="6448425"/>
            <a:ext cx="2895600" cy="365125"/>
          </a:xfrm>
        </p:spPr>
        <p:txBody>
          <a:bodyPr/>
          <a:lstStyle/>
          <a:p>
            <a:pPr>
              <a:defRPr/>
            </a:pPr>
            <a:r>
              <a:rPr lang="en-US"/>
              <a:t>Doc #:5-19-0024-00-agen</a:t>
            </a:r>
          </a:p>
        </p:txBody>
      </p:sp>
      <p:sp>
        <p:nvSpPr>
          <p:cNvPr id="6" name="Slide Number Placeholder 5">
            <a:extLst>
              <a:ext uri="{FF2B5EF4-FFF2-40B4-BE49-F238E27FC236}">
                <a16:creationId xmlns:a16="http://schemas.microsoft.com/office/drawing/2014/main" id="{1E3443DC-6676-4B8F-B4F7-C60F462C1AA1}"/>
              </a:ext>
            </a:extLst>
          </p:cNvPr>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22</a:t>
            </a:fld>
            <a:endParaRPr lang="en-US"/>
          </a:p>
        </p:txBody>
      </p:sp>
    </p:spTree>
    <p:extLst>
      <p:ext uri="{BB962C8B-B14F-4D97-AF65-F5344CB8AC3E}">
        <p14:creationId xmlns:p14="http://schemas.microsoft.com/office/powerpoint/2010/main" val="30380347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3C8DA4-4D16-D24F-A89B-DEA27992949E}"/>
              </a:ext>
            </a:extLst>
          </p:cNvPr>
          <p:cNvSpPr>
            <a:spLocks noGrp="1"/>
          </p:cNvSpPr>
          <p:nvPr>
            <p:ph type="title"/>
          </p:nvPr>
        </p:nvSpPr>
        <p:spPr/>
        <p:txBody>
          <a:bodyPr/>
          <a:lstStyle/>
          <a:p>
            <a:r>
              <a:rPr lang="en-US" dirty="0"/>
              <a:t>Ad Hoc Sessions</a:t>
            </a:r>
          </a:p>
        </p:txBody>
      </p:sp>
      <p:sp>
        <p:nvSpPr>
          <p:cNvPr id="3" name="Content Placeholder 2">
            <a:extLst>
              <a:ext uri="{FF2B5EF4-FFF2-40B4-BE49-F238E27FC236}">
                <a16:creationId xmlns:a16="http://schemas.microsoft.com/office/drawing/2014/main" id="{03B3F0FF-6DE4-0A42-B405-99C604EEE63F}"/>
              </a:ext>
            </a:extLst>
          </p:cNvPr>
          <p:cNvSpPr>
            <a:spLocks noGrp="1"/>
          </p:cNvSpPr>
          <p:nvPr>
            <p:ph idx="1"/>
          </p:nvPr>
        </p:nvSpPr>
        <p:spPr/>
        <p:txBody>
          <a:bodyPr/>
          <a:lstStyle/>
          <a:p>
            <a:r>
              <a:rPr lang="en-US" dirty="0"/>
              <a:t>1900.5.1</a:t>
            </a:r>
          </a:p>
        </p:txBody>
      </p:sp>
      <p:sp>
        <p:nvSpPr>
          <p:cNvPr id="4" name="Date Placeholder 3">
            <a:extLst>
              <a:ext uri="{FF2B5EF4-FFF2-40B4-BE49-F238E27FC236}">
                <a16:creationId xmlns:a16="http://schemas.microsoft.com/office/drawing/2014/main" id="{3966D0AD-0FE0-AF43-A2FF-7D19A6C51FC4}"/>
              </a:ext>
            </a:extLst>
          </p:cNvPr>
          <p:cNvSpPr>
            <a:spLocks noGrp="1"/>
          </p:cNvSpPr>
          <p:nvPr>
            <p:ph type="dt" sz="half" idx="10"/>
          </p:nvPr>
        </p:nvSpPr>
        <p:spPr/>
        <p:txBody>
          <a:bodyPr/>
          <a:lstStyle/>
          <a:p>
            <a:pPr>
              <a:defRPr/>
            </a:pPr>
            <a:fld id="{6AB322F1-F618-3B43-830E-68CAEBA54160}" type="datetime1">
              <a:rPr lang="en-US" smtClean="0"/>
              <a:t>6/6/19</a:t>
            </a:fld>
            <a:endParaRPr lang="en-US"/>
          </a:p>
        </p:txBody>
      </p:sp>
      <p:sp>
        <p:nvSpPr>
          <p:cNvPr id="5" name="Footer Placeholder 4">
            <a:extLst>
              <a:ext uri="{FF2B5EF4-FFF2-40B4-BE49-F238E27FC236}">
                <a16:creationId xmlns:a16="http://schemas.microsoft.com/office/drawing/2014/main" id="{FB0F1D31-85BC-CD4C-8299-1245E348872C}"/>
              </a:ext>
            </a:extLst>
          </p:cNvPr>
          <p:cNvSpPr>
            <a:spLocks noGrp="1"/>
          </p:cNvSpPr>
          <p:nvPr>
            <p:ph type="ftr" sz="quarter" idx="11"/>
          </p:nvPr>
        </p:nvSpPr>
        <p:spPr/>
        <p:txBody>
          <a:bodyPr/>
          <a:lstStyle/>
          <a:p>
            <a:r>
              <a:rPr lang="en-US"/>
              <a:t>Doc #:5-19-0024-00-agen</a:t>
            </a:r>
            <a:endParaRPr lang="en-US" dirty="0"/>
          </a:p>
        </p:txBody>
      </p:sp>
      <p:sp>
        <p:nvSpPr>
          <p:cNvPr id="6" name="Slide Number Placeholder 5">
            <a:extLst>
              <a:ext uri="{FF2B5EF4-FFF2-40B4-BE49-F238E27FC236}">
                <a16:creationId xmlns:a16="http://schemas.microsoft.com/office/drawing/2014/main" id="{8A0855C2-5283-4E46-AE16-8FC533E4F788}"/>
              </a:ext>
            </a:extLst>
          </p:cNvPr>
          <p:cNvSpPr>
            <a:spLocks noGrp="1"/>
          </p:cNvSpPr>
          <p:nvPr>
            <p:ph type="sldNum" sz="quarter" idx="12"/>
          </p:nvPr>
        </p:nvSpPr>
        <p:spPr/>
        <p:txBody>
          <a:bodyPr/>
          <a:lstStyle/>
          <a:p>
            <a:pPr>
              <a:defRPr/>
            </a:pPr>
            <a:fld id="{E6A9CA49-25C3-408A-A7C2-6BBA5AFB62A7}" type="slidenum">
              <a:rPr lang="en-US" smtClean="0"/>
              <a:pPr>
                <a:defRPr/>
              </a:pPr>
              <a:t>23</a:t>
            </a:fld>
            <a:endParaRPr lang="en-US"/>
          </a:p>
        </p:txBody>
      </p:sp>
    </p:spTree>
    <p:extLst>
      <p:ext uri="{BB962C8B-B14F-4D97-AF65-F5344CB8AC3E}">
        <p14:creationId xmlns:p14="http://schemas.microsoft.com/office/powerpoint/2010/main" val="42525321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sz="2400" dirty="0">
                <a:hlinkClick r:id="rId2"/>
              </a:rPr>
              <a:t>http://standards.ieee.org/about/sasb/audcom/pnp/DySPAN_SC.pdf</a:t>
            </a:r>
            <a:endParaRPr sz="2400" dirty="0"/>
          </a:p>
          <a:p>
            <a:r>
              <a:rPr sz="2800" dirty="0"/>
              <a:t>IEEE 1900.5 WG rules</a:t>
            </a:r>
          </a:p>
          <a:p>
            <a:pPr lvl="1"/>
            <a:r>
              <a:rPr sz="2400" dirty="0">
                <a:hlinkClick r:id="rId3"/>
              </a:rPr>
              <a:t>http://grouper.ieee.org/groups/dyspan/files/individual-WG-PnPs.pdf</a:t>
            </a:r>
            <a:endParaRPr sz="2400" dirty="0"/>
          </a:p>
          <a:p>
            <a:r>
              <a:rPr sz="2800" dirty="0"/>
              <a:t>Roberts Rules (latest edition) as needed…</a:t>
            </a:r>
            <a:endParaRPr lang="en-US" sz="2800" dirty="0"/>
          </a:p>
          <a:p>
            <a:r>
              <a:rPr lang="en-US" sz="2800" dirty="0"/>
              <a:t>Note – Rules changed approved effective 1/1/19</a:t>
            </a:r>
          </a:p>
          <a:p>
            <a:pPr lvl="1"/>
            <a:r>
              <a:rPr lang="en-US" sz="2400" dirty="0">
                <a:hlinkClick r:id="rId4"/>
              </a:rPr>
              <a:t>https://mentor.ieee.org/1900.5/dcn/18/5-18-0037-00-polp-draft-policies-and-procedures-for-ieee-dyspan-sc-working-groups.doc</a:t>
            </a:r>
            <a:r>
              <a:rPr lang="en-US" sz="2400" dirty="0"/>
              <a:t> </a:t>
            </a:r>
            <a:endParaRPr sz="2400" dirty="0"/>
          </a:p>
          <a:p>
            <a:pPr lvl="1"/>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1C4EEF0D-974D-6749-8DA3-BB6FF1AC665E}" type="datetime1">
              <a:rPr lang="en-US" smtClean="0"/>
              <a:t>6/6/19</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#:5-19-0024-00-agen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8600" y="0"/>
            <a:ext cx="8229600"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EDDA8F4F-949B-DC43-882E-61F77E6F4B8C}" type="datetime1">
              <a:rPr lang="en-US" smtClean="0"/>
              <a:t>6/6/19</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a:t>Doc #:5-19-0024-00-agen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1524000" y="5661347"/>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9 members</a:t>
            </a:r>
            <a:r>
              <a:rPr lang="en-US" sz="1600" dirty="0"/>
              <a:t>)</a:t>
            </a:r>
          </a:p>
          <a:p>
            <a:pPr eaLnBrk="1" hangingPunct="1"/>
            <a:r>
              <a:rPr lang="en-US" sz="1600" dirty="0"/>
              <a:t>              2 meetings to get in, 2 meetings to get out</a:t>
            </a:r>
          </a:p>
        </p:txBody>
      </p:sp>
      <p:sp>
        <p:nvSpPr>
          <p:cNvPr id="2" name="TextBox 1">
            <a:extLst>
              <a:ext uri="{FF2B5EF4-FFF2-40B4-BE49-F238E27FC236}">
                <a16:creationId xmlns:a16="http://schemas.microsoft.com/office/drawing/2014/main" id="{FDDD04C9-9911-4851-8BFD-5E105A025686}"/>
              </a:ext>
            </a:extLst>
          </p:cNvPr>
          <p:cNvSpPr txBox="1"/>
          <p:nvPr/>
        </p:nvSpPr>
        <p:spPr>
          <a:xfrm>
            <a:off x="7832868" y="1219200"/>
            <a:ext cx="1158732" cy="646331"/>
          </a:xfrm>
          <a:prstGeom prst="rect">
            <a:avLst/>
          </a:prstGeom>
          <a:noFill/>
        </p:spPr>
        <p:txBody>
          <a:bodyPr wrap="square" rtlCol="0">
            <a:spAutoFit/>
          </a:bodyPr>
          <a:lstStyle/>
          <a:p>
            <a:r>
              <a:rPr lang="en-US" b="1" i="1" dirty="0">
                <a:solidFill>
                  <a:srgbClr val="FF0000"/>
                </a:solidFill>
              </a:rPr>
              <a:t>Quorum?</a:t>
            </a:r>
          </a:p>
          <a:p>
            <a:endParaRPr lang="en-US" b="1" i="1" dirty="0">
              <a:solidFill>
                <a:srgbClr val="FF0000"/>
              </a:solidFill>
            </a:endParaRPr>
          </a:p>
        </p:txBody>
      </p:sp>
      <p:graphicFrame>
        <p:nvGraphicFramePr>
          <p:cNvPr id="5" name="Table 4">
            <a:extLst>
              <a:ext uri="{FF2B5EF4-FFF2-40B4-BE49-F238E27FC236}">
                <a16:creationId xmlns:a16="http://schemas.microsoft.com/office/drawing/2014/main" id="{31DC3896-BB8F-614A-A340-6D00A05F7E2A}"/>
              </a:ext>
            </a:extLst>
          </p:cNvPr>
          <p:cNvGraphicFramePr>
            <a:graphicFrameLocks noGrp="1"/>
          </p:cNvGraphicFramePr>
          <p:nvPr>
            <p:extLst>
              <p:ext uri="{D42A27DB-BD31-4B8C-83A1-F6EECF244321}">
                <p14:modId xmlns:p14="http://schemas.microsoft.com/office/powerpoint/2010/main" val="384958775"/>
              </p:ext>
            </p:extLst>
          </p:nvPr>
        </p:nvGraphicFramePr>
        <p:xfrm>
          <a:off x="1143000" y="685800"/>
          <a:ext cx="6281782" cy="4790476"/>
        </p:xfrm>
        <a:graphic>
          <a:graphicData uri="http://schemas.openxmlformats.org/drawingml/2006/table">
            <a:tbl>
              <a:tblPr>
                <a:tableStyleId>{5C22544A-7EE6-4342-B048-85BDC9FD1C3A}</a:tableStyleId>
              </a:tblPr>
              <a:tblGrid>
                <a:gridCol w="849056">
                  <a:extLst>
                    <a:ext uri="{9D8B030D-6E8A-4147-A177-3AD203B41FA5}">
                      <a16:colId xmlns:a16="http://schemas.microsoft.com/office/drawing/2014/main" val="2527113237"/>
                    </a:ext>
                  </a:extLst>
                </a:gridCol>
                <a:gridCol w="839827">
                  <a:extLst>
                    <a:ext uri="{9D8B030D-6E8A-4147-A177-3AD203B41FA5}">
                      <a16:colId xmlns:a16="http://schemas.microsoft.com/office/drawing/2014/main" val="1154133385"/>
                    </a:ext>
                  </a:extLst>
                </a:gridCol>
                <a:gridCol w="1393559">
                  <a:extLst>
                    <a:ext uri="{9D8B030D-6E8A-4147-A177-3AD203B41FA5}">
                      <a16:colId xmlns:a16="http://schemas.microsoft.com/office/drawing/2014/main" val="2268380886"/>
                    </a:ext>
                  </a:extLst>
                </a:gridCol>
                <a:gridCol w="1452008">
                  <a:extLst>
                    <a:ext uri="{9D8B030D-6E8A-4147-A177-3AD203B41FA5}">
                      <a16:colId xmlns:a16="http://schemas.microsoft.com/office/drawing/2014/main" val="326798064"/>
                    </a:ext>
                  </a:extLst>
                </a:gridCol>
                <a:gridCol w="1747332">
                  <a:extLst>
                    <a:ext uri="{9D8B030D-6E8A-4147-A177-3AD203B41FA5}">
                      <a16:colId xmlns:a16="http://schemas.microsoft.com/office/drawing/2014/main" val="504852328"/>
                    </a:ext>
                  </a:extLst>
                </a:gridCol>
              </a:tblGrid>
              <a:tr h="228600">
                <a:tc>
                  <a:txBody>
                    <a:bodyPr/>
                    <a:lstStyle/>
                    <a:p>
                      <a:pPr algn="ctr" fontAlgn="b"/>
                      <a:r>
                        <a:rPr lang="en-US" sz="1100" u="none" strike="noStrike">
                          <a:effectLst/>
                        </a:rPr>
                        <a:t>6/7/19</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WG Status</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First Name</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Last Name</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Affiliation</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1808621133"/>
                  </a:ext>
                </a:extLst>
              </a:tr>
              <a:tr h="172441">
                <a:tc>
                  <a:txBody>
                    <a:bodyPr/>
                    <a:lstStyle/>
                    <a:p>
                      <a:pPr algn="ctr"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r" fontAlgn="b"/>
                      <a:r>
                        <a:rPr lang="en-US" sz="1100" u="none" strike="noStrike">
                          <a:effectLst/>
                        </a:rPr>
                        <a:t>16</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Total</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3211224098"/>
                  </a:ext>
                </a:extLst>
              </a:tr>
              <a:tr h="172441">
                <a:tc>
                  <a:txBody>
                    <a:bodyPr/>
                    <a:lstStyle/>
                    <a:p>
                      <a:pPr algn="ctr"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Thor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Berglie</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dirty="0">
                          <a:effectLst/>
                        </a:rPr>
                        <a:t>SSC</a:t>
                      </a:r>
                      <a:endParaRPr lang="en-US" sz="1100" b="0" i="0" u="none" strike="noStrike" dirty="0">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831143971"/>
                  </a:ext>
                </a:extLst>
              </a:tr>
              <a:tr h="172441">
                <a:tc>
                  <a:txBody>
                    <a:bodyPr/>
                    <a:lstStyle/>
                    <a:p>
                      <a:pPr algn="ctr"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Carlos</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Caicedo</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dirty="0">
                          <a:effectLst/>
                        </a:rPr>
                        <a:t>Syracuse University (Secretary)</a:t>
                      </a:r>
                      <a:endParaRPr lang="en-US" sz="1100" b="0" i="0" u="none" strike="noStrike" dirty="0">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2944292976"/>
                  </a:ext>
                </a:extLst>
              </a:tr>
              <a:tr h="172441">
                <a:tc>
                  <a:txBody>
                    <a:bodyPr/>
                    <a:lstStyle/>
                    <a:p>
                      <a:pPr algn="ctr"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David</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Chester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Harris</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2997210542"/>
                  </a:ext>
                </a:extLst>
              </a:tr>
              <a:tr h="172441">
                <a:tc>
                  <a:txBody>
                    <a:bodyPr/>
                    <a:lstStyle/>
                    <a:p>
                      <a:pPr algn="ctr"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Lynn</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Grande</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Self</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315642194"/>
                  </a:ext>
                </a:extLst>
              </a:tr>
              <a:tr h="172441">
                <a:tc>
                  <a:txBody>
                    <a:bodyPr/>
                    <a:lstStyle/>
                    <a:p>
                      <a:pPr algn="ctr"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Colby </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Harper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Pathfinder Wireless Corp</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3530984868"/>
                  </a:ext>
                </a:extLst>
              </a:tr>
              <a:tr h="334413">
                <a:tc>
                  <a:txBody>
                    <a:bodyPr/>
                    <a:lstStyle/>
                    <a:p>
                      <a:pPr algn="ctr"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Mitch </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Kokar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VIStology &amp; Northeastern University</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3011744906"/>
                  </a:ext>
                </a:extLst>
              </a:tr>
              <a:tr h="172441">
                <a:tc>
                  <a:txBody>
                    <a:bodyPr/>
                    <a:lstStyle/>
                    <a:p>
                      <a:pPr algn="ctr"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Alex</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Lackpour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Drexel University</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1163299692"/>
                  </a:ext>
                </a:extLst>
              </a:tr>
              <a:tr h="334413">
                <a:tc>
                  <a:txBody>
                    <a:bodyPr/>
                    <a:lstStyle/>
                    <a:p>
                      <a:pPr algn="ctr"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Li</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Li</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Communications Research Centre Canada</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4064808590"/>
                  </a:ext>
                </a:extLst>
              </a:tr>
              <a:tr h="172441">
                <a:tc>
                  <a:txBody>
                    <a:bodyPr/>
                    <a:lstStyle/>
                    <a:p>
                      <a:pPr algn="ctr"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Jakub</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Moskal</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Vistology</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3773104705"/>
                  </a:ext>
                </a:extLst>
              </a:tr>
              <a:tr h="334413">
                <a:tc>
                  <a:txBody>
                    <a:bodyPr/>
                    <a:lstStyle/>
                    <a:p>
                      <a:pPr algn="ctr"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V</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Prasad</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Wireless and Mobile Communication, TU Delft</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4294652528"/>
                  </a:ext>
                </a:extLst>
              </a:tr>
              <a:tr h="172441">
                <a:tc>
                  <a:txBody>
                    <a:bodyPr/>
                    <a:lstStyle/>
                    <a:p>
                      <a:pPr algn="ctr"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Tony</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Rennier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Foundry Inc (Chair)</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3412045921"/>
                  </a:ext>
                </a:extLst>
              </a:tr>
              <a:tr h="172441">
                <a:tc>
                  <a:txBody>
                    <a:bodyPr/>
                    <a:lstStyle/>
                    <a:p>
                      <a:pPr algn="ctr"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Reinhard</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Schrage</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SchrageConsult</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4219599779"/>
                  </a:ext>
                </a:extLst>
              </a:tr>
              <a:tr h="172441">
                <a:tc>
                  <a:txBody>
                    <a:bodyPr/>
                    <a:lstStyle/>
                    <a:p>
                      <a:pPr algn="ctr"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Mat</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Sherman</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BAE Systems (Former Chair)</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3021003058"/>
                  </a:ext>
                </a:extLst>
              </a:tr>
              <a:tr h="172441">
                <a:tc>
                  <a:txBody>
                    <a:bodyPr/>
                    <a:lstStyle/>
                    <a:p>
                      <a:pPr algn="ctr" fontAlgn="b"/>
                      <a:endParaRPr lang="en-US" sz="1100" b="0" i="0" u="none" strike="noStrike" dirty="0">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Kael</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Stilp</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MITRE</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1408415573"/>
                  </a:ext>
                </a:extLst>
              </a:tr>
              <a:tr h="172441">
                <a:tc>
                  <a:txBody>
                    <a:bodyPr/>
                    <a:lstStyle/>
                    <a:p>
                      <a:pPr algn="ctr" fontAlgn="b"/>
                      <a:endParaRPr lang="en-US" sz="1100" b="0" i="0" u="none" strike="noStrike" dirty="0">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John </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Stine</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MITRE</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3983988799"/>
                  </a:ext>
                </a:extLst>
              </a:tr>
              <a:tr h="172441">
                <a:tc>
                  <a:txBody>
                    <a:bodyPr/>
                    <a:lstStyle/>
                    <a:p>
                      <a:pPr algn="ctr" fontAlgn="b"/>
                      <a:endParaRPr lang="en-US" sz="1100" b="0" i="0" u="none" strike="noStrike" dirty="0">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dirty="0">
                          <a:effectLst/>
                        </a:rPr>
                        <a:t>Member</a:t>
                      </a:r>
                      <a:endParaRPr lang="en-US" sz="1100" b="0" i="0" u="none" strike="noStrike" dirty="0">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dirty="0">
                          <a:effectLst/>
                        </a:rPr>
                        <a:t>Darcy</a:t>
                      </a:r>
                      <a:endParaRPr lang="en-US" sz="1100" b="0" i="0" u="none" strike="noStrike" dirty="0">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dirty="0">
                          <a:effectLst/>
                        </a:rPr>
                        <a:t>Swain-Walsh</a:t>
                      </a:r>
                      <a:endParaRPr lang="en-US" sz="1100" b="0" i="0" u="none" strike="noStrike" dirty="0">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dirty="0">
                          <a:effectLst/>
                        </a:rPr>
                        <a:t>MITRE (Vice Chair)</a:t>
                      </a:r>
                      <a:endParaRPr lang="en-US" sz="1100" b="0" i="0" u="none" strike="noStrike" dirty="0">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1454878188"/>
                  </a:ext>
                </a:extLst>
              </a:tr>
              <a:tr h="172441">
                <a:tc>
                  <a:txBody>
                    <a:bodyPr/>
                    <a:lstStyle/>
                    <a:p>
                      <a:pPr algn="ctr"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dirty="0">
                          <a:effectLst/>
                        </a:rPr>
                        <a:t>Participant</a:t>
                      </a:r>
                      <a:endParaRPr lang="en-US" sz="1100" b="0" i="0" u="none" strike="noStrike" dirty="0">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Julia</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Andrusenko</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dirty="0">
                          <a:effectLst/>
                        </a:rPr>
                        <a:t>JHU/APL</a:t>
                      </a:r>
                      <a:endParaRPr lang="en-US" sz="1100" b="0" i="0" u="none" strike="noStrike" dirty="0">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3100205535"/>
                  </a:ext>
                </a:extLst>
              </a:tr>
              <a:tr h="172441">
                <a:tc>
                  <a:txBody>
                    <a:bodyPr/>
                    <a:lstStyle/>
                    <a:p>
                      <a:pPr algn="ctr"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173037937"/>
                  </a:ext>
                </a:extLst>
              </a:tr>
              <a:tr h="172441">
                <a:tc>
                  <a:txBody>
                    <a:bodyPr/>
                    <a:lstStyle/>
                    <a:p>
                      <a:pPr algn="ctr"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2352078364"/>
                  </a:ext>
                </a:extLst>
              </a:tr>
              <a:tr h="172441">
                <a:tc>
                  <a:txBody>
                    <a:bodyPr/>
                    <a:lstStyle/>
                    <a:p>
                      <a:pPr algn="ctr"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340468950"/>
                  </a:ext>
                </a:extLst>
              </a:tr>
              <a:tr h="172441">
                <a:tc>
                  <a:txBody>
                    <a:bodyPr/>
                    <a:lstStyle/>
                    <a:p>
                      <a:pPr algn="ctr"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405392236"/>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801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b="1" dirty="0">
                <a:latin typeface="Times New Roman" pitchFamily="18" charset="0"/>
              </a:rPr>
              <a:t>6/7/19  14:30-16:30 EDT</a:t>
            </a:r>
            <a:endParaRPr lang="en-US" dirty="0">
              <a:latin typeface="Times New Roman" pitchFamily="18" charset="0"/>
            </a:endParaRPr>
          </a:p>
          <a:p>
            <a:pPr>
              <a:buFont typeface="+mj-lt"/>
              <a:buAutoNum type="arabicPeriod"/>
            </a:pPr>
            <a:r>
              <a:rPr lang="en-US" dirty="0"/>
              <a:t>Administrivia</a:t>
            </a:r>
          </a:p>
          <a:p>
            <a:pPr lvl="1">
              <a:buFont typeface="+mj-lt"/>
              <a:buAutoNum type="alphaLcParenR"/>
            </a:pPr>
            <a:r>
              <a:rPr lang="en-US" dirty="0"/>
              <a:t>Roll Call / Quorum Check</a:t>
            </a:r>
          </a:p>
          <a:p>
            <a:pPr lvl="1">
              <a:buFont typeface="+mj-lt"/>
              <a:buAutoNum type="alphaLcParenR"/>
            </a:pPr>
            <a:r>
              <a:rPr lang="en-US" dirty="0"/>
              <a:t>Approve Agenda</a:t>
            </a:r>
          </a:p>
          <a:p>
            <a:pPr lvl="1">
              <a:buFont typeface="+mj-lt"/>
              <a:buAutoNum type="alphaLcParenR"/>
            </a:pPr>
            <a:r>
              <a:rPr lang="en-US" dirty="0"/>
              <a:t>Patent slides / Notes on status</a:t>
            </a:r>
          </a:p>
          <a:p>
            <a:pPr lvl="1">
              <a:buFont typeface="+mj-lt"/>
              <a:buAutoNum type="alphaLcParenR"/>
            </a:pPr>
            <a:r>
              <a:rPr lang="en-US" dirty="0"/>
              <a:t>Approval of recent minutes</a:t>
            </a:r>
          </a:p>
          <a:p>
            <a:pPr>
              <a:buFont typeface="+mj-lt"/>
              <a:buAutoNum type="arabicPeriod"/>
            </a:pPr>
            <a:r>
              <a:rPr lang="en-US" dirty="0"/>
              <a:t>IEEE Standards Awards </a:t>
            </a:r>
          </a:p>
          <a:p>
            <a:pPr>
              <a:buFont typeface="+mj-lt"/>
              <a:buAutoNum type="arabicPeriod"/>
            </a:pPr>
            <a:r>
              <a:rPr lang="en-US" dirty="0"/>
              <a:t>Status on 1900.5.1</a:t>
            </a:r>
          </a:p>
          <a:p>
            <a:pPr>
              <a:buFont typeface="+mj-lt"/>
              <a:buAutoNum type="arabicPeriod"/>
            </a:pPr>
            <a:r>
              <a:rPr lang="en-US" dirty="0"/>
              <a:t>Approve 1900.5.1 PAR Extension</a:t>
            </a:r>
          </a:p>
          <a:p>
            <a:pPr>
              <a:buFont typeface="+mj-lt"/>
              <a:buAutoNum type="arabicPeriod"/>
            </a:pPr>
            <a:r>
              <a:rPr lang="en-US" dirty="0"/>
              <a:t>Status on 1900.5.2a</a:t>
            </a:r>
          </a:p>
          <a:p>
            <a:pPr>
              <a:buFont typeface="+mj-lt"/>
              <a:buAutoNum type="arabicPeriod"/>
            </a:pPr>
            <a:r>
              <a:rPr lang="en-US" dirty="0"/>
              <a:t>Status on 1900.5 Revision</a:t>
            </a:r>
          </a:p>
          <a:p>
            <a:pPr>
              <a:buFont typeface="+mj-lt"/>
              <a:buAutoNum type="arabicPeriod"/>
            </a:pPr>
            <a:r>
              <a:rPr lang="en-US" dirty="0"/>
              <a:t>Review of other 1900 activities (1900.1, Leadership meeting etc.)</a:t>
            </a:r>
          </a:p>
          <a:p>
            <a:pPr>
              <a:buFont typeface="+mj-lt"/>
              <a:buAutoNum type="arabicPeriod"/>
            </a:pPr>
            <a:r>
              <a:rPr lang="en-US" dirty="0"/>
              <a:t>1900.5 marketing inputs</a:t>
            </a:r>
          </a:p>
          <a:p>
            <a:pPr>
              <a:buFont typeface="+mj-lt"/>
              <a:buAutoNum type="arabicPeriod"/>
            </a:pPr>
            <a:r>
              <a:rPr lang="en-US" dirty="0"/>
              <a:t>1900.5 meeting planning and review</a:t>
            </a:r>
          </a:p>
          <a:p>
            <a:pPr>
              <a:buFont typeface="+mj-lt"/>
              <a:buAutoNum type="arabicPeriod"/>
            </a:pPr>
            <a:r>
              <a:rPr lang="en-US" dirty="0" err="1"/>
              <a:t>AoB</a:t>
            </a:r>
            <a:endParaRPr lang="en-US" dirty="0"/>
          </a:p>
          <a:p>
            <a:pPr>
              <a:buFont typeface="+mj-lt"/>
              <a:buAutoNum type="arabicPeriod"/>
            </a:pPr>
            <a:r>
              <a:rPr lang="en-US" dirty="0"/>
              <a:t>Adjourn</a:t>
            </a:r>
          </a:p>
          <a:p>
            <a:pPr>
              <a:buFont typeface="+mj-lt"/>
              <a:buAutoNum type="arabicPeriod"/>
            </a:pPr>
            <a:r>
              <a:rPr lang="en-US" dirty="0"/>
              <a:t>Ad Hoc sessions (Review and planning for subgroup activities as needed)</a:t>
            </a:r>
          </a:p>
        </p:txBody>
      </p:sp>
      <p:sp>
        <p:nvSpPr>
          <p:cNvPr id="6148" name="TextBox 1"/>
          <p:cNvSpPr txBox="1">
            <a:spLocks noChangeArrowheads="1"/>
          </p:cNvSpPr>
          <p:nvPr/>
        </p:nvSpPr>
        <p:spPr bwMode="auto">
          <a:xfrm>
            <a:off x="3886200" y="5867400"/>
            <a:ext cx="371610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a:xfrm>
            <a:off x="457200" y="6448425"/>
            <a:ext cx="2133600" cy="365125"/>
          </a:xfrm>
        </p:spPr>
        <p:txBody>
          <a:bodyPr/>
          <a:lstStyle/>
          <a:p>
            <a:pPr>
              <a:defRPr/>
            </a:pPr>
            <a:fld id="{E713E41E-94C3-E14B-8F2A-99D4CEC84C3B}" type="datetime1">
              <a:rPr lang="en-US" smtClean="0"/>
              <a:t>6/6/19</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#:5-19-0024-00-agen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a:t>
            </a:r>
            <a:r>
              <a:rPr lang="en-US" dirty="0">
                <a:solidFill>
                  <a:schemeClr val="tx1"/>
                </a:solidFill>
              </a:rPr>
              <a:t>5-19-0024-00-agen</a:t>
            </a:r>
          </a:p>
          <a:p>
            <a:endParaRPr dirty="0"/>
          </a:p>
          <a:p>
            <a:r>
              <a:rPr dirty="0"/>
              <a:t>Mover:</a:t>
            </a:r>
            <a:r>
              <a:rPr lang="en-US" dirty="0"/>
              <a:t> 	</a:t>
            </a:r>
            <a:endParaRPr dirty="0"/>
          </a:p>
          <a:p>
            <a:r>
              <a:rPr dirty="0"/>
              <a:t>Second:</a:t>
            </a:r>
            <a:r>
              <a:rPr lang="en-US" dirty="0"/>
              <a:t> 	</a:t>
            </a:r>
          </a:p>
          <a:p>
            <a:r>
              <a:rPr lang="en-US" dirty="0"/>
              <a:t>Vote:</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15ECAB38-4105-0944-A61E-3E2B2B36179F}" type="datetime1">
              <a:rPr lang="en-US" smtClean="0"/>
              <a:t>6/6/19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#:5-19-0024-00-agen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a:buNone/>
            </a:pPr>
            <a:r>
              <a:rPr lang="en-US" altLang="en-US" sz="1800" b="1" dirty="0"/>
              <a:t>	</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The IEEE-SA strongly recommends that at each WG meeting the chair or a designee:</a:t>
            </a:r>
            <a:endParaRPr lang="en-US" altLang="en-US" sz="20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Bylaws</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ea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altLang="en-US" sz="3200" u="sng">
                <a:solidFill>
                  <a:schemeClr val="tx1"/>
                </a:solidFill>
                <a:latin typeface="Calibri" panose="020F0502020204030204" pitchFamily="34" charset="0"/>
                <a:ea typeface="Calibri" panose="020F0502020204030204" pitchFamily="34" charset="0"/>
                <a:cs typeface="Calibri" panose="020F0502020204030204" pitchFamily="34" charset="0"/>
              </a:rPr>
              <a:t>Instructions for the WG Chair</a:t>
            </a:r>
            <a:endParaRPr lang="en-US" altLang="en-US" sz="3200" u="sng">
              <a:latin typeface="Calibri" panose="020F0502020204030204" pitchFamily="34" charset="0"/>
              <a:ea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381000" y="611187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a:xfrm>
            <a:off x="457200" y="6448425"/>
            <a:ext cx="2133600" cy="365125"/>
          </a:xfrm>
        </p:spPr>
        <p:txBody>
          <a:bodyPr/>
          <a:lstStyle/>
          <a:p>
            <a:pPr>
              <a:defRPr/>
            </a:pPr>
            <a:fld id="{1F19FF07-2184-6A4D-9B78-EC83387F8ED6}" type="datetime1">
              <a:rPr lang="en-US" smtClean="0"/>
              <a:t>6/6/19</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#:5-19-0024-00-agen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7</a:t>
            </a:fld>
            <a:endParaRPr lang="en-US"/>
          </a:p>
        </p:txBody>
      </p:sp>
    </p:spTree>
    <p:extLst>
      <p:ext uri="{BB962C8B-B14F-4D97-AF65-F5344CB8AC3E}">
        <p14:creationId xmlns:p14="http://schemas.microsoft.com/office/powerpoint/2010/main" val="2359093282"/>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685800"/>
          </a:xfrm>
        </p:spPr>
        <p:txBody>
          <a:bodyPr/>
          <a:lstStyle/>
          <a:p>
            <a:r>
              <a:rPr lang="en-US" altLang="en-US" sz="3200" u="sng">
                <a:solidFill>
                  <a:schemeClr val="tx1"/>
                </a:solidFill>
                <a:latin typeface="Calibri" panose="020F0502020204030204" pitchFamily="34" charset="0"/>
                <a:ea typeface="Calibri" panose="020F0502020204030204" pitchFamily="34" charset="0"/>
                <a:cs typeface="Calibri" panose="020F0502020204030204" pitchFamily="34" charset="0"/>
              </a:rPr>
              <a:t>Participants have a duty to inform the IEEE</a:t>
            </a:r>
            <a:endParaRPr lang="en-US" altLang="en-US" sz="3200"/>
          </a:p>
        </p:txBody>
      </p:sp>
      <p:sp>
        <p:nvSpPr>
          <p:cNvPr id="8195" name="Rectangle 1027"/>
          <p:cNvSpPr>
            <a:spLocks noGrp="1" noChangeArrowheads="1"/>
          </p:cNvSpPr>
          <p:nvPr>
            <p:ph type="body" idx="1"/>
          </p:nvPr>
        </p:nvSpPr>
        <p:spPr>
          <a:xfrm>
            <a:off x="-17463" y="1447800"/>
            <a:ext cx="9144001" cy="48768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413657" y="6016625"/>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a:xfrm>
            <a:off x="457200" y="6448425"/>
            <a:ext cx="2133600" cy="365125"/>
          </a:xfrm>
        </p:spPr>
        <p:txBody>
          <a:bodyPr/>
          <a:lstStyle/>
          <a:p>
            <a:pPr>
              <a:defRPr/>
            </a:pPr>
            <a:fld id="{BA5050B5-6BAF-4240-9D8A-7D575A100A31}" type="datetime1">
              <a:rPr lang="en-US" smtClean="0"/>
              <a:t>6/6/19</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#:5-19-0024-00-agen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8</a:t>
            </a:fld>
            <a:endParaRPr lang="en-US"/>
          </a:p>
        </p:txBody>
      </p:sp>
    </p:spTree>
    <p:extLst>
      <p:ext uri="{BB962C8B-B14F-4D97-AF65-F5344CB8AC3E}">
        <p14:creationId xmlns:p14="http://schemas.microsoft.com/office/powerpoint/2010/main" val="18693873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9906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Ways to inform IEEE</a:t>
            </a:r>
            <a:endParaRPr lang="en-US" altLang="en-US" sz="3200" u="sng" dirty="0"/>
          </a:p>
        </p:txBody>
      </p:sp>
      <p:sp>
        <p:nvSpPr>
          <p:cNvPr id="9219" name="Rectangle 3"/>
          <p:cNvSpPr>
            <a:spLocks noGrp="1" noChangeArrowheads="1"/>
          </p:cNvSpPr>
          <p:nvPr>
            <p:ph type="body" idx="1"/>
          </p:nvPr>
        </p:nvSpPr>
        <p:spPr>
          <a:xfrm>
            <a:off x="228600" y="1603375"/>
            <a:ext cx="8610600" cy="3886200"/>
          </a:xfrm>
        </p:spPr>
        <p:txBody>
          <a:bodyPr/>
          <a:lstStyle/>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457200" y="5971449"/>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a:xfrm>
            <a:off x="457200" y="6448425"/>
            <a:ext cx="2133600" cy="365125"/>
          </a:xfrm>
        </p:spPr>
        <p:txBody>
          <a:bodyPr/>
          <a:lstStyle/>
          <a:p>
            <a:pPr>
              <a:defRPr/>
            </a:pPr>
            <a:fld id="{7817AAB8-1FCA-E14A-BB52-4241B686296F}" type="datetime1">
              <a:rPr lang="en-US" smtClean="0"/>
              <a:t>6/6/19</a:t>
            </a:fld>
            <a:endParaRPr lang="en-US" dirty="0"/>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#:5-19-0024-00-agen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9</a:t>
            </a:fld>
            <a:endParaRPr lang="en-US" dirty="0"/>
          </a:p>
        </p:txBody>
      </p:sp>
    </p:spTree>
    <p:extLst>
      <p:ext uri="{BB962C8B-B14F-4D97-AF65-F5344CB8AC3E}">
        <p14:creationId xmlns:p14="http://schemas.microsoft.com/office/powerpoint/2010/main" val="26651972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19650</TotalTime>
  <Words>1869</Words>
  <Application>Microsoft Macintosh PowerPoint</Application>
  <PresentationFormat>On-screen Show (4:3)</PresentationFormat>
  <Paragraphs>404</Paragraphs>
  <Slides>23</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Helvetica</vt:lpstr>
      <vt:lpstr>Monotype Sorts</vt:lpstr>
      <vt:lpstr>Times New Roman</vt:lpstr>
      <vt:lpstr>Office Theme</vt:lpstr>
      <vt:lpstr>PowerPoint Presentation</vt:lpstr>
      <vt:lpstr> Electronic Meeting Details </vt:lpstr>
      <vt:lpstr>Rules</vt:lpstr>
      <vt:lpstr>Current Membership</vt:lpstr>
      <vt:lpstr> Draft Agenda</vt:lpstr>
      <vt:lpstr>Approval of Agenda</vt:lpstr>
      <vt:lpstr>Instructions for the WG Chair</vt:lpstr>
      <vt:lpstr>Participants have a duty to inform the IEEE</vt:lpstr>
      <vt:lpstr>Ways to inform IEEE</vt:lpstr>
      <vt:lpstr>Other guidelines for IEEE WG meetings</vt:lpstr>
      <vt:lpstr>Patent-related information</vt:lpstr>
      <vt:lpstr>Minutes for approval</vt:lpstr>
      <vt:lpstr>Current Status for 1900.5.1</vt:lpstr>
      <vt:lpstr>Working Schedule for 1900.5.1</vt:lpstr>
      <vt:lpstr>1900.5.1 PAR Extension Approval</vt:lpstr>
      <vt:lpstr>Current Status for 1900.5.2a</vt:lpstr>
      <vt:lpstr>Current Status for 1900.5 Revision</vt:lpstr>
      <vt:lpstr>Other DySPAN-SC Activities</vt:lpstr>
      <vt:lpstr>Other DySPAN-SC Activities</vt:lpstr>
      <vt:lpstr>1900.5 Marketing Inputs</vt:lpstr>
      <vt:lpstr>1900.5 Meeting Planning and Review</vt:lpstr>
      <vt:lpstr>AoB</vt:lpstr>
      <vt:lpstr>Ad Hoc Sessions</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Tony Rennier</cp:lastModifiedBy>
  <cp:revision>532</cp:revision>
  <dcterms:created xsi:type="dcterms:W3CDTF">2013-08-13T02:52:21Z</dcterms:created>
  <dcterms:modified xsi:type="dcterms:W3CDTF">2019-06-06T21:26:16Z</dcterms:modified>
</cp:coreProperties>
</file>