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10" r:id="rId14"/>
    <p:sldId id="384" r:id="rId15"/>
    <p:sldId id="422" r:id="rId16"/>
    <p:sldId id="416" r:id="rId17"/>
    <p:sldId id="411" r:id="rId18"/>
    <p:sldId id="344" r:id="rId19"/>
    <p:sldId id="423" r:id="rId20"/>
    <p:sldId id="409" r:id="rId21"/>
    <p:sldId id="386" r:id="rId22"/>
    <p:sldId id="398" r:id="rId23"/>
    <p:sldId id="41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74C26-521D-1F42-9D74-1CC546E2F52B}" v="19" dt="2019-06-06T21:02:05.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4694"/>
  </p:normalViewPr>
  <p:slideViewPr>
    <p:cSldViewPr>
      <p:cViewPr varScale="1">
        <p:scale>
          <a:sx n="205" d="100"/>
          <a:sy n="205" d="100"/>
        </p:scale>
        <p:origin x="1008"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E5074C26-521D-1F42-9D74-1CC546E2F52B}"/>
    <pc:docChg chg="addSld modSld">
      <pc:chgData name="Tony Rennier" userId="c9404d753a9a413b" providerId="LiveId" clId="{E5074C26-521D-1F42-9D74-1CC546E2F52B}" dt="2019-06-06T21:06:04.912" v="140" actId="20577"/>
      <pc:docMkLst>
        <pc:docMk/>
      </pc:docMkLst>
      <pc:sldChg chg="modSp">
        <pc:chgData name="Tony Rennier" userId="c9404d753a9a413b" providerId="LiveId" clId="{E5074C26-521D-1F42-9D74-1CC546E2F52B}" dt="2019-06-06T21:02:15.170" v="104" actId="20577"/>
        <pc:sldMkLst>
          <pc:docMk/>
          <pc:sldMk cId="1964321319" sldId="344"/>
        </pc:sldMkLst>
        <pc:spChg chg="mod">
          <ac:chgData name="Tony Rennier" userId="c9404d753a9a413b" providerId="LiveId" clId="{E5074C26-521D-1F42-9D74-1CC546E2F52B}" dt="2019-06-06T21:02:15.170" v="104" actId="20577"/>
          <ac:spMkLst>
            <pc:docMk/>
            <pc:sldMk cId="1964321319" sldId="344"/>
            <ac:spMk id="15363" creationId="{00000000-0000-0000-0000-000000000000}"/>
          </ac:spMkLst>
        </pc:spChg>
      </pc:sldChg>
      <pc:sldChg chg="modSp">
        <pc:chgData name="Tony Rennier" userId="c9404d753a9a413b" providerId="LiveId" clId="{E5074C26-521D-1F42-9D74-1CC546E2F52B}" dt="2019-06-06T20:56:48.182" v="3" actId="20577"/>
        <pc:sldMkLst>
          <pc:docMk/>
          <pc:sldMk cId="3306607673" sldId="384"/>
        </pc:sldMkLst>
        <pc:spChg chg="mod">
          <ac:chgData name="Tony Rennier" userId="c9404d753a9a413b" providerId="LiveId" clId="{E5074C26-521D-1F42-9D74-1CC546E2F52B}" dt="2019-06-06T20:56:48.182" v="3" actId="20577"/>
          <ac:spMkLst>
            <pc:docMk/>
            <pc:sldMk cId="3306607673" sldId="384"/>
            <ac:spMk id="7" creationId="{00000000-0000-0000-0000-000000000000}"/>
          </ac:spMkLst>
        </pc:spChg>
      </pc:sldChg>
      <pc:sldChg chg="modSp">
        <pc:chgData name="Tony Rennier" userId="c9404d753a9a413b" providerId="LiveId" clId="{E5074C26-521D-1F42-9D74-1CC546E2F52B}" dt="2019-06-06T21:03:58.085" v="128" actId="20577"/>
        <pc:sldMkLst>
          <pc:docMk/>
          <pc:sldMk cId="2652567117" sldId="386"/>
        </pc:sldMkLst>
        <pc:spChg chg="mod">
          <ac:chgData name="Tony Rennier" userId="c9404d753a9a413b" providerId="LiveId" clId="{E5074C26-521D-1F42-9D74-1CC546E2F52B}" dt="2019-06-06T21:03:58.085" v="128" actId="20577"/>
          <ac:spMkLst>
            <pc:docMk/>
            <pc:sldMk cId="2652567117" sldId="386"/>
            <ac:spMk id="17411" creationId="{00000000-0000-0000-0000-000000000000}"/>
          </ac:spMkLst>
        </pc:spChg>
      </pc:sldChg>
      <pc:sldChg chg="modSp">
        <pc:chgData name="Tony Rennier" userId="c9404d753a9a413b" providerId="LiveId" clId="{E5074C26-521D-1F42-9D74-1CC546E2F52B}" dt="2019-06-06T21:06:04.912" v="140" actId="20577"/>
        <pc:sldMkLst>
          <pc:docMk/>
          <pc:sldMk cId="517413180" sldId="417"/>
        </pc:sldMkLst>
        <pc:spChg chg="mod">
          <ac:chgData name="Tony Rennier" userId="c9404d753a9a413b" providerId="LiveId" clId="{E5074C26-521D-1F42-9D74-1CC546E2F52B}" dt="2019-06-06T21:06:04.912" v="140" actId="20577"/>
          <ac:spMkLst>
            <pc:docMk/>
            <pc:sldMk cId="517413180" sldId="417"/>
            <ac:spMk id="5" creationId="{61FBFA34-AD31-C64C-9C03-9FE4B70D0283}"/>
          </ac:spMkLst>
        </pc:spChg>
      </pc:sldChg>
      <pc:sldChg chg="modSp">
        <pc:chgData name="Tony Rennier" userId="c9404d753a9a413b" providerId="LiveId" clId="{E5074C26-521D-1F42-9D74-1CC546E2F52B}" dt="2019-06-06T21:04:41.674" v="136" actId="20577"/>
        <pc:sldMkLst>
          <pc:docMk/>
          <pc:sldMk cId="4252532195" sldId="418"/>
        </pc:sldMkLst>
        <pc:spChg chg="mod">
          <ac:chgData name="Tony Rennier" userId="c9404d753a9a413b" providerId="LiveId" clId="{E5074C26-521D-1F42-9D74-1CC546E2F52B}" dt="2019-06-06T21:04:41.674" v="136" actId="20577"/>
          <ac:spMkLst>
            <pc:docMk/>
            <pc:sldMk cId="4252532195" sldId="418"/>
            <ac:spMk id="3" creationId="{03B3F0FF-6DE4-0A42-B405-99C604EEE63F}"/>
          </ac:spMkLst>
        </pc:spChg>
      </pc:sldChg>
      <pc:sldChg chg="modSp">
        <pc:chgData name="Tony Rennier" userId="c9404d753a9a413b" providerId="LiveId" clId="{E5074C26-521D-1F42-9D74-1CC546E2F52B}" dt="2019-06-06T20:07:42.028" v="1" actId="20577"/>
        <pc:sldMkLst>
          <pc:docMk/>
          <pc:sldMk cId="1920507552" sldId="419"/>
        </pc:sldMkLst>
        <pc:spChg chg="mod">
          <ac:chgData name="Tony Rennier" userId="c9404d753a9a413b" providerId="LiveId" clId="{E5074C26-521D-1F42-9D74-1CC546E2F52B}" dt="2019-06-06T20:07:42.028" v="1" actId="20577"/>
          <ac:spMkLst>
            <pc:docMk/>
            <pc:sldMk cId="1920507552" sldId="419"/>
            <ac:spMk id="12291" creationId="{00000000-0000-0000-0000-000000000000}"/>
          </ac:spMkLst>
        </pc:spChg>
      </pc:sldChg>
      <pc:sldChg chg="modSp add">
        <pc:chgData name="Tony Rennier" userId="c9404d753a9a413b" providerId="LiveId" clId="{E5074C26-521D-1F42-9D74-1CC546E2F52B}" dt="2019-06-06T21:02:22.803" v="106" actId="6549"/>
        <pc:sldMkLst>
          <pc:docMk/>
          <pc:sldMk cId="679044056" sldId="423"/>
        </pc:sldMkLst>
        <pc:spChg chg="mod">
          <ac:chgData name="Tony Rennier" userId="c9404d753a9a413b" providerId="LiveId" clId="{E5074C26-521D-1F42-9D74-1CC546E2F52B}" dt="2019-06-06T21:02:22.803" v="106" actId="6549"/>
          <ac:spMkLst>
            <pc:docMk/>
            <pc:sldMk cId="679044056" sldId="423"/>
            <ac:spMk id="1536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F64D7B47-9ACC-354C-B738-F1A5BA378443}" type="datetime1">
              <a:rPr lang="en-US" smtClean="0"/>
              <a:t>6/6/19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#:5-19-0024-00-agen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F339347-C792-7F45-B593-E014560FCA32}"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D68D81-8989-2C4D-B843-AF9BC062BE5F}"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9BF191D2-5D45-AE40-86EA-FA8F946DD51F}" type="datetime1">
              <a:rPr lang="en-US" smtClean="0"/>
              <a:t>6/6/19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8F704E8F-A501-4E4C-8A8E-73FF1E78CF1E}" type="datetime1">
              <a:rPr lang="en-US" smtClean="0"/>
              <a:t>6/6/19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#:5-19-0024-00-agen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8D1FB880-23FC-FA4C-820F-F4F005B57E15}" type="datetime1">
              <a:rPr lang="en-US" smtClean="0"/>
              <a:t>6/6/19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FD08AE3D-A0B6-6A40-819C-A7151CD02385}" type="datetime1">
              <a:rPr lang="en-US" smtClean="0"/>
              <a:t>6/6/19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85E613C6-7E80-EE4E-93E0-9C9EF48E5153}" type="datetime1">
              <a:rPr lang="en-US" smtClean="0"/>
              <a:t>6/6/19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#:5-19-0024-00-agen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F5EEDCD-4EE3-5446-8724-C44F6956B409}" type="datetime1">
              <a:rPr lang="en-US" smtClean="0"/>
              <a:t>6/6/19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#:5-19-0024-00-agen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498B21D-8D46-8141-8A09-19C340AA1345}" type="datetime1">
              <a:rPr lang="en-US" smtClean="0"/>
              <a:t>6/6/19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DE1F6A1-4801-2741-86A7-AD0AE494431E}" type="datetime1">
              <a:rPr lang="en-US" smtClean="0"/>
              <a:t>6/6/19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5481DAF-4506-5140-80D6-D897EBD1DF7E}" type="datetime1">
              <a:rPr lang="en-US" smtClean="0"/>
              <a:t>6/6/19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#:5-19-0024-00-agen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2107D406-41A9-CB4E-95AD-18962290D1F3}" type="datetime1">
              <a:rPr lang="en-US" smtClean="0"/>
              <a:t>6/6/19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#:5-19-0024-00-agen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521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June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a:t>
            </a:r>
            <a:r>
              <a:rPr lang="en-US" sz="1200" b="1">
                <a:latin typeface="Arial" pitchFamily="34" charset="0"/>
                <a:cs typeface="Times New Roman" pitchFamily="18" charset="0"/>
              </a:rPr>
              <a:t>: 7 </a:t>
            </a:r>
            <a:r>
              <a:rPr lang="en-US" sz="1200" b="1" dirty="0">
                <a:latin typeface="Arial" pitchFamily="34" charset="0"/>
                <a:cs typeface="Times New Roman" pitchFamily="18" charset="0"/>
              </a:rPr>
              <a:t>June 2019</a:t>
            </a:r>
          </a:p>
          <a:p>
            <a:pPr eaLnBrk="0" hangingPunct="0"/>
            <a:r>
              <a:rPr lang="en-US" sz="1200" b="1" dirty="0">
                <a:latin typeface="Arial" pitchFamily="34" charset="0"/>
                <a:cs typeface="Times New Roman" pitchFamily="18" charset="0"/>
              </a:rPr>
              <a:t>Document No: 5-19-0024-00-agen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5B5B7F4A-9A9E-154E-A911-4546AC515228}" type="datetime1">
              <a:rPr lang="en-US" smtClean="0"/>
              <a:t>6/6/19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0F0D933-9F16-8F4C-8228-670358E8BC76}" type="datetime1">
              <a:rPr lang="en-US" smtClean="0"/>
              <a:t>6/6/19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5/3/19</a:t>
            </a:r>
            <a:r>
              <a:rPr lang="en-US" dirty="0"/>
              <a:t> </a:t>
            </a:r>
            <a:r>
              <a:rPr dirty="0"/>
              <a:t>WG minutes contained in </a:t>
            </a:r>
            <a:r>
              <a:rPr lang="en-US" dirty="0">
                <a:solidFill>
                  <a:schemeClr val="tx1"/>
                </a:solidFill>
              </a:rPr>
              <a:t>Doc #: 5-19-0026-00-mins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8344425-536E-1E42-95C7-FBEDF2371871}" type="datetime1">
              <a:rPr lang="en-US" smtClean="0"/>
              <a:t>6/6/19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4/5/19</a:t>
            </a:r>
          </a:p>
          <a:p>
            <a:pPr lvl="1"/>
            <a:r>
              <a:rPr lang="en-US" sz="1400" dirty="0"/>
              <a:t>Working on comments to the draft ballot</a:t>
            </a:r>
          </a:p>
          <a:p>
            <a:pPr lvl="1"/>
            <a:r>
              <a:rPr lang="en-US" sz="1400" dirty="0"/>
              <a:t>Adding view from the application’s point of view</a:t>
            </a:r>
          </a:p>
          <a:p>
            <a:pPr lvl="2"/>
            <a:r>
              <a:rPr lang="en-US" sz="1100" dirty="0"/>
              <a:t>Inputs from John Stine</a:t>
            </a:r>
          </a:p>
          <a:p>
            <a:pPr lvl="2"/>
            <a:r>
              <a:rPr lang="en-US" sz="1100" dirty="0"/>
              <a:t>John may be providing more exemplars</a:t>
            </a:r>
          </a:p>
          <a:p>
            <a:r>
              <a:rPr lang="en-US" sz="1600" dirty="0"/>
              <a:t>5/3/19</a:t>
            </a:r>
          </a:p>
          <a:p>
            <a:pPr lvl="1"/>
            <a:r>
              <a:rPr lang="en-US" sz="1400" dirty="0"/>
              <a:t>Addressing comments made in the F2F</a:t>
            </a:r>
          </a:p>
          <a:p>
            <a:pPr lvl="2"/>
            <a:r>
              <a:rPr lang="en-US" sz="1100" dirty="0"/>
              <a:t>Making progress</a:t>
            </a:r>
          </a:p>
          <a:p>
            <a:pPr lvl="1"/>
            <a:r>
              <a:rPr lang="en-US" sz="1400" dirty="0"/>
              <a:t>Working on boilerplate for using the policy language</a:t>
            </a:r>
          </a:p>
          <a:p>
            <a:pPr lvl="2"/>
            <a:r>
              <a:rPr lang="en-US" sz="1100" dirty="0"/>
              <a:t>Started on a geo policy</a:t>
            </a:r>
          </a:p>
          <a:p>
            <a:pPr lvl="2"/>
            <a:r>
              <a:rPr lang="en-US" sz="1100" dirty="0"/>
              <a:t>Reinhard to post material for review in ad-hoc</a:t>
            </a:r>
          </a:p>
          <a:p>
            <a:pPr lvl="1"/>
            <a:r>
              <a:rPr lang="en-US" sz="1400" dirty="0"/>
              <a:t>Spent time discussing RDL with RIF Core because of problems</a:t>
            </a:r>
          </a:p>
          <a:p>
            <a:pPr lvl="2"/>
            <a:r>
              <a:rPr lang="en-US" sz="1100" dirty="0"/>
              <a:t>RIF core abandoned but Oxford presentation on OWL 2 EL showed fatal flaw</a:t>
            </a:r>
          </a:p>
          <a:p>
            <a:pPr lvl="2"/>
            <a:r>
              <a:rPr lang="en-US" sz="1100" dirty="0"/>
              <a:t>Developed a filter to disallow the combination that leads to failure</a:t>
            </a:r>
          </a:p>
          <a:p>
            <a:pPr lvl="2"/>
            <a:r>
              <a:rPr lang="en-US" sz="1100" dirty="0"/>
              <a:t>Lynn to review standards procedure to find out how to address</a:t>
            </a:r>
          </a:p>
          <a:p>
            <a:r>
              <a:rPr lang="en-US" sz="1600" dirty="0"/>
              <a:t>6/7/19</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8943EF2A-5F43-614C-B299-DF37B551226C}"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solidFill>
                  <a:srgbClr val="00B050"/>
                </a:solidFill>
              </a:rPr>
              <a:t>WG Recirc					5/19??</a:t>
            </a:r>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A58B9F5B-29C1-3841-81EE-30C538540FD3}"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7/19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1900.5.1 PAR Extension A</a:t>
            </a:r>
            <a:r>
              <a:rPr dirty="0"/>
              <a:t>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1900.5.1 PAR Extension </a:t>
            </a:r>
            <a:r>
              <a:rPr dirty="0"/>
              <a:t>contained in </a:t>
            </a:r>
            <a:r>
              <a:rPr lang="en-US" dirty="0">
                <a:solidFill>
                  <a:schemeClr val="tx1"/>
                </a:solidFill>
              </a:rPr>
              <a:t>Doc #:5-19-0025-00-mmat</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8344425-536E-1E42-95C7-FBEDF2371871}" type="datetime1">
              <a:rPr lang="en-US" smtClean="0"/>
              <a:t>6/6/19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752421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4/5/19</a:t>
            </a:r>
          </a:p>
          <a:p>
            <a:pPr lvl="1"/>
            <a:r>
              <a:rPr lang="en-US" sz="1400" dirty="0"/>
              <a:t>Draft update to PAR created</a:t>
            </a:r>
          </a:p>
          <a:p>
            <a:pPr lvl="2"/>
            <a:r>
              <a:rPr lang="en-US" sz="1100" dirty="0"/>
              <a:t>Draft under review</a:t>
            </a:r>
          </a:p>
          <a:p>
            <a:pPr lvl="1"/>
            <a:r>
              <a:rPr lang="en-US" sz="1400" dirty="0"/>
              <a:t>Carlos collaborating with Kael/John et. al.</a:t>
            </a:r>
          </a:p>
          <a:p>
            <a:pPr lvl="2"/>
            <a:r>
              <a:rPr lang="en-US" sz="1100" dirty="0"/>
              <a:t>Working toward refining the schema</a:t>
            </a:r>
          </a:p>
          <a:p>
            <a:pPr lvl="2"/>
            <a:r>
              <a:rPr lang="en-US" sz="1100" dirty="0"/>
              <a:t>Looking at rule set and ensuring that they are consistent</a:t>
            </a:r>
          </a:p>
          <a:p>
            <a:pPr lvl="2"/>
            <a:r>
              <a:rPr lang="en-US" sz="1100" dirty="0"/>
              <a:t>2 weeks to get through current material</a:t>
            </a:r>
          </a:p>
          <a:p>
            <a:pPr lvl="2"/>
            <a:r>
              <a:rPr lang="en-US" sz="1100" dirty="0"/>
              <a:t>Will present next monthly</a:t>
            </a:r>
          </a:p>
          <a:p>
            <a:r>
              <a:rPr lang="en-US" sz="1800" dirty="0"/>
              <a:t>5/3/19</a:t>
            </a:r>
          </a:p>
          <a:p>
            <a:pPr lvl="1"/>
            <a:r>
              <a:rPr lang="en-US" sz="1400" dirty="0"/>
              <a:t>Carlos met with John and Kael on .2a revised PAR</a:t>
            </a:r>
          </a:p>
          <a:p>
            <a:pPr lvl="1"/>
            <a:r>
              <a:rPr lang="en-US" sz="1400" dirty="0"/>
              <a:t>Two parallel efforts to update synchronously</a:t>
            </a:r>
          </a:p>
          <a:p>
            <a:pPr lvl="2"/>
            <a:r>
              <a:rPr lang="en-US" sz="1100" dirty="0"/>
              <a:t>Schemas and validation rules</a:t>
            </a:r>
          </a:p>
          <a:p>
            <a:pPr lvl="2"/>
            <a:r>
              <a:rPr lang="en-US" sz="1100" dirty="0"/>
              <a:t>Document</a:t>
            </a:r>
          </a:p>
          <a:p>
            <a:pPr lvl="1"/>
            <a:r>
              <a:rPr lang="en-US" sz="1400" dirty="0"/>
              <a:t>Lynn to research if we need to coordinate with </a:t>
            </a:r>
            <a:r>
              <a:rPr lang="en-US" sz="1400" dirty="0" err="1"/>
              <a:t>DySPAN</a:t>
            </a:r>
            <a:r>
              <a:rPr lang="en-US" sz="1400" dirty="0"/>
              <a:t> on PAR items</a:t>
            </a:r>
          </a:p>
          <a:p>
            <a:pPr lvl="1"/>
            <a:r>
              <a:rPr lang="en-US" sz="1400" dirty="0"/>
              <a:t>Tony to submit revised PAR once approved</a:t>
            </a:r>
          </a:p>
          <a:p>
            <a:r>
              <a:rPr lang="en-US" sz="1800" dirty="0"/>
              <a:t>6/7/19</a:t>
            </a:r>
          </a:p>
        </p:txBody>
      </p:sp>
      <p:sp>
        <p:nvSpPr>
          <p:cNvPr id="4" name="Date Placeholder 3"/>
          <p:cNvSpPr>
            <a:spLocks noGrp="1"/>
          </p:cNvSpPr>
          <p:nvPr>
            <p:ph type="dt" sz="quarter" idx="10"/>
          </p:nvPr>
        </p:nvSpPr>
        <p:spPr>
          <a:xfrm>
            <a:off x="457200" y="6448425"/>
            <a:ext cx="2133600" cy="365125"/>
          </a:xfrm>
        </p:spPr>
        <p:txBody>
          <a:bodyPr/>
          <a:lstStyle/>
          <a:p>
            <a:pPr>
              <a:defRPr/>
            </a:pPr>
            <a:fld id="{3862F470-EB59-4243-AAA6-D1F97AA5F05F}"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4/5/19</a:t>
            </a:r>
          </a:p>
          <a:p>
            <a:pPr lvl="1"/>
            <a:r>
              <a:rPr lang="en-US" sz="2000" dirty="0"/>
              <a:t>PAR approved 3/21/19</a:t>
            </a:r>
          </a:p>
          <a:p>
            <a:r>
              <a:rPr lang="en-US" sz="2400" dirty="0"/>
              <a:t>5/3/19</a:t>
            </a:r>
          </a:p>
          <a:p>
            <a:pPr lvl="1"/>
            <a:r>
              <a:rPr lang="en-US" sz="2000" dirty="0"/>
              <a:t>No contribution for April meeting</a:t>
            </a:r>
          </a:p>
          <a:p>
            <a:pPr lvl="1"/>
            <a:r>
              <a:rPr lang="en-US" sz="2000" dirty="0"/>
              <a:t>Lynn and Dave working on contributions for May meeting</a:t>
            </a:r>
          </a:p>
          <a:p>
            <a:r>
              <a:rPr lang="en-US" sz="2400" dirty="0"/>
              <a:t>6/7/19</a:t>
            </a:r>
          </a:p>
          <a:p>
            <a:pPr lvl="2"/>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254BCDAC-4D47-DE41-B7FC-4384F606FFD2}"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6/3/19</a:t>
            </a:r>
          </a:p>
          <a:p>
            <a:pPr lvl="2"/>
            <a:r>
              <a:rPr lang="en-US" sz="1400" dirty="0"/>
              <a:t>Resolving feedback on </a:t>
            </a:r>
            <a:r>
              <a:rPr lang="en-US" sz="1400" dirty="0" err="1"/>
              <a:t>DySPANS</a:t>
            </a:r>
            <a:r>
              <a:rPr lang="en-US" sz="1400" dirty="0"/>
              <a:t>-SC P&amp;Ps from reviewers</a:t>
            </a:r>
          </a:p>
          <a:p>
            <a:pPr lvl="2"/>
            <a:r>
              <a:rPr lang="en-US" sz="1400" dirty="0" err="1"/>
              <a:t>DySPAN</a:t>
            </a:r>
            <a:r>
              <a:rPr lang="en-US" sz="1400" dirty="0"/>
              <a:t>-SC July Meeting Update</a:t>
            </a:r>
          </a:p>
          <a:p>
            <a:pPr lvl="3"/>
            <a:r>
              <a:rPr lang="en-US" sz="1400" dirty="0"/>
              <a:t>Meeting dates: July 23rd - 25th </a:t>
            </a:r>
          </a:p>
          <a:p>
            <a:pPr lvl="3"/>
            <a:r>
              <a:rPr lang="en-US" sz="1400" dirty="0"/>
              <a:t>No one traveling – therefore virtual meetings</a:t>
            </a:r>
            <a:endParaRPr lang="en-US" sz="1800" dirty="0"/>
          </a:p>
          <a:p>
            <a:pPr lvl="4"/>
            <a:r>
              <a:rPr lang="en-US" sz="1400" dirty="0"/>
              <a:t>9 – 5:30pm BST</a:t>
            </a:r>
          </a:p>
          <a:p>
            <a:pPr lvl="4"/>
            <a:r>
              <a:rPr lang="en-US" sz="1400" dirty="0"/>
              <a:t>Estimated time per WG</a:t>
            </a:r>
          </a:p>
          <a:p>
            <a:pPr lvl="4"/>
            <a:r>
              <a:rPr lang="en-US" sz="1400" dirty="0"/>
              <a:t>1900.1: one ad hoc session </a:t>
            </a:r>
          </a:p>
          <a:p>
            <a:pPr lvl="5"/>
            <a:r>
              <a:rPr lang="en-US" sz="1400" dirty="0"/>
              <a:t>Future work: e.g., incorporating 1900.5 terms into 1900.1</a:t>
            </a:r>
          </a:p>
          <a:p>
            <a:pPr lvl="4"/>
            <a:r>
              <a:rPr lang="en-US" sz="1400" dirty="0"/>
              <a:t>1900.2: one ad hoc session</a:t>
            </a:r>
          </a:p>
          <a:p>
            <a:pPr lvl="4"/>
            <a:r>
              <a:rPr lang="en-US" sz="1400" dirty="0"/>
              <a:t>1900.5: Several sessions, </a:t>
            </a:r>
            <a:r>
              <a:rPr lang="en-US" sz="1400" dirty="0" err="1"/>
              <a:t>tbd</a:t>
            </a:r>
            <a:r>
              <a:rPr lang="en-US" sz="1400" dirty="0"/>
              <a:t>...</a:t>
            </a:r>
          </a:p>
          <a:p>
            <a:pPr lvl="5"/>
            <a:r>
              <a:rPr lang="en-US" sz="1400" dirty="0"/>
              <a:t>General meeting</a:t>
            </a:r>
          </a:p>
          <a:p>
            <a:pPr lvl="5"/>
            <a:r>
              <a:rPr lang="en-US" sz="1400" dirty="0"/>
              <a:t>Architecture ad hoc</a:t>
            </a:r>
          </a:p>
          <a:p>
            <a:pPr lvl="4"/>
            <a:r>
              <a:rPr lang="en-US" sz="1400" dirty="0"/>
              <a:t>1900.6: three session – one per day</a:t>
            </a:r>
            <a:endParaRPr lang="en-US" sz="18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27AD3265-6976-7F43-A3AA-A86E6E790342}" type="datetime1">
              <a:rPr lang="en-US" smtClean="0"/>
              <a:t>6/6/19</a:t>
            </a:fld>
            <a:endParaRPr lang="en-US"/>
          </a:p>
        </p:txBody>
      </p:sp>
      <p:sp>
        <p:nvSpPr>
          <p:cNvPr id="5" name="Footer Placeholder 4"/>
          <p:cNvSpPr>
            <a:spLocks noGrp="1"/>
          </p:cNvSpPr>
          <p:nvPr>
            <p:ph type="ftr" sz="quarter" idx="11"/>
          </p:nvPr>
        </p:nvSpPr>
        <p:spPr/>
        <p:txBody>
          <a:bodyPr/>
          <a:lstStyle/>
          <a:p>
            <a:pPr>
              <a:defRPr/>
            </a:pPr>
            <a:r>
              <a:rPr lang="en-US"/>
              <a:t>Doc #:5-19-0024-00-agen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27AD3265-6976-7F43-A3AA-A86E6E790342}" type="datetime1">
              <a:rPr lang="en-US" smtClean="0"/>
              <a:t>6/6/19</a:t>
            </a:fld>
            <a:endParaRPr lang="en-US"/>
          </a:p>
        </p:txBody>
      </p:sp>
      <p:sp>
        <p:nvSpPr>
          <p:cNvPr id="5" name="Footer Placeholder 4"/>
          <p:cNvSpPr>
            <a:spLocks noGrp="1"/>
          </p:cNvSpPr>
          <p:nvPr>
            <p:ph type="ftr" sz="quarter" idx="11"/>
          </p:nvPr>
        </p:nvSpPr>
        <p:spPr/>
        <p:txBody>
          <a:bodyPr/>
          <a:lstStyle/>
          <a:p>
            <a:pPr>
              <a:defRPr/>
            </a:pPr>
            <a:r>
              <a:rPr lang="en-US"/>
              <a:t>Doc #:5-19-0024-00-agen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7904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446F6AC3-C5D7-D045-B973-81BD2E350FB2}"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457200" y="984209"/>
            <a:ext cx="8229600" cy="5187991"/>
          </a:xfrm>
        </p:spPr>
        <p:txBody>
          <a:bodyPr/>
          <a:lstStyle/>
          <a:p>
            <a:r>
              <a:rPr lang="en-US" sz="1400" dirty="0"/>
              <a:t>4/5/19</a:t>
            </a:r>
          </a:p>
          <a:p>
            <a:pPr lvl="1"/>
            <a:r>
              <a:rPr lang="en-US" sz="1200" dirty="0" err="1"/>
              <a:t>Dy</a:t>
            </a:r>
            <a:r>
              <a:rPr lang="en-US" sz="1200" dirty="0"/>
              <a:t>-SPAN Conference Newark NJ 5/31/19 deadline for papers</a:t>
            </a:r>
          </a:p>
          <a:p>
            <a:pPr lvl="2"/>
            <a:r>
              <a:rPr lang="en-US" sz="1100" dirty="0"/>
              <a:t>Looking for a paper on .1 – Carlos to start</a:t>
            </a:r>
          </a:p>
          <a:p>
            <a:pPr lvl="2"/>
            <a:r>
              <a:rPr lang="en-US" sz="1100" dirty="0"/>
              <a:t>Have a draft by May WG meeting</a:t>
            </a:r>
          </a:p>
          <a:p>
            <a:pPr lvl="2"/>
            <a:r>
              <a:rPr lang="en-US" sz="1100" dirty="0"/>
              <a:t>Dave to look at 1900.5 update paper radio-&gt;network</a:t>
            </a:r>
          </a:p>
          <a:p>
            <a:pPr lvl="1"/>
            <a:r>
              <a:rPr lang="en-US" sz="1200" dirty="0"/>
              <a:t>IEEE Communications Standards Conference 6/1/19 deadline</a:t>
            </a:r>
          </a:p>
          <a:p>
            <a:pPr lvl="2"/>
            <a:r>
              <a:rPr lang="en-US" sz="1050" dirty="0"/>
              <a:t>Maybe on .2a…</a:t>
            </a:r>
          </a:p>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F8BF0E73-46D5-0144-9BC5-783FB9A5A3D7}"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199131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8:00 AM EDT (UTC-4) on 7/5/2019</a:t>
            </a:r>
          </a:p>
          <a:p>
            <a:pPr lvl="1"/>
            <a:endParaRPr lang="en-US" sz="1800" dirty="0"/>
          </a:p>
          <a:p>
            <a:pPr lvl="0"/>
            <a:r>
              <a:rPr lang="en-US" sz="2000" dirty="0"/>
              <a:t>Planning for the </a:t>
            </a:r>
            <a:r>
              <a:rPr lang="en-US" sz="2000" dirty="0" err="1"/>
              <a:t>DySPAN</a:t>
            </a:r>
            <a:r>
              <a:rPr lang="en-US" sz="2000" dirty="0"/>
              <a:t>-SC July virtual meeting in London</a:t>
            </a:r>
          </a:p>
          <a:p>
            <a:pPr lvl="1"/>
            <a:r>
              <a:rPr lang="en-US" sz="1800" dirty="0"/>
              <a:t>July 23-25</a:t>
            </a:r>
          </a:p>
          <a:p>
            <a:pPr lvl="1"/>
            <a:r>
              <a:rPr lang="en-US" sz="1800" dirty="0"/>
              <a:t>??</a:t>
            </a:r>
            <a:endParaRPr lang="en-US" sz="1600" dirty="0"/>
          </a:p>
          <a:p>
            <a:endParaRPr lang="en-US" sz="2200" dirty="0"/>
          </a:p>
          <a:p>
            <a:r>
              <a:rPr lang="en-US" sz="2200" dirty="0"/>
              <a:t>Tentative 1900.5 F2F </a:t>
            </a:r>
            <a:r>
              <a:rPr lang="en-US" sz="2200" dirty="0" err="1"/>
              <a:t>Septish</a:t>
            </a:r>
            <a:endParaRPr lang="en-US" sz="2200" dirty="0"/>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EC03269-1E1E-F74A-9EA2-3AA381A97616}"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5/3/19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82BA02A2-A263-0E4A-837E-D0E86388DA2B}" type="datetime1">
              <a:rPr lang="en-US" smtClean="0"/>
              <a:t>6/6/19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03803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1900.5.1</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6AB322F1-F618-3B43-830E-68CAEBA54160}" type="datetime1">
              <a:rPr lang="en-US" smtClean="0"/>
              <a:t>6/6/19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#:5-19-0024-00-agen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1C4EEF0D-974D-6749-8DA3-BB6FF1AC665E}"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EDDA8F4F-949B-DC43-882E-61F77E6F4B8C}" type="datetime1">
              <a:rPr lang="en-US" smtClean="0"/>
              <a:t>6/6/19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646331"/>
          </a:xfrm>
          <a:prstGeom prst="rect">
            <a:avLst/>
          </a:prstGeom>
          <a:noFill/>
        </p:spPr>
        <p:txBody>
          <a:bodyPr wrap="square" rtlCol="0">
            <a:spAutoFit/>
          </a:bodyPr>
          <a:lstStyle/>
          <a:p>
            <a:r>
              <a:rPr lang="en-US" b="1" i="1" dirty="0">
                <a:solidFill>
                  <a:srgbClr val="FF0000"/>
                </a:solidFill>
              </a:rPr>
              <a:t>Quorum?</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1DC3896-BB8F-614A-A340-6D00A05F7E2A}"/>
              </a:ext>
            </a:extLst>
          </p:cNvPr>
          <p:cNvGraphicFramePr>
            <a:graphicFrameLocks noGrp="1"/>
          </p:cNvGraphicFramePr>
          <p:nvPr>
            <p:extLst>
              <p:ext uri="{D42A27DB-BD31-4B8C-83A1-F6EECF244321}">
                <p14:modId xmlns:p14="http://schemas.microsoft.com/office/powerpoint/2010/main" val="384958775"/>
              </p:ext>
            </p:extLst>
          </p:nvPr>
        </p:nvGraphicFramePr>
        <p:xfrm>
          <a:off x="1143000" y="685800"/>
          <a:ext cx="6281782" cy="4790476"/>
        </p:xfrm>
        <a:graphic>
          <a:graphicData uri="http://schemas.openxmlformats.org/drawingml/2006/table">
            <a:tbl>
              <a:tblPr>
                <a:tableStyleId>{5C22544A-7EE6-4342-B048-85BDC9FD1C3A}</a:tableStyleId>
              </a:tblPr>
              <a:tblGrid>
                <a:gridCol w="849056">
                  <a:extLst>
                    <a:ext uri="{9D8B030D-6E8A-4147-A177-3AD203B41FA5}">
                      <a16:colId xmlns:a16="http://schemas.microsoft.com/office/drawing/2014/main" val="2527113237"/>
                    </a:ext>
                  </a:extLst>
                </a:gridCol>
                <a:gridCol w="839827">
                  <a:extLst>
                    <a:ext uri="{9D8B030D-6E8A-4147-A177-3AD203B41FA5}">
                      <a16:colId xmlns:a16="http://schemas.microsoft.com/office/drawing/2014/main" val="1154133385"/>
                    </a:ext>
                  </a:extLst>
                </a:gridCol>
                <a:gridCol w="1393559">
                  <a:extLst>
                    <a:ext uri="{9D8B030D-6E8A-4147-A177-3AD203B41FA5}">
                      <a16:colId xmlns:a16="http://schemas.microsoft.com/office/drawing/2014/main" val="2268380886"/>
                    </a:ext>
                  </a:extLst>
                </a:gridCol>
                <a:gridCol w="1452008">
                  <a:extLst>
                    <a:ext uri="{9D8B030D-6E8A-4147-A177-3AD203B41FA5}">
                      <a16:colId xmlns:a16="http://schemas.microsoft.com/office/drawing/2014/main" val="326798064"/>
                    </a:ext>
                  </a:extLst>
                </a:gridCol>
                <a:gridCol w="1747332">
                  <a:extLst>
                    <a:ext uri="{9D8B030D-6E8A-4147-A177-3AD203B41FA5}">
                      <a16:colId xmlns:a16="http://schemas.microsoft.com/office/drawing/2014/main" val="504852328"/>
                    </a:ext>
                  </a:extLst>
                </a:gridCol>
              </a:tblGrid>
              <a:tr h="228600">
                <a:tc>
                  <a:txBody>
                    <a:bodyPr/>
                    <a:lstStyle/>
                    <a:p>
                      <a:pPr algn="ctr" fontAlgn="b"/>
                      <a:r>
                        <a:rPr lang="en-US" sz="1100" u="none" strike="noStrike">
                          <a:effectLst/>
                        </a:rPr>
                        <a:t>6/7/19</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08621133"/>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21122409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SSC</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31143971"/>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Syracuse University (Secretary)</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44292976"/>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Harris</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97210542"/>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Self</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5642194"/>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530984868"/>
                  </a:ext>
                </a:extLst>
              </a:tr>
              <a:tr h="334413">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011744906"/>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Drexel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163299692"/>
                  </a:ext>
                </a:extLst>
              </a:tr>
              <a:tr h="334413">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6480859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773104705"/>
                  </a:ext>
                </a:extLst>
              </a:tr>
              <a:tr h="334413">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9465252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412045921"/>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19599779"/>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021003058"/>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408415573"/>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983988799"/>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Member</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Darcy</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Swain-Walsh</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MITRE (Vice Chair)</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45487818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Participant</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00205535"/>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73037937"/>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352078364"/>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4046895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539223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6/7/19  14:30-16:30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IEEE Standards Awards </a:t>
            </a:r>
          </a:p>
          <a:p>
            <a:pPr>
              <a:buFont typeface="+mj-lt"/>
              <a:buAutoNum type="arabicPeriod"/>
            </a:pPr>
            <a:r>
              <a:rPr lang="en-US" dirty="0"/>
              <a:t>Status on 1900.5.1</a:t>
            </a:r>
          </a:p>
          <a:p>
            <a:pPr>
              <a:buFont typeface="+mj-lt"/>
              <a:buAutoNum type="arabicPeriod"/>
            </a:pPr>
            <a:r>
              <a:rPr lang="en-US" dirty="0"/>
              <a:t>Approve 1900.5.1 PAR Extension</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3886200" y="5867400"/>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E713E41E-94C3-E14B-8F2A-99D4CEC84C3B}"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5-19-0024-00-agen</a:t>
            </a:r>
          </a:p>
          <a:p>
            <a:endParaRPr dirty="0"/>
          </a:p>
          <a:p>
            <a:r>
              <a:rPr dirty="0"/>
              <a:t>Mover:</a:t>
            </a:r>
            <a:r>
              <a:rPr lang="en-US" dirty="0"/>
              <a:t> 	</a:t>
            </a:r>
            <a:endParaRPr dirty="0"/>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5ECAB38-4105-0944-A61E-3E2B2B36179F}" type="datetime1">
              <a:rPr lang="en-US" smtClean="0"/>
              <a:t>6/6/19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1F19FF07-2184-6A4D-9B78-EC83387F8ED6}"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BA5050B5-6BAF-4240-9D8A-7D575A100A31}" type="datetime1">
              <a:rPr lang="en-US" smtClean="0"/>
              <a:t>6/6/19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7817AAB8-1FCA-E14A-BB52-4241B686296F}" type="datetime1">
              <a:rPr lang="en-US" smtClean="0"/>
              <a:t>6/6/19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19649</TotalTime>
  <Words>1843</Words>
  <Application>Microsoft Macintosh PowerPoint</Application>
  <PresentationFormat>On-screen Show (4:3)</PresentationFormat>
  <Paragraphs>403</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1900.5.1 PAR Extension Approval</vt:lpstr>
      <vt:lpstr>Current Status for 1900.5.2a</vt:lpstr>
      <vt:lpstr>Current Status for 1900.5 Revision</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2019-06-06T21:06:11Z</dcterms:modified>
</cp:coreProperties>
</file>