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417" r:id="rId2"/>
    <p:sldId id="402" r:id="rId3"/>
    <p:sldId id="337" r:id="rId4"/>
    <p:sldId id="413" r:id="rId5"/>
    <p:sldId id="332" r:id="rId6"/>
    <p:sldId id="414" r:id="rId7"/>
    <p:sldId id="387" r:id="rId8"/>
    <p:sldId id="388" r:id="rId9"/>
    <p:sldId id="389" r:id="rId10"/>
    <p:sldId id="390" r:id="rId11"/>
    <p:sldId id="391" r:id="rId12"/>
    <p:sldId id="419" r:id="rId13"/>
    <p:sldId id="422" r:id="rId14"/>
    <p:sldId id="410" r:id="rId15"/>
    <p:sldId id="384" r:id="rId16"/>
    <p:sldId id="416" r:id="rId17"/>
    <p:sldId id="411" r:id="rId18"/>
    <p:sldId id="344" r:id="rId19"/>
    <p:sldId id="409" r:id="rId20"/>
    <p:sldId id="386" r:id="rId21"/>
    <p:sldId id="420" r:id="rId22"/>
    <p:sldId id="421" r:id="rId23"/>
    <p:sldId id="398" r:id="rId24"/>
    <p:sldId id="418"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975" autoAdjust="0"/>
    <p:restoredTop sz="94671"/>
  </p:normalViewPr>
  <p:slideViewPr>
    <p:cSldViewPr>
      <p:cViewPr varScale="1">
        <p:scale>
          <a:sx n="216" d="100"/>
          <a:sy n="216" d="100"/>
        </p:scale>
        <p:origin x="672" y="1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5/2/19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59059CE-066A-49B5-B9E9-8B3613540F17}" type="slidenum">
              <a:rPr lang="en-US" altLang="en-US" sz="1300"/>
              <a:pPr>
                <a:spcBef>
                  <a:spcPct val="0"/>
                </a:spcBef>
              </a:pPr>
              <a:t>7</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7995284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DAD286-615F-436B-BE4E-0C48C0C2F84F}" type="slidenum">
              <a:rPr lang="en-US" altLang="en-US" sz="1300"/>
              <a:pPr>
                <a:spcBef>
                  <a:spcPct val="0"/>
                </a:spcBef>
              </a:pPr>
              <a:t>11</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3129616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F59D5DA0-698E-4745-A94E-B9CACBC832D4}" type="datetime1">
              <a:rPr lang="en-US" smtClean="0"/>
              <a:t>5/2/19</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#:5-19-0021-00-agen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82608B8-7ACA-9248-A60E-C0C5A4E21001}" type="datetime1">
              <a:rPr lang="en-US" smtClean="0"/>
              <a:t>5/2/19</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#:5-19-0021-00-agen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5C24DAA-150A-E349-A532-8236A6F81E0E}" type="datetime1">
              <a:rPr lang="en-US" smtClean="0"/>
              <a:t>5/2/19</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#:5-19-0021-00-agen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A9A7D511-4AA5-0A43-A3E0-D7EB67C3CCD9}" type="datetime1">
              <a:rPr lang="en-US" smtClean="0"/>
              <a:t>5/2/19</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#:5-19-0021-00-agen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938C3C28-5479-FB4B-9CD0-C9737CA87F5F}" type="datetime1">
              <a:rPr lang="en-US" smtClean="0"/>
              <a:t>5/2/19</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#:5-19-0021-00-agen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A1170075-1D28-A64F-ABD7-797B25638DBE}" type="datetime1">
              <a:rPr lang="en-US" smtClean="0"/>
              <a:t>5/2/19</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#:5-19-0021-00-agen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8FA6D22F-876A-3146-9E5B-8932E393C6B6}" type="datetime1">
              <a:rPr lang="en-US" smtClean="0"/>
              <a:t>5/2/19</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#:5-19-0021-00-agen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4F68AB1A-421F-C74E-B63B-26907B0399B1}" type="datetime1">
              <a:rPr lang="en-US" smtClean="0"/>
              <a:t>5/2/19</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#:5-19-0021-00-agen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A8A4004D-B9AE-DC48-923A-C53424C1DAAB}" type="datetime1">
              <a:rPr lang="en-US" smtClean="0"/>
              <a:t>5/2/19</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#:5-19-0021-00-agen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DFA5EED-CF3A-0C4D-9349-717B696906AF}" type="datetime1">
              <a:rPr lang="en-US" smtClean="0"/>
              <a:t>5/2/19</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#:5-19-0021-00-agen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66BC0A0E-CB70-AF4A-8BFF-1D6F27F2CC2E}" type="datetime1">
              <a:rPr lang="en-US" smtClean="0"/>
              <a:t>5/2/19</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#:5-19-0021-00-agen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0BDDFA21-7D4F-534E-91C7-2C6CFC98175E}" type="datetime1">
              <a:rPr lang="en-US" smtClean="0"/>
              <a:t>5/2/19</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#:5-19-0021-00-agen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 Id="rId4" Type="http://schemas.openxmlformats.org/officeDocument/2006/relationships/hyperlink" Target="https://mentor.ieee.org/1900.5/dcn/18/5-18-0037-00-polp-draft-policies-and-procedures-for-ieee-dyspan-sc-working-groups.do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D46EE283-8EC2-624D-A924-53A3BB4CAB88}" type="datetime1">
              <a:rPr lang="en-US" smtClean="0"/>
              <a:t>5/2/19</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#:5-19-0021-00-agen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699127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3 May 2019</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3 May 2019</a:t>
            </a:r>
          </a:p>
          <a:p>
            <a:pPr eaLnBrk="0" hangingPunct="0"/>
            <a:r>
              <a:rPr lang="en-US" sz="1200" b="1" dirty="0">
                <a:latin typeface="Arial" pitchFamily="34" charset="0"/>
                <a:cs typeface="Times New Roman" pitchFamily="18" charset="0"/>
              </a:rPr>
              <a:t>Document No: 5-19-0021-00-agen</a:t>
            </a: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p:cNvSpPr>
            <a:spLocks noGrp="1" noChangeArrowheads="1"/>
          </p:cNvSpPr>
          <p:nvPr>
            <p:ph type="body" idx="1"/>
          </p:nvPr>
        </p:nvSpPr>
        <p:spPr>
          <a:xfrm>
            <a:off x="537369" y="1310987"/>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407126" y="6078537"/>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a:xfrm>
            <a:off x="457200" y="6448425"/>
            <a:ext cx="2133600" cy="365125"/>
          </a:xfrm>
        </p:spPr>
        <p:txBody>
          <a:bodyPr/>
          <a:lstStyle/>
          <a:p>
            <a:pPr>
              <a:defRPr/>
            </a:pPr>
            <a:fld id="{C6061C7F-63FD-2F47-B742-8DB5A189C4DF}" type="datetime1">
              <a:rPr lang="en-US" smtClean="0"/>
              <a:t>5/2/19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#:5-19-0021-00-agen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10</a:t>
            </a:fld>
            <a:endParaRPr lang="en-US" dirty="0"/>
          </a:p>
        </p:txBody>
      </p:sp>
    </p:spTree>
    <p:extLst>
      <p:ext uri="{BB962C8B-B14F-4D97-AF65-F5344CB8AC3E}">
        <p14:creationId xmlns:p14="http://schemas.microsoft.com/office/powerpoint/2010/main" val="30080787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1268" name="Rectangle 4"/>
          <p:cNvSpPr>
            <a:spLocks noChangeArrowheads="1"/>
          </p:cNvSpPr>
          <p:nvPr/>
        </p:nvSpPr>
        <p:spPr bwMode="auto">
          <a:xfrm>
            <a:off x="304800" y="1425575"/>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381000" y="6081712"/>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a:xfrm>
            <a:off x="457200" y="6448425"/>
            <a:ext cx="2133600" cy="365125"/>
          </a:xfrm>
        </p:spPr>
        <p:txBody>
          <a:bodyPr/>
          <a:lstStyle/>
          <a:p>
            <a:pPr>
              <a:defRPr/>
            </a:pPr>
            <a:fld id="{EB13C69F-5E99-4F4F-89B6-55F6A86F6ED7}" type="datetime1">
              <a:rPr lang="en-US" smtClean="0"/>
              <a:t>5/2/19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#:5-19-0021-00-agen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11</a:t>
            </a:fld>
            <a:endParaRPr lang="en-US" dirty="0"/>
          </a:p>
        </p:txBody>
      </p:sp>
    </p:spTree>
    <p:extLst>
      <p:ext uri="{BB962C8B-B14F-4D97-AF65-F5344CB8AC3E}">
        <p14:creationId xmlns:p14="http://schemas.microsoft.com/office/powerpoint/2010/main" val="350479403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4/5/19</a:t>
            </a:r>
            <a:r>
              <a:rPr lang="en-US" dirty="0"/>
              <a:t> </a:t>
            </a:r>
            <a:r>
              <a:rPr dirty="0"/>
              <a:t>WG minutes contained in </a:t>
            </a:r>
            <a:r>
              <a:rPr lang="en-US" dirty="0">
                <a:solidFill>
                  <a:schemeClr val="tx1"/>
                </a:solidFill>
              </a:rPr>
              <a:t>Doc #:5-19-0020-00-mins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r>
              <a:rPr lang="en-US" dirty="0"/>
              <a:t> </a:t>
            </a:r>
            <a:endParaRPr dirty="0"/>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832CB657-C87F-B84F-B683-79FD695BB9E0}" type="datetime1">
              <a:rPr lang="en-US" smtClean="0"/>
              <a:t>5/2/19</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#:5-19-0021-00-agen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12</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920507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30820-6397-8849-9C46-067A251E7668}"/>
              </a:ext>
            </a:extLst>
          </p:cNvPr>
          <p:cNvSpPr>
            <a:spLocks noGrp="1"/>
          </p:cNvSpPr>
          <p:nvPr>
            <p:ph type="title"/>
          </p:nvPr>
        </p:nvSpPr>
        <p:spPr>
          <a:xfrm>
            <a:off x="457200" y="173365"/>
            <a:ext cx="8229600" cy="258762"/>
          </a:xfrm>
        </p:spPr>
        <p:txBody>
          <a:bodyPr>
            <a:noAutofit/>
          </a:bodyPr>
          <a:lstStyle/>
          <a:p>
            <a:r>
              <a:rPr lang="en-US" sz="1800" dirty="0"/>
              <a:t>IEEE Standards Association Awards</a:t>
            </a:r>
          </a:p>
        </p:txBody>
      </p:sp>
      <p:sp>
        <p:nvSpPr>
          <p:cNvPr id="3" name="Content Placeholder 2">
            <a:extLst>
              <a:ext uri="{FF2B5EF4-FFF2-40B4-BE49-F238E27FC236}">
                <a16:creationId xmlns:a16="http://schemas.microsoft.com/office/drawing/2014/main" id="{4DBE7D06-90DA-ED48-981B-3140E1C5711F}"/>
              </a:ext>
            </a:extLst>
          </p:cNvPr>
          <p:cNvSpPr>
            <a:spLocks noGrp="1"/>
          </p:cNvSpPr>
          <p:nvPr>
            <p:ph idx="1"/>
          </p:nvPr>
        </p:nvSpPr>
        <p:spPr>
          <a:xfrm>
            <a:off x="457200" y="533400"/>
            <a:ext cx="8229600" cy="5562600"/>
          </a:xfrm>
        </p:spPr>
        <p:txBody>
          <a:bodyPr/>
          <a:lstStyle/>
          <a:p>
            <a:pPr marL="0" indent="0">
              <a:buNone/>
            </a:pPr>
            <a:r>
              <a:rPr lang="en-US" sz="1100" dirty="0"/>
              <a:t>One of the superior accolades any standards participant can receive is an IEEE-SA Award. As a leader in standards development, we would appreciate your support in disseminating information about these awards to your standards committees and working groups.</a:t>
            </a:r>
          </a:p>
          <a:p>
            <a:endParaRPr lang="en-US" sz="1100" dirty="0"/>
          </a:p>
          <a:p>
            <a:pPr marL="0" indent="0">
              <a:buNone/>
            </a:pPr>
            <a:r>
              <a:rPr lang="en-US" sz="1100" dirty="0"/>
              <a:t>The awards are:</a:t>
            </a:r>
          </a:p>
          <a:p>
            <a:r>
              <a:rPr lang="en-US" sz="1100" u="sng" dirty="0"/>
              <a:t>Standards Medallion</a:t>
            </a:r>
            <a:r>
              <a:rPr lang="en-US" sz="1100" dirty="0"/>
              <a:t>: For major contributions to standards development, e.g., leadership in standardization of new technologies, achievement of standards development goals, identification of opportunities to better serve the needs of standards users.</a:t>
            </a:r>
          </a:p>
          <a:p>
            <a:r>
              <a:rPr lang="en-US" sz="1100" u="sng" dirty="0"/>
              <a:t>International Award</a:t>
            </a:r>
            <a:r>
              <a:rPr lang="en-US" sz="1100" dirty="0"/>
              <a:t>: For an individual IEEE and IEEE-SA member who has made an extraordinary contribution to establishing the IEEE-SA as a world-class leader in standardization.</a:t>
            </a:r>
          </a:p>
          <a:p>
            <a:r>
              <a:rPr lang="en-US" sz="1100" u="sng" dirty="0"/>
              <a:t>Emerging Technology Award</a:t>
            </a:r>
            <a:r>
              <a:rPr lang="en-US" sz="1100" dirty="0"/>
              <a:t>: For an individual, working group, or company that has initiated or advanced a new technology within the IEEE-SA standards development process and has produced a balloted standards document that has market relevance.</a:t>
            </a:r>
          </a:p>
          <a:p>
            <a:r>
              <a:rPr lang="en-US" sz="1100" u="sng" dirty="0"/>
              <a:t>Distinguished Service Award</a:t>
            </a:r>
            <a:r>
              <a:rPr lang="en-US" sz="1100" dirty="0"/>
              <a:t>: For present and past members of the IEEE-SA Standards Board for meritorious and distinguished service to the IEEE-SA Standards Board and its programs.</a:t>
            </a:r>
          </a:p>
          <a:p>
            <a:r>
              <a:rPr lang="en-US" sz="1100" u="sng" dirty="0"/>
              <a:t>Conformity Assessment Award</a:t>
            </a:r>
            <a:r>
              <a:rPr lang="en-US" sz="1100" dirty="0"/>
              <a:t>: For major contributions to the development and promotion of IEEE standards products through conformity assessment activities.</a:t>
            </a:r>
          </a:p>
          <a:p>
            <a:r>
              <a:rPr lang="en-US" sz="1100" u="sng" dirty="0"/>
              <a:t>Corporate Award</a:t>
            </a:r>
            <a:r>
              <a:rPr lang="en-US" sz="1100" dirty="0"/>
              <a:t>: For an IEEE-SA member organization that has provided outstanding leadership and contributions to the IEEE-SA.</a:t>
            </a:r>
          </a:p>
          <a:p>
            <a:r>
              <a:rPr lang="en-US" sz="1100" u="sng" dirty="0"/>
              <a:t>Standards Committee Award</a:t>
            </a:r>
            <a:r>
              <a:rPr lang="en-US" sz="1100" dirty="0"/>
              <a:t>: For leadership in the development of standards by IEEE-SA Working Group participants.</a:t>
            </a:r>
          </a:p>
          <a:p>
            <a:r>
              <a:rPr lang="en-US" sz="1100" u="sng" dirty="0"/>
              <a:t>Standards Education Award</a:t>
            </a:r>
            <a:r>
              <a:rPr lang="en-US" sz="1100" dirty="0"/>
              <a:t>: For an individual, company, or organization who has made significant contributions in the area of education about standards.</a:t>
            </a:r>
          </a:p>
          <a:p>
            <a:r>
              <a:rPr lang="en-US" sz="1100" u="sng" dirty="0"/>
              <a:t>Lifetime Achievement Award</a:t>
            </a:r>
            <a:r>
              <a:rPr lang="en-US" sz="1100" dirty="0"/>
              <a:t>: Presented to an individual whose achievements include significant technical contributions to, and an extraordinary career in, their field of interest; outstanding service to the IEEE-SA, enabling achievement of its objectives; and a demonstrated commitment to standards development for at least 15 years.</a:t>
            </a:r>
          </a:p>
          <a:p>
            <a:pPr marL="0" indent="0">
              <a:buNone/>
            </a:pPr>
            <a:endParaRPr lang="en-US" sz="1100" dirty="0"/>
          </a:p>
          <a:p>
            <a:pPr marL="0" indent="0">
              <a:buNone/>
            </a:pPr>
            <a:r>
              <a:rPr lang="en-US" sz="1100" dirty="0"/>
              <a:t>The nomination process is straightforward, and IEEE-SA staff is available for guidance. The nomination period for most awards is open until 31 July. You can submit nominations through the IEEE-SA online system using your IEEE account.</a:t>
            </a:r>
          </a:p>
          <a:p>
            <a:pPr marL="0" indent="0">
              <a:buNone/>
            </a:pPr>
            <a:endParaRPr lang="en-US" sz="1100" dirty="0"/>
          </a:p>
          <a:p>
            <a:pPr marL="0" indent="0">
              <a:buNone/>
            </a:pPr>
            <a:r>
              <a:rPr lang="en-US" sz="1100" dirty="0"/>
              <a:t>The members of your committees and working groups offer invaluable technical information and a foundation for open, interoperable, and portable technology worldwide through the standards they develop. Helping those participants receive a public and lasting recognition of those contributions is of great benefit to them personally and professionally. Please assist us in sharing this information about awards with some of our best resources—our standards developers.</a:t>
            </a:r>
          </a:p>
          <a:p>
            <a:pPr marL="0" indent="0">
              <a:buNone/>
            </a:pPr>
            <a:endParaRPr lang="en-US" sz="1100" dirty="0"/>
          </a:p>
          <a:p>
            <a:pPr marL="0" indent="0">
              <a:buNone/>
            </a:pPr>
            <a:r>
              <a:rPr lang="en-US" sz="1100" dirty="0"/>
              <a:t>Contact Victoria </a:t>
            </a:r>
            <a:r>
              <a:rPr lang="en-US" sz="1100" dirty="0" err="1"/>
              <a:t>Kuperman</a:t>
            </a:r>
            <a:r>
              <a:rPr lang="en-US" sz="1100" dirty="0"/>
              <a:t>-Super, Senior Administrator, IEEE Standards Association. </a:t>
            </a:r>
            <a:r>
              <a:rPr lang="en-US" sz="1100" dirty="0" err="1"/>
              <a:t>sa-arcom@ieee.org</a:t>
            </a:r>
            <a:endParaRPr lang="en-US" sz="1100" dirty="0"/>
          </a:p>
        </p:txBody>
      </p:sp>
      <p:sp>
        <p:nvSpPr>
          <p:cNvPr id="4" name="Date Placeholder 3">
            <a:extLst>
              <a:ext uri="{FF2B5EF4-FFF2-40B4-BE49-F238E27FC236}">
                <a16:creationId xmlns:a16="http://schemas.microsoft.com/office/drawing/2014/main" id="{443B8A00-94D2-644A-A6F7-95DB421A778D}"/>
              </a:ext>
            </a:extLst>
          </p:cNvPr>
          <p:cNvSpPr>
            <a:spLocks noGrp="1"/>
          </p:cNvSpPr>
          <p:nvPr>
            <p:ph type="dt" sz="half" idx="10"/>
          </p:nvPr>
        </p:nvSpPr>
        <p:spPr/>
        <p:txBody>
          <a:bodyPr/>
          <a:lstStyle/>
          <a:p>
            <a:pPr>
              <a:defRPr/>
            </a:pPr>
            <a:fld id="{A9A7D511-4AA5-0A43-A3E0-D7EB67C3CCD9}" type="datetime1">
              <a:rPr lang="en-US" smtClean="0"/>
              <a:t>5/2/19</a:t>
            </a:fld>
            <a:endParaRPr lang="en-US"/>
          </a:p>
        </p:txBody>
      </p:sp>
      <p:sp>
        <p:nvSpPr>
          <p:cNvPr id="5" name="Footer Placeholder 4">
            <a:extLst>
              <a:ext uri="{FF2B5EF4-FFF2-40B4-BE49-F238E27FC236}">
                <a16:creationId xmlns:a16="http://schemas.microsoft.com/office/drawing/2014/main" id="{47E67424-3494-7B4E-B306-66BF8D7C6896}"/>
              </a:ext>
            </a:extLst>
          </p:cNvPr>
          <p:cNvSpPr>
            <a:spLocks noGrp="1"/>
          </p:cNvSpPr>
          <p:nvPr>
            <p:ph type="ftr" sz="quarter" idx="11"/>
          </p:nvPr>
        </p:nvSpPr>
        <p:spPr/>
        <p:txBody>
          <a:bodyPr/>
          <a:lstStyle/>
          <a:p>
            <a:r>
              <a:rPr lang="en-US"/>
              <a:t>Doc #:5-19-0021-00-agen</a:t>
            </a:r>
            <a:endParaRPr lang="en-US" dirty="0"/>
          </a:p>
        </p:txBody>
      </p:sp>
      <p:sp>
        <p:nvSpPr>
          <p:cNvPr id="6" name="Slide Number Placeholder 5">
            <a:extLst>
              <a:ext uri="{FF2B5EF4-FFF2-40B4-BE49-F238E27FC236}">
                <a16:creationId xmlns:a16="http://schemas.microsoft.com/office/drawing/2014/main" id="{533D59F2-FF47-0744-B8DD-44E57791F316}"/>
              </a:ext>
            </a:extLst>
          </p:cNvPr>
          <p:cNvSpPr>
            <a:spLocks noGrp="1"/>
          </p:cNvSpPr>
          <p:nvPr>
            <p:ph type="sldNum" sz="quarter" idx="12"/>
          </p:nvPr>
        </p:nvSpPr>
        <p:spPr/>
        <p:txBody>
          <a:bodyPr/>
          <a:lstStyle/>
          <a:p>
            <a:pPr>
              <a:defRPr/>
            </a:pPr>
            <a:fld id="{E6A9CA49-25C3-408A-A7C2-6BBA5AFB62A7}" type="slidenum">
              <a:rPr lang="en-US" smtClean="0"/>
              <a:pPr>
                <a:defRPr/>
              </a:pPr>
              <a:t>13</a:t>
            </a:fld>
            <a:endParaRPr lang="en-US"/>
          </a:p>
        </p:txBody>
      </p:sp>
    </p:spTree>
    <p:extLst>
      <p:ext uri="{BB962C8B-B14F-4D97-AF65-F5344CB8AC3E}">
        <p14:creationId xmlns:p14="http://schemas.microsoft.com/office/powerpoint/2010/main" val="36021169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444672" y="1066800"/>
            <a:ext cx="8229600" cy="4525963"/>
          </a:xfrm>
        </p:spPr>
        <p:txBody>
          <a:bodyPr/>
          <a:lstStyle/>
          <a:p>
            <a:r>
              <a:rPr lang="en-US" sz="2800" dirty="0"/>
              <a:t>1900.5.1 status</a:t>
            </a:r>
          </a:p>
          <a:p>
            <a:pPr lvl="1"/>
            <a:r>
              <a:rPr lang="en-US" sz="2200" dirty="0"/>
              <a:t>4/5/19</a:t>
            </a:r>
          </a:p>
          <a:p>
            <a:pPr lvl="2"/>
            <a:r>
              <a:rPr lang="en-US" sz="1800" dirty="0"/>
              <a:t>Working on comments to the draft ballot</a:t>
            </a:r>
          </a:p>
          <a:p>
            <a:pPr lvl="2"/>
            <a:r>
              <a:rPr lang="en-US" sz="1800" dirty="0"/>
              <a:t>Adding view from the application’s point of view</a:t>
            </a:r>
          </a:p>
          <a:p>
            <a:pPr lvl="3"/>
            <a:r>
              <a:rPr lang="en-US" sz="1400" dirty="0"/>
              <a:t>Inputs from John Stine</a:t>
            </a:r>
          </a:p>
          <a:p>
            <a:pPr lvl="3"/>
            <a:r>
              <a:rPr lang="en-US" sz="1400" dirty="0"/>
              <a:t>John may be providing more exemplars</a:t>
            </a:r>
          </a:p>
          <a:p>
            <a:pPr lvl="1"/>
            <a:r>
              <a:rPr lang="en-US" sz="2200" dirty="0"/>
              <a:t>5/3/19</a:t>
            </a:r>
          </a:p>
          <a:p>
            <a:pPr lvl="1"/>
            <a:endParaRPr lang="en-US" sz="2200" dirty="0"/>
          </a:p>
        </p:txBody>
      </p:sp>
      <p:sp>
        <p:nvSpPr>
          <p:cNvPr id="4" name="Date Placeholder 3"/>
          <p:cNvSpPr>
            <a:spLocks noGrp="1"/>
          </p:cNvSpPr>
          <p:nvPr>
            <p:ph type="dt" sz="quarter" idx="10"/>
          </p:nvPr>
        </p:nvSpPr>
        <p:spPr>
          <a:xfrm>
            <a:off x="457200" y="6448425"/>
            <a:ext cx="2133600" cy="365125"/>
          </a:xfrm>
        </p:spPr>
        <p:txBody>
          <a:bodyPr/>
          <a:lstStyle/>
          <a:p>
            <a:pPr>
              <a:defRPr/>
            </a:pPr>
            <a:fld id="{CD52A0FB-6296-934A-8E53-AE074DA4D5C9}" type="datetime1">
              <a:rPr lang="en-US" smtClean="0"/>
              <a:t>5/2/19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14</a:t>
            </a:fld>
            <a:endParaRPr lang="en-US"/>
          </a:p>
        </p:txBody>
      </p:sp>
    </p:spTree>
    <p:extLst>
      <p:ext uri="{BB962C8B-B14F-4D97-AF65-F5344CB8AC3E}">
        <p14:creationId xmlns:p14="http://schemas.microsoft.com/office/powerpoint/2010/main" val="19771643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2"/>
          <p:cNvSpPr>
            <a:spLocks noGrp="1"/>
          </p:cNvSpPr>
          <p:nvPr>
            <p:ph idx="1"/>
          </p:nvPr>
        </p:nvSpPr>
        <p:spPr>
          <a:xfrm>
            <a:off x="381000" y="1447800"/>
            <a:ext cx="8458200" cy="4525963"/>
          </a:xfrm>
        </p:spPr>
        <p:txBody>
          <a:bodyPr/>
          <a:lstStyle/>
          <a:p>
            <a:r>
              <a:rPr altLang="en-US" sz="1400" dirty="0"/>
              <a:t>Full review of drafting				3/17 </a:t>
            </a:r>
            <a:r>
              <a:rPr altLang="en-US" sz="1400" dirty="0">
                <a:solidFill>
                  <a:schemeClr val="tx2"/>
                </a:solidFill>
              </a:rPr>
              <a:t>√</a:t>
            </a:r>
          </a:p>
          <a:p>
            <a:r>
              <a:rPr altLang="en-US" sz="1400" dirty="0"/>
              <a:t>First WG Ballot					</a:t>
            </a:r>
            <a:r>
              <a:rPr lang="en-US" altLang="en-US" sz="1400" dirty="0"/>
              <a:t>2/19 	</a:t>
            </a:r>
            <a:endParaRPr lang="en-US" altLang="en-US" sz="1400" b="1" dirty="0">
              <a:solidFill>
                <a:srgbClr val="FF0000"/>
              </a:solidFill>
            </a:endParaRPr>
          </a:p>
          <a:p>
            <a:r>
              <a:rPr lang="en-US" altLang="en-US" sz="1400" dirty="0">
                <a:solidFill>
                  <a:srgbClr val="00B050"/>
                </a:solidFill>
              </a:rPr>
              <a:t>WG Recirc					5/19??</a:t>
            </a:r>
          </a:p>
          <a:p>
            <a:r>
              <a:rPr altLang="en-US" sz="1400" dirty="0"/>
              <a:t>Sponsor Ballot					</a:t>
            </a:r>
            <a:r>
              <a:rPr lang="en-US" altLang="en-US" sz="1400" dirty="0"/>
              <a:t>6</a:t>
            </a:r>
            <a:r>
              <a:rPr altLang="en-US" sz="1400" dirty="0"/>
              <a:t>/1</a:t>
            </a:r>
            <a:r>
              <a:rPr lang="en-US" altLang="en-US" sz="1400" dirty="0"/>
              <a:t>9</a:t>
            </a:r>
            <a:r>
              <a:rPr lang="en-US" altLang="en-US" sz="1400" b="1" dirty="0"/>
              <a:t>	</a:t>
            </a:r>
            <a:r>
              <a:rPr lang="en-US" altLang="en-US" sz="1400" dirty="0">
                <a:solidFill>
                  <a:srgbClr val="FF0000"/>
                </a:solidFill>
              </a:rPr>
              <a:t>(Prior to PAR Extension)</a:t>
            </a:r>
            <a:endParaRPr altLang="en-US" sz="1400" b="1" dirty="0"/>
          </a:p>
          <a:p>
            <a:r>
              <a:rPr altLang="en-US" sz="1400" dirty="0"/>
              <a:t>Sponsor Recirc					</a:t>
            </a:r>
            <a:r>
              <a:rPr lang="en-US" altLang="en-US" sz="1400" dirty="0"/>
              <a:t>9</a:t>
            </a:r>
            <a:r>
              <a:rPr altLang="en-US" sz="1400" dirty="0"/>
              <a:t>/1</a:t>
            </a:r>
            <a:r>
              <a:rPr lang="en-US" altLang="en-US" sz="1400" dirty="0"/>
              <a:t>9</a:t>
            </a:r>
            <a:endParaRPr altLang="en-US" sz="1400" dirty="0"/>
          </a:p>
          <a:p>
            <a:r>
              <a:rPr altLang="en-US" sz="1400" dirty="0"/>
              <a:t>Sponsor Recirc 2					</a:t>
            </a:r>
            <a:r>
              <a:rPr lang="en-US" altLang="en-US" sz="1400" dirty="0"/>
              <a:t>12</a:t>
            </a:r>
            <a:r>
              <a:rPr altLang="en-US" sz="1400" dirty="0"/>
              <a:t>/1</a:t>
            </a:r>
            <a:r>
              <a:rPr lang="en-US" altLang="en-US" sz="1400" dirty="0"/>
              <a:t>9</a:t>
            </a:r>
            <a:endParaRPr altLang="en-US" sz="1400" dirty="0"/>
          </a:p>
          <a:p>
            <a:r>
              <a:rPr altLang="en-US" sz="1400" dirty="0"/>
              <a:t>Submit to REVCOM					</a:t>
            </a:r>
            <a:r>
              <a:rPr lang="en-US" altLang="en-US" sz="1400" dirty="0"/>
              <a:t>3</a:t>
            </a:r>
            <a:r>
              <a:rPr altLang="en-US" sz="1400" dirty="0"/>
              <a:t>/</a:t>
            </a:r>
            <a:r>
              <a:rPr lang="en-US" altLang="en-US" sz="1400" dirty="0"/>
              <a:t>20</a:t>
            </a:r>
            <a:endParaRPr lang="en-US" altLang="en-US" sz="1400" b="1" dirty="0">
              <a:solidFill>
                <a:srgbClr val="FF0000"/>
              </a:solidFill>
            </a:endParaRPr>
          </a:p>
          <a:p>
            <a:endParaRPr altLang="en-US" sz="200" dirty="0"/>
          </a:p>
          <a:p>
            <a:r>
              <a:rPr lang="en-US" altLang="en-US" sz="1400" dirty="0"/>
              <a:t>  							</a:t>
            </a:r>
            <a:endParaRPr lang="en-US" altLang="en-US" sz="1400" b="1" dirty="0">
              <a:solidFill>
                <a:srgbClr val="FF0000"/>
              </a:solidFill>
            </a:endParaRPr>
          </a:p>
          <a:p>
            <a:endParaRPr altLang="en-US" sz="1400" dirty="0"/>
          </a:p>
          <a:p>
            <a:endParaRPr altLang="en-US" sz="1400" dirty="0"/>
          </a:p>
        </p:txBody>
      </p:sp>
      <p:sp>
        <p:nvSpPr>
          <p:cNvPr id="13314" name="Title 1"/>
          <p:cNvSpPr>
            <a:spLocks noGrp="1"/>
          </p:cNvSpPr>
          <p:nvPr>
            <p:ph type="title"/>
          </p:nvPr>
        </p:nvSpPr>
        <p:spPr>
          <a:xfrm>
            <a:off x="457200" y="17463"/>
            <a:ext cx="8229600" cy="1143000"/>
          </a:xfrm>
        </p:spPr>
        <p:txBody>
          <a:bodyPr/>
          <a:lstStyle/>
          <a:p>
            <a:r>
              <a:rPr altLang="en-US" dirty="0"/>
              <a:t>Working Schedule for 1900.5.1</a:t>
            </a:r>
          </a:p>
        </p:txBody>
      </p:sp>
      <p:sp>
        <p:nvSpPr>
          <p:cNvPr id="4" name="Date Placeholder 3"/>
          <p:cNvSpPr>
            <a:spLocks noGrp="1"/>
          </p:cNvSpPr>
          <p:nvPr>
            <p:ph type="dt" sz="quarter" idx="10"/>
          </p:nvPr>
        </p:nvSpPr>
        <p:spPr>
          <a:xfrm>
            <a:off x="457200" y="6448425"/>
            <a:ext cx="2133600" cy="365125"/>
          </a:xfrm>
        </p:spPr>
        <p:txBody>
          <a:bodyPr/>
          <a:lstStyle/>
          <a:p>
            <a:pPr>
              <a:defRPr/>
            </a:pPr>
            <a:fld id="{E113F872-7C57-1349-8828-9AB54B2815BD}" type="datetime1">
              <a:rPr lang="en-US" smtClean="0"/>
              <a:t>5/2/19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#:5-19-0021-00-agen</a:t>
            </a:r>
          </a:p>
        </p:txBody>
      </p:sp>
      <p:sp>
        <p:nvSpPr>
          <p:cNvPr id="13318" name="Slide Number Placeholder 5"/>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15</a:t>
            </a:fld>
            <a:endParaRPr lang="en-US" altLang="en-US" sz="1200"/>
          </a:p>
        </p:txBody>
      </p:sp>
      <p:sp>
        <p:nvSpPr>
          <p:cNvPr id="7" name="Rectangle 6"/>
          <p:cNvSpPr/>
          <p:nvPr/>
        </p:nvSpPr>
        <p:spPr>
          <a:xfrm>
            <a:off x="352543" y="3886200"/>
            <a:ext cx="8438913" cy="1754326"/>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Proposed Update</a:t>
            </a:r>
          </a:p>
          <a:p>
            <a:pPr algn="ctr"/>
            <a:r>
              <a:rPr lang="en-US" sz="5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Requires PAR Extension 6/19</a:t>
            </a:r>
            <a:endPar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33066076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68745" y="990600"/>
            <a:ext cx="8229600" cy="5334000"/>
          </a:xfrm>
        </p:spPr>
        <p:txBody>
          <a:bodyPr/>
          <a:lstStyle/>
          <a:p>
            <a:r>
              <a:rPr lang="en-US" sz="2000" dirty="0"/>
              <a:t>1900.5.2a status</a:t>
            </a:r>
          </a:p>
          <a:p>
            <a:pPr lvl="1"/>
            <a:r>
              <a:rPr lang="en-US" sz="1800" dirty="0"/>
              <a:t>4/5/19</a:t>
            </a:r>
          </a:p>
          <a:p>
            <a:pPr lvl="2"/>
            <a:r>
              <a:rPr lang="en-US" sz="1400" dirty="0"/>
              <a:t>Draft update to PAR created</a:t>
            </a:r>
          </a:p>
          <a:p>
            <a:pPr lvl="3"/>
            <a:r>
              <a:rPr lang="en-US" sz="1000" dirty="0"/>
              <a:t>Draft under review</a:t>
            </a:r>
          </a:p>
          <a:p>
            <a:pPr lvl="2"/>
            <a:r>
              <a:rPr lang="en-US" sz="1400" dirty="0"/>
              <a:t>Carlos collaborating with Kael/John et. al.</a:t>
            </a:r>
          </a:p>
          <a:p>
            <a:pPr lvl="3"/>
            <a:r>
              <a:rPr lang="en-US" sz="1000" dirty="0"/>
              <a:t>Working toward refining the schema</a:t>
            </a:r>
          </a:p>
          <a:p>
            <a:pPr lvl="3"/>
            <a:r>
              <a:rPr lang="en-US" sz="1000" dirty="0"/>
              <a:t>Looking at rule set and ensuring that they are consistent</a:t>
            </a:r>
          </a:p>
          <a:p>
            <a:pPr lvl="3"/>
            <a:r>
              <a:rPr lang="en-US" sz="1000" dirty="0"/>
              <a:t>2 weeks to get through current material</a:t>
            </a:r>
          </a:p>
          <a:p>
            <a:pPr lvl="3"/>
            <a:r>
              <a:rPr lang="en-US" sz="1000" dirty="0"/>
              <a:t>Will present next monthly</a:t>
            </a:r>
          </a:p>
          <a:p>
            <a:pPr lvl="1"/>
            <a:r>
              <a:rPr lang="en-US" sz="1800" dirty="0"/>
              <a:t>5/3/19</a:t>
            </a:r>
          </a:p>
        </p:txBody>
      </p:sp>
      <p:sp>
        <p:nvSpPr>
          <p:cNvPr id="4" name="Date Placeholder 3"/>
          <p:cNvSpPr>
            <a:spLocks noGrp="1"/>
          </p:cNvSpPr>
          <p:nvPr>
            <p:ph type="dt" sz="quarter" idx="10"/>
          </p:nvPr>
        </p:nvSpPr>
        <p:spPr>
          <a:xfrm>
            <a:off x="457200" y="6448425"/>
            <a:ext cx="2133600" cy="365125"/>
          </a:xfrm>
        </p:spPr>
        <p:txBody>
          <a:bodyPr/>
          <a:lstStyle/>
          <a:p>
            <a:pPr>
              <a:defRPr/>
            </a:pPr>
            <a:fld id="{6450B76E-37AD-9C4E-B7ED-F26BE2B84BDF}" type="datetime1">
              <a:rPr lang="en-US" smtClean="0"/>
              <a:t>5/2/19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9971419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a:t>
            </a:r>
            <a:endParaRPr dirty="0"/>
          </a:p>
        </p:txBody>
      </p:sp>
      <p:sp>
        <p:nvSpPr>
          <p:cNvPr id="14339" name="Content Placeholder 2"/>
          <p:cNvSpPr>
            <a:spLocks noGrp="1"/>
          </p:cNvSpPr>
          <p:nvPr>
            <p:ph idx="1"/>
          </p:nvPr>
        </p:nvSpPr>
        <p:spPr>
          <a:xfrm>
            <a:off x="363682" y="1143000"/>
            <a:ext cx="8416636" cy="4525963"/>
          </a:xfrm>
        </p:spPr>
        <p:txBody>
          <a:bodyPr/>
          <a:lstStyle/>
          <a:p>
            <a:r>
              <a:rPr lang="en-US" sz="2400" dirty="0"/>
              <a:t>1900.5 Status</a:t>
            </a:r>
          </a:p>
          <a:p>
            <a:pPr lvl="1"/>
            <a:r>
              <a:rPr lang="en-US" sz="2000" dirty="0"/>
              <a:t>4/5/19</a:t>
            </a:r>
          </a:p>
          <a:p>
            <a:pPr lvl="2"/>
            <a:r>
              <a:rPr lang="en-US" sz="1600" dirty="0"/>
              <a:t>PAR approved 3/21/19</a:t>
            </a:r>
          </a:p>
          <a:p>
            <a:pPr lvl="1"/>
            <a:r>
              <a:rPr lang="en-US" sz="2000" dirty="0"/>
              <a:t>5/3/19</a:t>
            </a:r>
          </a:p>
        </p:txBody>
      </p:sp>
      <p:sp>
        <p:nvSpPr>
          <p:cNvPr id="4" name="Date Placeholder 3"/>
          <p:cNvSpPr>
            <a:spLocks noGrp="1"/>
          </p:cNvSpPr>
          <p:nvPr>
            <p:ph type="dt" sz="quarter" idx="10"/>
          </p:nvPr>
        </p:nvSpPr>
        <p:spPr>
          <a:xfrm>
            <a:off x="457200" y="6448425"/>
            <a:ext cx="2133600" cy="365125"/>
          </a:xfrm>
        </p:spPr>
        <p:txBody>
          <a:bodyPr/>
          <a:lstStyle/>
          <a:p>
            <a:pPr>
              <a:defRPr/>
            </a:pPr>
            <a:fld id="{0A03338C-6BC4-B84F-8665-9FC3D2B4DE05}" type="datetime1">
              <a:rPr lang="en-US" smtClean="0"/>
              <a:t>5/2/19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34021709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000" dirty="0"/>
              <a:t>Leadership meetings</a:t>
            </a:r>
          </a:p>
          <a:p>
            <a:pPr lvl="1"/>
            <a:r>
              <a:rPr lang="en-US" sz="1800" dirty="0"/>
              <a:t>5/3/19</a:t>
            </a:r>
          </a:p>
          <a:p>
            <a:pPr lvl="2"/>
            <a:r>
              <a:rPr lang="en-US" sz="1600" dirty="0"/>
              <a:t>4/29/19 Meeting Postponed</a:t>
            </a:r>
          </a:p>
          <a:p>
            <a:endParaRPr lang="en-US" sz="2000" dirty="0"/>
          </a:p>
          <a:p>
            <a:r>
              <a:rPr lang="en-US" sz="2000" dirty="0"/>
              <a:t>Spectrum Sharing Standards</a:t>
            </a:r>
          </a:p>
          <a:p>
            <a:pPr lvl="1"/>
            <a:r>
              <a:rPr lang="en-US" sz="1800" dirty="0"/>
              <a:t>4/5/19</a:t>
            </a:r>
          </a:p>
          <a:p>
            <a:pPr lvl="2"/>
            <a:r>
              <a:rPr lang="en-US" sz="1600" dirty="0"/>
              <a:t>Discussion with 1900.2 on the opportunities for Spectrum Sharing Standards</a:t>
            </a:r>
          </a:p>
          <a:p>
            <a:pPr lvl="1"/>
            <a:r>
              <a:rPr lang="en-US" sz="2000" dirty="0"/>
              <a:t>5/3/19</a:t>
            </a:r>
          </a:p>
          <a:p>
            <a:pPr lvl="2"/>
            <a:r>
              <a:rPr lang="en-US" sz="1600" dirty="0"/>
              <a:t>TBD</a:t>
            </a:r>
          </a:p>
          <a:p>
            <a:endParaRPr lang="en-US" sz="1800" dirty="0"/>
          </a:p>
          <a:p>
            <a:pPr lvl="1"/>
            <a:endParaRPr lang="en-US" sz="1600" dirty="0"/>
          </a:p>
        </p:txBody>
      </p:sp>
      <p:sp>
        <p:nvSpPr>
          <p:cNvPr id="4" name="Date Placeholder 3"/>
          <p:cNvSpPr>
            <a:spLocks noGrp="1"/>
          </p:cNvSpPr>
          <p:nvPr>
            <p:ph type="dt" sz="quarter" idx="10"/>
          </p:nvPr>
        </p:nvSpPr>
        <p:spPr/>
        <p:txBody>
          <a:bodyPr/>
          <a:lstStyle/>
          <a:p>
            <a:pPr>
              <a:defRPr/>
            </a:pPr>
            <a:fld id="{601CA963-B7BE-7045-B842-7CCA42094845}" type="datetime1">
              <a:rPr lang="en-US" smtClean="0"/>
              <a:t>5/2/19</a:t>
            </a:fld>
            <a:endParaRPr lang="en-US"/>
          </a:p>
        </p:txBody>
      </p:sp>
      <p:sp>
        <p:nvSpPr>
          <p:cNvPr id="5" name="Footer Placeholder 4"/>
          <p:cNvSpPr>
            <a:spLocks noGrp="1"/>
          </p:cNvSpPr>
          <p:nvPr>
            <p:ph type="ftr" sz="quarter" idx="11"/>
          </p:nvPr>
        </p:nvSpPr>
        <p:spPr/>
        <p:txBody>
          <a:bodyPr/>
          <a:lstStyle/>
          <a:p>
            <a:pPr>
              <a:defRPr/>
            </a:pPr>
            <a:r>
              <a:rPr lang="en-US"/>
              <a:t>Doc #:5-19-0021-00-agen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18</a:t>
            </a:fld>
            <a:endParaRPr lang="en-US"/>
          </a:p>
        </p:txBody>
      </p:sp>
    </p:spTree>
    <p:extLst>
      <p:ext uri="{BB962C8B-B14F-4D97-AF65-F5344CB8AC3E}">
        <p14:creationId xmlns:p14="http://schemas.microsoft.com/office/powerpoint/2010/main" val="19643213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457200" y="984209"/>
            <a:ext cx="8229600" cy="4525963"/>
          </a:xfrm>
        </p:spPr>
        <p:txBody>
          <a:bodyPr/>
          <a:lstStyle/>
          <a:p>
            <a:r>
              <a:rPr lang="en-US" sz="2400" dirty="0"/>
              <a:t>4/5/19</a:t>
            </a:r>
          </a:p>
          <a:p>
            <a:pPr lvl="1"/>
            <a:r>
              <a:rPr lang="en-US" sz="2000" dirty="0" err="1"/>
              <a:t>Dy</a:t>
            </a:r>
            <a:r>
              <a:rPr lang="en-US" sz="2000" dirty="0"/>
              <a:t>-SPAN Conference Newark NJ 5/31/19 deadline for papers</a:t>
            </a:r>
          </a:p>
          <a:p>
            <a:pPr lvl="2"/>
            <a:r>
              <a:rPr lang="en-US" sz="1800" dirty="0"/>
              <a:t>Looking for a paper on .1 – Carlos to start</a:t>
            </a:r>
          </a:p>
          <a:p>
            <a:pPr lvl="2"/>
            <a:r>
              <a:rPr lang="en-US" sz="1800" dirty="0"/>
              <a:t>Have a draft by May WG meeting</a:t>
            </a:r>
          </a:p>
          <a:p>
            <a:pPr lvl="2"/>
            <a:r>
              <a:rPr lang="en-US" sz="1800" dirty="0"/>
              <a:t>Dave to look at 1900.5 update paper radio-&gt;network</a:t>
            </a:r>
          </a:p>
          <a:p>
            <a:pPr lvl="1"/>
            <a:r>
              <a:rPr lang="en-US" sz="2000" dirty="0"/>
              <a:t>IEEE Communications Standards Conference 6/1/19 deadline</a:t>
            </a:r>
          </a:p>
          <a:p>
            <a:pPr lvl="2"/>
            <a:r>
              <a:rPr lang="en-US" sz="1600" dirty="0"/>
              <a:t>Maybe on .2a…</a:t>
            </a:r>
          </a:p>
          <a:p>
            <a:r>
              <a:rPr lang="en-US" sz="2400" dirty="0"/>
              <a:t>5/3/19</a:t>
            </a:r>
          </a:p>
        </p:txBody>
      </p:sp>
      <p:sp>
        <p:nvSpPr>
          <p:cNvPr id="4" name="Date Placeholder 3"/>
          <p:cNvSpPr>
            <a:spLocks noGrp="1"/>
          </p:cNvSpPr>
          <p:nvPr>
            <p:ph type="dt" sz="half" idx="10"/>
          </p:nvPr>
        </p:nvSpPr>
        <p:spPr>
          <a:xfrm>
            <a:off x="457200" y="6448425"/>
            <a:ext cx="2133600" cy="365125"/>
          </a:xfrm>
        </p:spPr>
        <p:txBody>
          <a:bodyPr/>
          <a:lstStyle/>
          <a:p>
            <a:pPr>
              <a:defRPr/>
            </a:pPr>
            <a:fld id="{AA081E41-EC7B-5F4D-9045-71EE14328651}" type="datetime1">
              <a:rPr lang="en-US" smtClean="0"/>
              <a:t>5/2/19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19</a:t>
            </a:fld>
            <a:endParaRPr lang="en-US"/>
          </a:p>
        </p:txBody>
      </p:sp>
    </p:spTree>
    <p:extLst>
      <p:ext uri="{BB962C8B-B14F-4D97-AF65-F5344CB8AC3E}">
        <p14:creationId xmlns:p14="http://schemas.microsoft.com/office/powerpoint/2010/main" val="1991313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EE481854-3CAD-C143-A9A1-C2A759A0F638}" type="datetime1">
              <a:rPr lang="en-US" smtClean="0"/>
              <a:t>5/2/19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3323987"/>
          </a:xfrm>
          <a:prstGeom prst="rect">
            <a:avLst/>
          </a:prstGeom>
        </p:spPr>
        <p:txBody>
          <a:bodyPr wrap="square">
            <a:spAutoFit/>
          </a:bodyPr>
          <a:lstStyle/>
          <a:p>
            <a:pPr marL="0" marR="0">
              <a:spcBef>
                <a:spcPts val="0"/>
              </a:spcBef>
              <a:spcAft>
                <a:spcPts val="0"/>
              </a:spcAft>
            </a:pPr>
            <a:r>
              <a:rPr lang="en-US" sz="1400" dirty="0"/>
              <a:t>IEEE P1900.5 Monthly Meeting</a:t>
            </a:r>
          </a:p>
          <a:p>
            <a:pPr marL="0" marR="0">
              <a:spcBef>
                <a:spcPts val="0"/>
              </a:spcBef>
              <a:spcAft>
                <a:spcPts val="0"/>
              </a:spcAft>
            </a:pPr>
            <a:r>
              <a:rPr lang="en-US" sz="1400" dirty="0"/>
              <a:t>Hosted by Tony </a:t>
            </a:r>
            <a:r>
              <a:rPr lang="en-US" sz="1400" dirty="0" err="1"/>
              <a:t>Rennier</a:t>
            </a:r>
            <a:endParaRPr lang="en-US" sz="1400" dirty="0"/>
          </a:p>
          <a:p>
            <a:pPr marL="0" marR="0">
              <a:spcBef>
                <a:spcPts val="0"/>
              </a:spcBef>
              <a:spcAft>
                <a:spcPts val="0"/>
              </a:spcAft>
            </a:pPr>
            <a:r>
              <a:rPr lang="en-US" sz="1400" dirty="0"/>
              <a:t> </a:t>
            </a:r>
          </a:p>
          <a:p>
            <a:r>
              <a:rPr lang="en-US" sz="1400" dirty="0"/>
              <a:t>Meeting number: 624 724 824</a:t>
            </a:r>
          </a:p>
          <a:p>
            <a:r>
              <a:rPr lang="en-US" sz="1400" dirty="0"/>
              <a:t>Password: nfKJw7Jg</a:t>
            </a:r>
          </a:p>
          <a:p>
            <a:r>
              <a:rPr lang="en-US" sz="1400" dirty="0"/>
              <a:t>https://</a:t>
            </a:r>
            <a:r>
              <a:rPr lang="en-US" sz="1400" dirty="0" err="1"/>
              <a:t>foundryinc.my.webex.com</a:t>
            </a:r>
            <a:r>
              <a:rPr lang="en-US" sz="1400" dirty="0"/>
              <a:t>/</a:t>
            </a:r>
            <a:r>
              <a:rPr lang="en-US" sz="1400" dirty="0" err="1"/>
              <a:t>foundryinc.my</a:t>
            </a:r>
            <a:r>
              <a:rPr lang="en-US" sz="1400" dirty="0"/>
              <a:t>/</a:t>
            </a:r>
            <a:r>
              <a:rPr lang="en-US" sz="1400" dirty="0" err="1"/>
              <a:t>j.php?MTID</a:t>
            </a:r>
            <a:r>
              <a:rPr lang="en-US" sz="1400" dirty="0"/>
              <a:t>=m692e0f8e641247be995567a1addab5a4</a:t>
            </a:r>
          </a:p>
          <a:p>
            <a:r>
              <a:rPr lang="en-US" sz="1400" dirty="0"/>
              <a:t> </a:t>
            </a:r>
          </a:p>
          <a:p>
            <a:r>
              <a:rPr lang="en-US" sz="1400" dirty="0"/>
              <a:t>Join by video system</a:t>
            </a:r>
          </a:p>
          <a:p>
            <a:r>
              <a:rPr lang="en-US" sz="1400" dirty="0"/>
              <a:t>Dial 624724824@foundryinc.my.webex.com</a:t>
            </a:r>
          </a:p>
          <a:p>
            <a:r>
              <a:rPr lang="en-US" sz="1400" dirty="0"/>
              <a:t>You can also dial 173.243.2.68 and enter your meeting number.</a:t>
            </a:r>
          </a:p>
          <a:p>
            <a:r>
              <a:rPr lang="en-US" sz="1400" dirty="0"/>
              <a:t> </a:t>
            </a:r>
          </a:p>
          <a:p>
            <a:r>
              <a:rPr lang="en-US" sz="1400" dirty="0"/>
              <a:t>Join by phone</a:t>
            </a:r>
          </a:p>
          <a:p>
            <a:r>
              <a:rPr lang="en-US" sz="1400" dirty="0"/>
              <a:t>+1-510-338-9438 USA Toll</a:t>
            </a:r>
          </a:p>
          <a:p>
            <a:r>
              <a:rPr lang="en-US" sz="1400" dirty="0"/>
              <a:t>Access code: 624 724 824</a:t>
            </a:r>
          </a:p>
          <a:p>
            <a:pPr marL="0" marR="0">
              <a:spcBef>
                <a:spcPts val="0"/>
              </a:spcBef>
              <a:spcAft>
                <a:spcPts val="0"/>
              </a:spcAft>
            </a:pPr>
            <a:r>
              <a:rPr lang="en-US" sz="1400" dirty="0"/>
              <a:t>  </a:t>
            </a: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42296" y="990600"/>
            <a:ext cx="8382000" cy="4525963"/>
          </a:xfrm>
        </p:spPr>
        <p:txBody>
          <a:bodyPr/>
          <a:lstStyle/>
          <a:p>
            <a:r>
              <a:rPr lang="en-US" sz="2000" dirty="0"/>
              <a:t>WG electronic only meeting</a:t>
            </a:r>
          </a:p>
          <a:p>
            <a:pPr lvl="1"/>
            <a:r>
              <a:rPr lang="en-US" sz="1800" dirty="0"/>
              <a:t>2:30 PM EDT (UTC-4) on 6/7/2019</a:t>
            </a:r>
          </a:p>
          <a:p>
            <a:pPr lvl="1"/>
            <a:endParaRPr lang="en-US" sz="1800" dirty="0"/>
          </a:p>
          <a:p>
            <a:r>
              <a:rPr lang="en-US" sz="2000" dirty="0"/>
              <a:t>WG electronic only meeting (TBR)</a:t>
            </a:r>
          </a:p>
          <a:p>
            <a:pPr lvl="1"/>
            <a:r>
              <a:rPr lang="en-US" sz="1800" dirty="0"/>
              <a:t>8:00 AM EDT (UTC-4) on 7/5/2019</a:t>
            </a:r>
          </a:p>
          <a:p>
            <a:pPr lvl="1"/>
            <a:endParaRPr lang="en-US" sz="1800" dirty="0"/>
          </a:p>
          <a:p>
            <a:pPr lvl="0"/>
            <a:r>
              <a:rPr lang="en-US" sz="2000" dirty="0"/>
              <a:t>Planning for the </a:t>
            </a:r>
            <a:r>
              <a:rPr lang="en-US" sz="2000" dirty="0" err="1"/>
              <a:t>DySPAN</a:t>
            </a:r>
            <a:r>
              <a:rPr lang="en-US" sz="2000" dirty="0"/>
              <a:t>-SC July F2F meeting in London</a:t>
            </a:r>
          </a:p>
          <a:p>
            <a:pPr lvl="1"/>
            <a:r>
              <a:rPr lang="en-US" sz="1800" dirty="0"/>
              <a:t>1 room. 5 people?</a:t>
            </a:r>
          </a:p>
          <a:p>
            <a:pPr lvl="1"/>
            <a:r>
              <a:rPr lang="en-US" sz="1800" dirty="0"/>
              <a:t>Plenary timings: PM1 first day, and PM2 last day. </a:t>
            </a:r>
            <a:endParaRPr lang="en-US" sz="1600" dirty="0"/>
          </a:p>
          <a:p>
            <a:pPr lvl="1"/>
            <a:r>
              <a:rPr lang="en-US" sz="1800" dirty="0"/>
              <a:t>London time zone. 9-5.30. 4x1.5 hour sessions.</a:t>
            </a:r>
            <a:endParaRPr lang="en-US" sz="1600" dirty="0"/>
          </a:p>
          <a:p>
            <a:endParaRPr lang="en-US" sz="2200" dirty="0"/>
          </a:p>
          <a:p>
            <a:r>
              <a:rPr lang="en-US" sz="2200" dirty="0"/>
              <a:t>Tentative 1900.5 F2F Sept </a:t>
            </a:r>
            <a:r>
              <a:rPr lang="en-US" sz="2200" dirty="0" err="1"/>
              <a:t>ish</a:t>
            </a:r>
            <a:endParaRPr lang="en-US" sz="2200" dirty="0"/>
          </a:p>
          <a:p>
            <a:pPr lvl="1"/>
            <a:endParaRPr lang="en-US" sz="1800" dirty="0"/>
          </a:p>
          <a:p>
            <a:pPr marL="0" indent="0">
              <a:buNone/>
            </a:pPr>
            <a:endParaRPr lang="en-US" sz="22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5CF78F00-04FE-3744-8EC3-141EBA7C0B75}" type="datetime1">
              <a:rPr lang="en-US" smtClean="0"/>
              <a:t>5/2/19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20</a:t>
            </a:fld>
            <a:endParaRPr lang="en-US"/>
          </a:p>
        </p:txBody>
      </p:sp>
    </p:spTree>
    <p:extLst>
      <p:ext uri="{BB962C8B-B14F-4D97-AF65-F5344CB8AC3E}">
        <p14:creationId xmlns:p14="http://schemas.microsoft.com/office/powerpoint/2010/main" val="26525671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t>
            </a:r>
            <a:r>
              <a:rPr lang="en-US" dirty="0"/>
              <a:t>1900.5.2a Revised PAR</a:t>
            </a:r>
            <a:endParaRPr dirty="0"/>
          </a:p>
        </p:txBody>
      </p:sp>
      <p:sp>
        <p:nvSpPr>
          <p:cNvPr id="7171" name="Content Placeholder 2"/>
          <p:cNvSpPr>
            <a:spLocks noGrp="1"/>
          </p:cNvSpPr>
          <p:nvPr>
            <p:ph idx="1"/>
          </p:nvPr>
        </p:nvSpPr>
        <p:spPr>
          <a:xfrm>
            <a:off x="457200" y="1447800"/>
            <a:ext cx="7467600" cy="4525963"/>
          </a:xfrm>
        </p:spPr>
        <p:txBody>
          <a:bodyPr/>
          <a:lstStyle/>
          <a:p>
            <a:r>
              <a:rPr sz="2400" dirty="0"/>
              <a:t>Motion to approve </a:t>
            </a:r>
            <a:r>
              <a:rPr lang="en-US" sz="2400" dirty="0"/>
              <a:t>1900.5.2a Revised PAR in Doc #: 5-19-0022-00-mmat</a:t>
            </a:r>
            <a:endParaRPr lang="en-US" sz="2400" dirty="0">
              <a:solidFill>
                <a:schemeClr val="tx1"/>
              </a:solidFill>
            </a:endParaRPr>
          </a:p>
          <a:p>
            <a:endParaRPr sz="2400" dirty="0"/>
          </a:p>
          <a:p>
            <a:r>
              <a:rPr sz="2400" dirty="0"/>
              <a:t>Mover:</a:t>
            </a:r>
            <a:r>
              <a:rPr lang="en-US" sz="2400" dirty="0"/>
              <a:t> 	</a:t>
            </a:r>
            <a:endParaRPr sz="2400" dirty="0"/>
          </a:p>
          <a:p>
            <a:r>
              <a:rPr sz="2400" dirty="0"/>
              <a:t>Second:</a:t>
            </a:r>
            <a:r>
              <a:rPr lang="en-US" sz="2400" dirty="0"/>
              <a:t> </a:t>
            </a:r>
          </a:p>
          <a:p>
            <a:r>
              <a:rPr lang="en-US" sz="2400" dirty="0"/>
              <a:t>Vote: </a:t>
            </a:r>
            <a:endParaRPr sz="2400" dirty="0"/>
          </a:p>
        </p:txBody>
      </p:sp>
      <p:sp>
        <p:nvSpPr>
          <p:cNvPr id="4" name="Date Placeholder 3"/>
          <p:cNvSpPr>
            <a:spLocks noGrp="1"/>
          </p:cNvSpPr>
          <p:nvPr>
            <p:ph type="dt" sz="quarter" idx="10"/>
          </p:nvPr>
        </p:nvSpPr>
        <p:spPr>
          <a:xfrm>
            <a:off x="457200" y="6448425"/>
            <a:ext cx="2133600" cy="365125"/>
          </a:xfrm>
        </p:spPr>
        <p:txBody>
          <a:bodyPr/>
          <a:lstStyle/>
          <a:p>
            <a:pPr>
              <a:defRPr/>
            </a:pPr>
            <a:fld id="{570D3F60-E6E1-1543-8510-300A8E957435}" type="datetime1">
              <a:rPr lang="en-US" smtClean="0"/>
              <a:t>5/2/19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#:5-19-0021-00-agen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21</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6823918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normAutofit fontScale="90000"/>
          </a:bodyPr>
          <a:lstStyle/>
          <a:p>
            <a:r>
              <a:rPr dirty="0"/>
              <a:t>Approval of </a:t>
            </a:r>
            <a:r>
              <a:rPr lang="en-US" dirty="0"/>
              <a:t>1900.5.1 Response to WG Ballot Comments</a:t>
            </a:r>
            <a:endParaRPr dirty="0"/>
          </a:p>
        </p:txBody>
      </p:sp>
      <p:sp>
        <p:nvSpPr>
          <p:cNvPr id="7171" name="Content Placeholder 2"/>
          <p:cNvSpPr>
            <a:spLocks noGrp="1"/>
          </p:cNvSpPr>
          <p:nvPr>
            <p:ph idx="1"/>
          </p:nvPr>
        </p:nvSpPr>
        <p:spPr>
          <a:xfrm>
            <a:off x="457200" y="1447800"/>
            <a:ext cx="7467600" cy="4525963"/>
          </a:xfrm>
        </p:spPr>
        <p:txBody>
          <a:bodyPr/>
          <a:lstStyle/>
          <a:p>
            <a:r>
              <a:rPr sz="2400" dirty="0"/>
              <a:t>Motion to approve </a:t>
            </a:r>
            <a:r>
              <a:rPr lang="en-US" sz="2400" dirty="0"/>
              <a:t>1900.5.1 Response to WG Ballot Comments in Document#:</a:t>
            </a:r>
            <a:r>
              <a:rPr sz="2400" dirty="0"/>
              <a:t> </a:t>
            </a:r>
            <a:r>
              <a:rPr lang="en-US" sz="2400" dirty="0"/>
              <a:t>5-19-0019-00-subs</a:t>
            </a:r>
            <a:endParaRPr lang="en-US" sz="2400" dirty="0">
              <a:solidFill>
                <a:schemeClr val="tx1"/>
              </a:solidFill>
            </a:endParaRPr>
          </a:p>
          <a:p>
            <a:endParaRPr sz="2400" dirty="0"/>
          </a:p>
          <a:p>
            <a:r>
              <a:rPr sz="2400" dirty="0"/>
              <a:t>Mover:</a:t>
            </a:r>
            <a:r>
              <a:rPr lang="en-US" sz="2400" dirty="0"/>
              <a:t> 	</a:t>
            </a:r>
            <a:endParaRPr sz="2400" dirty="0"/>
          </a:p>
          <a:p>
            <a:r>
              <a:rPr sz="2400" dirty="0"/>
              <a:t>Second:</a:t>
            </a:r>
            <a:r>
              <a:rPr lang="en-US" sz="2400" dirty="0"/>
              <a:t> </a:t>
            </a:r>
          </a:p>
          <a:p>
            <a:r>
              <a:rPr lang="en-US" sz="2400" dirty="0"/>
              <a:t>Vote: </a:t>
            </a:r>
            <a:endParaRPr sz="2400" dirty="0"/>
          </a:p>
        </p:txBody>
      </p:sp>
      <p:sp>
        <p:nvSpPr>
          <p:cNvPr id="4" name="Date Placeholder 3"/>
          <p:cNvSpPr>
            <a:spLocks noGrp="1"/>
          </p:cNvSpPr>
          <p:nvPr>
            <p:ph type="dt" sz="quarter" idx="10"/>
          </p:nvPr>
        </p:nvSpPr>
        <p:spPr>
          <a:xfrm>
            <a:off x="457200" y="6448425"/>
            <a:ext cx="2133600" cy="365125"/>
          </a:xfrm>
        </p:spPr>
        <p:txBody>
          <a:bodyPr/>
          <a:lstStyle/>
          <a:p>
            <a:pPr>
              <a:defRPr/>
            </a:pPr>
            <a:fld id="{47A1C326-22EF-BF45-A98F-8692C8B68956}" type="datetime1">
              <a:rPr lang="en-US" smtClean="0"/>
              <a:t>5/2/19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#:5-19-0021-00-agen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22</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16095388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58CC2-29DB-4E4A-829B-34A54274863D}"/>
              </a:ext>
            </a:extLst>
          </p:cNvPr>
          <p:cNvSpPr>
            <a:spLocks noGrp="1"/>
          </p:cNvSpPr>
          <p:nvPr>
            <p:ph type="title"/>
          </p:nvPr>
        </p:nvSpPr>
        <p:spPr/>
        <p:txBody>
          <a:bodyPr/>
          <a:lstStyle/>
          <a:p>
            <a:r>
              <a:rPr lang="en-US" dirty="0" err="1"/>
              <a:t>AoB</a:t>
            </a:r>
            <a:endParaRPr lang="en-US" dirty="0"/>
          </a:p>
        </p:txBody>
      </p:sp>
      <p:sp>
        <p:nvSpPr>
          <p:cNvPr id="3" name="Content Placeholder 2">
            <a:extLst>
              <a:ext uri="{FF2B5EF4-FFF2-40B4-BE49-F238E27FC236}">
                <a16:creationId xmlns:a16="http://schemas.microsoft.com/office/drawing/2014/main" id="{5D6581AF-C028-4313-8D99-934DA01118E1}"/>
              </a:ext>
            </a:extLst>
          </p:cNvPr>
          <p:cNvSpPr>
            <a:spLocks noGrp="1"/>
          </p:cNvSpPr>
          <p:nvPr>
            <p:ph idx="1"/>
          </p:nvPr>
        </p:nvSpPr>
        <p:spPr>
          <a:xfrm>
            <a:off x="457200" y="1166018"/>
            <a:ext cx="8229600" cy="4525963"/>
          </a:xfrm>
        </p:spPr>
        <p:txBody>
          <a:bodyPr/>
          <a:lstStyle/>
          <a:p>
            <a:pPr lvl="1"/>
            <a:r>
              <a:rPr lang="en-US" dirty="0"/>
              <a:t>5/3/19</a:t>
            </a:r>
          </a:p>
          <a:p>
            <a:pPr lvl="2"/>
            <a:r>
              <a:rPr lang="en-US" dirty="0"/>
              <a:t>None</a:t>
            </a:r>
          </a:p>
          <a:p>
            <a:pPr lvl="1"/>
            <a:endParaRPr lang="en-US" dirty="0"/>
          </a:p>
        </p:txBody>
      </p:sp>
      <p:sp>
        <p:nvSpPr>
          <p:cNvPr id="4" name="Date Placeholder 3">
            <a:extLst>
              <a:ext uri="{FF2B5EF4-FFF2-40B4-BE49-F238E27FC236}">
                <a16:creationId xmlns:a16="http://schemas.microsoft.com/office/drawing/2014/main" id="{B88B8C9D-8CA4-41E1-8497-7659DF45CD86}"/>
              </a:ext>
            </a:extLst>
          </p:cNvPr>
          <p:cNvSpPr>
            <a:spLocks noGrp="1"/>
          </p:cNvSpPr>
          <p:nvPr>
            <p:ph type="dt" sz="half" idx="10"/>
          </p:nvPr>
        </p:nvSpPr>
        <p:spPr>
          <a:xfrm>
            <a:off x="457200" y="6448425"/>
            <a:ext cx="2133600" cy="365125"/>
          </a:xfrm>
        </p:spPr>
        <p:txBody>
          <a:bodyPr/>
          <a:lstStyle/>
          <a:p>
            <a:pPr>
              <a:defRPr/>
            </a:pPr>
            <a:fld id="{F8FBDD11-8133-994C-8286-DBD05A7099D4}" type="datetime1">
              <a:rPr lang="en-US" smtClean="0"/>
              <a:t>5/2/19</a:t>
            </a:fld>
            <a:endParaRPr lang="en-US"/>
          </a:p>
        </p:txBody>
      </p:sp>
      <p:sp>
        <p:nvSpPr>
          <p:cNvPr id="5" name="Footer Placeholder 4">
            <a:extLst>
              <a:ext uri="{FF2B5EF4-FFF2-40B4-BE49-F238E27FC236}">
                <a16:creationId xmlns:a16="http://schemas.microsoft.com/office/drawing/2014/main" id="{DB1E902A-8687-4645-934E-3FF1567CB86D}"/>
              </a:ext>
            </a:extLst>
          </p:cNvPr>
          <p:cNvSpPr>
            <a:spLocks noGrp="1"/>
          </p:cNvSpPr>
          <p:nvPr>
            <p:ph type="ftr" sz="quarter" idx="11"/>
          </p:nvPr>
        </p:nvSpPr>
        <p:spPr>
          <a:xfrm>
            <a:off x="3124200" y="6448425"/>
            <a:ext cx="2895600" cy="365125"/>
          </a:xfrm>
        </p:spPr>
        <p:txBody>
          <a:bodyPr/>
          <a:lstStyle/>
          <a:p>
            <a:pPr>
              <a:defRPr/>
            </a:pPr>
            <a:r>
              <a:rPr lang="en-US"/>
              <a:t>Doc #:5-19-0021-00-agen</a:t>
            </a:r>
          </a:p>
        </p:txBody>
      </p:sp>
      <p:sp>
        <p:nvSpPr>
          <p:cNvPr id="6" name="Slide Number Placeholder 5">
            <a:extLst>
              <a:ext uri="{FF2B5EF4-FFF2-40B4-BE49-F238E27FC236}">
                <a16:creationId xmlns:a16="http://schemas.microsoft.com/office/drawing/2014/main" id="{1E3443DC-6676-4B8F-B4F7-C60F462C1AA1}"/>
              </a:ext>
            </a:extLst>
          </p:cNvPr>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23</a:t>
            </a:fld>
            <a:endParaRPr lang="en-US"/>
          </a:p>
        </p:txBody>
      </p:sp>
    </p:spTree>
    <p:extLst>
      <p:ext uri="{BB962C8B-B14F-4D97-AF65-F5344CB8AC3E}">
        <p14:creationId xmlns:p14="http://schemas.microsoft.com/office/powerpoint/2010/main" val="30380347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C8DA4-4D16-D24F-A89B-DEA27992949E}"/>
              </a:ext>
            </a:extLst>
          </p:cNvPr>
          <p:cNvSpPr>
            <a:spLocks noGrp="1"/>
          </p:cNvSpPr>
          <p:nvPr>
            <p:ph type="title"/>
          </p:nvPr>
        </p:nvSpPr>
        <p:spPr/>
        <p:txBody>
          <a:bodyPr/>
          <a:lstStyle/>
          <a:p>
            <a:r>
              <a:rPr lang="en-US" dirty="0"/>
              <a:t>Ad Hoc Sessions</a:t>
            </a:r>
          </a:p>
        </p:txBody>
      </p:sp>
      <p:sp>
        <p:nvSpPr>
          <p:cNvPr id="3" name="Content Placeholder 2">
            <a:extLst>
              <a:ext uri="{FF2B5EF4-FFF2-40B4-BE49-F238E27FC236}">
                <a16:creationId xmlns:a16="http://schemas.microsoft.com/office/drawing/2014/main" id="{03B3F0FF-6DE4-0A42-B405-99C604EEE63F}"/>
              </a:ext>
            </a:extLst>
          </p:cNvPr>
          <p:cNvSpPr>
            <a:spLocks noGrp="1"/>
          </p:cNvSpPr>
          <p:nvPr>
            <p:ph idx="1"/>
          </p:nvPr>
        </p:nvSpPr>
        <p:spPr/>
        <p:txBody>
          <a:bodyPr/>
          <a:lstStyle/>
          <a:p>
            <a:r>
              <a:rPr lang="en-US"/>
              <a:t>None</a:t>
            </a:r>
            <a:endParaRPr lang="en-US" dirty="0"/>
          </a:p>
        </p:txBody>
      </p:sp>
      <p:sp>
        <p:nvSpPr>
          <p:cNvPr id="4" name="Date Placeholder 3">
            <a:extLst>
              <a:ext uri="{FF2B5EF4-FFF2-40B4-BE49-F238E27FC236}">
                <a16:creationId xmlns:a16="http://schemas.microsoft.com/office/drawing/2014/main" id="{3966D0AD-0FE0-AF43-A2FF-7D19A6C51FC4}"/>
              </a:ext>
            </a:extLst>
          </p:cNvPr>
          <p:cNvSpPr>
            <a:spLocks noGrp="1"/>
          </p:cNvSpPr>
          <p:nvPr>
            <p:ph type="dt" sz="half" idx="10"/>
          </p:nvPr>
        </p:nvSpPr>
        <p:spPr/>
        <p:txBody>
          <a:bodyPr/>
          <a:lstStyle/>
          <a:p>
            <a:pPr>
              <a:defRPr/>
            </a:pPr>
            <a:fld id="{E0BF8F95-D1FB-A246-85FE-DC349E7D506F}" type="datetime1">
              <a:rPr lang="en-US" smtClean="0"/>
              <a:t>5/2/19</a:t>
            </a:fld>
            <a:endParaRPr lang="en-US"/>
          </a:p>
        </p:txBody>
      </p:sp>
      <p:sp>
        <p:nvSpPr>
          <p:cNvPr id="5" name="Footer Placeholder 4">
            <a:extLst>
              <a:ext uri="{FF2B5EF4-FFF2-40B4-BE49-F238E27FC236}">
                <a16:creationId xmlns:a16="http://schemas.microsoft.com/office/drawing/2014/main" id="{FB0F1D31-85BC-CD4C-8299-1245E348872C}"/>
              </a:ext>
            </a:extLst>
          </p:cNvPr>
          <p:cNvSpPr>
            <a:spLocks noGrp="1"/>
          </p:cNvSpPr>
          <p:nvPr>
            <p:ph type="ftr" sz="quarter" idx="11"/>
          </p:nvPr>
        </p:nvSpPr>
        <p:spPr/>
        <p:txBody>
          <a:bodyPr/>
          <a:lstStyle/>
          <a:p>
            <a:r>
              <a:rPr lang="en-US"/>
              <a:t>Doc #:5-19-0021-00-agen</a:t>
            </a:r>
            <a:endParaRPr lang="en-US" dirty="0"/>
          </a:p>
        </p:txBody>
      </p:sp>
      <p:sp>
        <p:nvSpPr>
          <p:cNvPr id="6" name="Slide Number Placeholder 5">
            <a:extLst>
              <a:ext uri="{FF2B5EF4-FFF2-40B4-BE49-F238E27FC236}">
                <a16:creationId xmlns:a16="http://schemas.microsoft.com/office/drawing/2014/main" id="{8A0855C2-5283-4E46-AE16-8FC533E4F788}"/>
              </a:ext>
            </a:extLst>
          </p:cNvPr>
          <p:cNvSpPr>
            <a:spLocks noGrp="1"/>
          </p:cNvSpPr>
          <p:nvPr>
            <p:ph type="sldNum" sz="quarter" idx="12"/>
          </p:nvPr>
        </p:nvSpPr>
        <p:spPr/>
        <p:txBody>
          <a:bodyPr/>
          <a:lstStyle/>
          <a:p>
            <a:pPr>
              <a:defRPr/>
            </a:pPr>
            <a:fld id="{E6A9CA49-25C3-408A-A7C2-6BBA5AFB62A7}" type="slidenum">
              <a:rPr lang="en-US" smtClean="0"/>
              <a:pPr>
                <a:defRPr/>
              </a:pPr>
              <a:t>24</a:t>
            </a:fld>
            <a:endParaRPr lang="en-US"/>
          </a:p>
        </p:txBody>
      </p:sp>
    </p:spTree>
    <p:extLst>
      <p:ext uri="{BB962C8B-B14F-4D97-AF65-F5344CB8AC3E}">
        <p14:creationId xmlns:p14="http://schemas.microsoft.com/office/powerpoint/2010/main" val="4252532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sz="2400" dirty="0">
                <a:hlinkClick r:id="rId2"/>
              </a:rPr>
              <a:t>http://standards.ieee.org/about/sasb/audcom/pnp/DySPAN_SC.pdf</a:t>
            </a:r>
            <a:endParaRPr sz="2400" dirty="0"/>
          </a:p>
          <a:p>
            <a:r>
              <a:rPr sz="2800" dirty="0"/>
              <a:t>IEEE 1900.5 WG rules</a:t>
            </a:r>
          </a:p>
          <a:p>
            <a:pPr lvl="1"/>
            <a:r>
              <a:rPr sz="2400" dirty="0">
                <a:hlinkClick r:id="rId3"/>
              </a:rPr>
              <a:t>http://grouper.ieee.org/groups/dyspan/files/individual-WG-PnPs.pdf</a:t>
            </a:r>
            <a:endParaRPr sz="2400" dirty="0"/>
          </a:p>
          <a:p>
            <a:r>
              <a:rPr sz="2800" dirty="0"/>
              <a:t>Roberts Rules (latest edition) as needed…</a:t>
            </a:r>
            <a:endParaRPr lang="en-US" sz="2800" dirty="0"/>
          </a:p>
          <a:p>
            <a:r>
              <a:rPr lang="en-US" sz="2800" dirty="0"/>
              <a:t>Note – Rules changed approved effective 1/1/19</a:t>
            </a:r>
          </a:p>
          <a:p>
            <a:pPr lvl="1"/>
            <a:r>
              <a:rPr lang="en-US" sz="2400" dirty="0">
                <a:hlinkClick r:id="rId4"/>
              </a:rPr>
              <a:t>https://mentor.ieee.org/1900.5/dcn/18/5-18-0037-00-polp-draft-policies-and-procedures-for-ieee-dyspan-sc-working-groups.doc</a:t>
            </a:r>
            <a:r>
              <a:rPr lang="en-US" sz="2400" dirty="0"/>
              <a:t> </a:t>
            </a:r>
            <a:endParaRPr sz="2400" dirty="0"/>
          </a:p>
          <a:p>
            <a:pPr lvl="1"/>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B7943FB4-7340-FD4E-BAC9-BFC5439F1ABA}" type="datetime1">
              <a:rPr lang="en-US" smtClean="0"/>
              <a:t>5/2/19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99FDAEA-0F75-F24A-9AE8-4710D1A09CDC}" type="datetime1">
              <a:rPr lang="en-US" smtClean="0"/>
              <a:t>5/2/19</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#:5-19-0021-00-agen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1524000" y="5661347"/>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8 members</a:t>
            </a:r>
            <a:r>
              <a:rPr lang="en-US" sz="1600" dirty="0"/>
              <a:t>)</a:t>
            </a:r>
          </a:p>
          <a:p>
            <a:pPr eaLnBrk="1" hangingPunct="1"/>
            <a:r>
              <a:rPr lang="en-US" sz="1600" dirty="0"/>
              <a:t>              2 meetings to get in, 2 meetings to get out</a:t>
            </a:r>
          </a:p>
        </p:txBody>
      </p:sp>
      <p:sp>
        <p:nvSpPr>
          <p:cNvPr id="2" name="TextBox 1">
            <a:extLst>
              <a:ext uri="{FF2B5EF4-FFF2-40B4-BE49-F238E27FC236}">
                <a16:creationId xmlns:a16="http://schemas.microsoft.com/office/drawing/2014/main" id="{FDDD04C9-9911-4851-8BFD-5E105A025686}"/>
              </a:ext>
            </a:extLst>
          </p:cNvPr>
          <p:cNvSpPr txBox="1"/>
          <p:nvPr/>
        </p:nvSpPr>
        <p:spPr>
          <a:xfrm>
            <a:off x="7832868" y="1219200"/>
            <a:ext cx="1158732" cy="369332"/>
          </a:xfrm>
          <a:prstGeom prst="rect">
            <a:avLst/>
          </a:prstGeom>
          <a:noFill/>
        </p:spPr>
        <p:txBody>
          <a:bodyPr wrap="square" rtlCol="0">
            <a:spAutoFit/>
          </a:bodyPr>
          <a:lstStyle/>
          <a:p>
            <a:r>
              <a:rPr lang="en-US" b="1" i="1" dirty="0">
                <a:solidFill>
                  <a:srgbClr val="FF0000"/>
                </a:solidFill>
              </a:rPr>
              <a:t>Quorum?</a:t>
            </a:r>
          </a:p>
        </p:txBody>
      </p:sp>
      <p:graphicFrame>
        <p:nvGraphicFramePr>
          <p:cNvPr id="7" name="Table 6">
            <a:extLst>
              <a:ext uri="{FF2B5EF4-FFF2-40B4-BE49-F238E27FC236}">
                <a16:creationId xmlns:a16="http://schemas.microsoft.com/office/drawing/2014/main" id="{2BE030AB-4605-DD47-AE1E-3E302CF0756E}"/>
              </a:ext>
            </a:extLst>
          </p:cNvPr>
          <p:cNvGraphicFramePr>
            <a:graphicFrameLocks noGrp="1"/>
          </p:cNvGraphicFramePr>
          <p:nvPr>
            <p:extLst>
              <p:ext uri="{D42A27DB-BD31-4B8C-83A1-F6EECF244321}">
                <p14:modId xmlns:p14="http://schemas.microsoft.com/office/powerpoint/2010/main" val="506041824"/>
              </p:ext>
            </p:extLst>
          </p:nvPr>
        </p:nvGraphicFramePr>
        <p:xfrm>
          <a:off x="1295400" y="762000"/>
          <a:ext cx="6273800" cy="3987800"/>
        </p:xfrm>
        <a:graphic>
          <a:graphicData uri="http://schemas.openxmlformats.org/drawingml/2006/table">
            <a:tbl>
              <a:tblPr>
                <a:tableStyleId>{5C22544A-7EE6-4342-B048-85BDC9FD1C3A}</a:tableStyleId>
              </a:tblPr>
              <a:tblGrid>
                <a:gridCol w="675250">
                  <a:extLst>
                    <a:ext uri="{9D8B030D-6E8A-4147-A177-3AD203B41FA5}">
                      <a16:colId xmlns:a16="http://schemas.microsoft.com/office/drawing/2014/main" val="1800179162"/>
                    </a:ext>
                  </a:extLst>
                </a:gridCol>
                <a:gridCol w="865461">
                  <a:extLst>
                    <a:ext uri="{9D8B030D-6E8A-4147-A177-3AD203B41FA5}">
                      <a16:colId xmlns:a16="http://schemas.microsoft.com/office/drawing/2014/main" val="1640978822"/>
                    </a:ext>
                  </a:extLst>
                </a:gridCol>
                <a:gridCol w="973889">
                  <a:extLst>
                    <a:ext uri="{9D8B030D-6E8A-4147-A177-3AD203B41FA5}">
                      <a16:colId xmlns:a16="http://schemas.microsoft.com/office/drawing/2014/main" val="3548199457"/>
                    </a:ext>
                  </a:extLst>
                </a:gridCol>
                <a:gridCol w="914400">
                  <a:extLst>
                    <a:ext uri="{9D8B030D-6E8A-4147-A177-3AD203B41FA5}">
                      <a16:colId xmlns:a16="http://schemas.microsoft.com/office/drawing/2014/main" val="2777249842"/>
                    </a:ext>
                  </a:extLst>
                </a:gridCol>
                <a:gridCol w="2844800">
                  <a:extLst>
                    <a:ext uri="{9D8B030D-6E8A-4147-A177-3AD203B41FA5}">
                      <a16:colId xmlns:a16="http://schemas.microsoft.com/office/drawing/2014/main" val="4162071288"/>
                    </a:ext>
                  </a:extLst>
                </a:gridCol>
              </a:tblGrid>
              <a:tr h="609600">
                <a:tc>
                  <a:txBody>
                    <a:bodyPr/>
                    <a:lstStyle/>
                    <a:p>
                      <a:pPr algn="r" fontAlgn="b"/>
                      <a:r>
                        <a:rPr lang="en-US" sz="1100" u="none" strike="noStrike">
                          <a:effectLst/>
                        </a:rPr>
                        <a:t>5/3/19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WG Status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First Name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Last Name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Affiliation</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95066632"/>
                  </a:ext>
                </a:extLst>
              </a:tr>
              <a:tr h="1778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Total</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70175474"/>
                  </a:ext>
                </a:extLst>
              </a:tr>
              <a:tr h="1778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35222676"/>
                  </a:ext>
                </a:extLst>
              </a:tr>
              <a:tr h="1778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47543763"/>
                  </a:ext>
                </a:extLst>
              </a:tr>
              <a:tr h="1778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Thor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Berglie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SSC</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85258665"/>
                  </a:ext>
                </a:extLst>
              </a:tr>
              <a:tr h="1778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Carlos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Caicedo</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Syracuse University (Secretary)</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91851897"/>
                  </a:ext>
                </a:extLst>
              </a:tr>
              <a:tr h="1778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David</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Chester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Harris</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77605766"/>
                  </a:ext>
                </a:extLst>
              </a:tr>
              <a:tr h="1778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Lynn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Grande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Self</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967452320"/>
                  </a:ext>
                </a:extLst>
              </a:tr>
              <a:tr h="1778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Colby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Harper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Pathfinder Wireless Corp</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12536091"/>
                  </a:ext>
                </a:extLst>
              </a:tr>
              <a:tr h="1778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Mitch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Kokar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VIStology &amp; Northeastern University</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99007744"/>
                  </a:ext>
                </a:extLst>
              </a:tr>
              <a:tr h="1778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Alex</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Lackpour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Lockheed </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58315580"/>
                  </a:ext>
                </a:extLst>
              </a:tr>
              <a:tr h="1778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Li</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Li</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Communications Research Centre Canada</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4035029"/>
                  </a:ext>
                </a:extLst>
              </a:tr>
              <a:tr h="1778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Jakub</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Moskal</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Vistology</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86756347"/>
                  </a:ext>
                </a:extLst>
              </a:tr>
              <a:tr h="1778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V</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Prasad</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Wireless and Mobile Communication, TU Delft</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91640837"/>
                  </a:ext>
                </a:extLst>
              </a:tr>
              <a:tr h="1778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Tony</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Rennier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Foundry Inc (Chair)</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14592418"/>
                  </a:ext>
                </a:extLst>
              </a:tr>
              <a:tr h="1778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Reinhard</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Schrage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SchrageConsult</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46093797"/>
                  </a:ext>
                </a:extLst>
              </a:tr>
              <a:tr h="1778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Mat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Sherman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BAE Systems (Former Chair)</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35867532"/>
                  </a:ext>
                </a:extLst>
              </a:tr>
              <a:tr h="1778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John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Stine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MITRE</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54099408"/>
                  </a:ext>
                </a:extLst>
              </a:tr>
              <a:tr h="1778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Darcy</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Swain-Walsh</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MITRE (Vice Chair)</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236214323"/>
                  </a:ext>
                </a:extLst>
              </a:tr>
              <a:tr h="1778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Participant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Julia</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Andrusenko</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JHU/APL</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35437790"/>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b="1" dirty="0">
                <a:latin typeface="Times New Roman" pitchFamily="18" charset="0"/>
              </a:rPr>
              <a:t>5/3/19  08:00-10:00 EDT (GMT-4:00)</a:t>
            </a:r>
            <a:endParaRPr lang="en-US" dirty="0">
              <a:latin typeface="Times New Roman" pitchFamily="18" charset="0"/>
            </a:endParaRPr>
          </a:p>
          <a:p>
            <a:pPr>
              <a:buFont typeface="+mj-lt"/>
              <a:buAutoNum type="arabicPeriod"/>
            </a:pPr>
            <a:r>
              <a:rPr lang="en-US" dirty="0" err="1"/>
              <a:t>Administrivia</a:t>
            </a:r>
            <a:endParaRPr lang="en-US" dirty="0"/>
          </a:p>
          <a:p>
            <a:pPr lvl="1">
              <a:buFont typeface="+mj-lt"/>
              <a:buAutoNum type="alphaLcParenR"/>
            </a:pPr>
            <a:r>
              <a:rPr lang="en-US" dirty="0"/>
              <a:t>Roll Call / Quorum Check</a:t>
            </a:r>
          </a:p>
          <a:p>
            <a:pPr lvl="1">
              <a:buFont typeface="+mj-lt"/>
              <a:buAutoNum type="alphaLcParenR"/>
            </a:pPr>
            <a:r>
              <a:rPr lang="en-US" dirty="0"/>
              <a:t>Approve Agenda</a:t>
            </a:r>
          </a:p>
          <a:p>
            <a:pPr lvl="1">
              <a:buFont typeface="+mj-lt"/>
              <a:buAutoNum type="alphaLcParenR"/>
            </a:pPr>
            <a:r>
              <a:rPr lang="en-US" dirty="0"/>
              <a:t>Patent slides / Notes on status</a:t>
            </a:r>
          </a:p>
          <a:p>
            <a:pPr lvl="1">
              <a:buFont typeface="+mj-lt"/>
              <a:buAutoNum type="alphaLcParenR"/>
            </a:pPr>
            <a:r>
              <a:rPr lang="en-US" dirty="0"/>
              <a:t>Approval of recent minutes</a:t>
            </a:r>
          </a:p>
          <a:p>
            <a:pPr>
              <a:buFont typeface="+mj-lt"/>
              <a:buAutoNum type="arabicPeriod"/>
            </a:pPr>
            <a:r>
              <a:rPr lang="en-US" dirty="0"/>
              <a:t>IEEE Standards Awards </a:t>
            </a:r>
          </a:p>
          <a:p>
            <a:pPr>
              <a:buFont typeface="+mj-lt"/>
              <a:buAutoNum type="arabicPeriod"/>
            </a:pPr>
            <a:r>
              <a:rPr lang="en-US" dirty="0"/>
              <a:t>Status on 1900.5.1</a:t>
            </a:r>
          </a:p>
          <a:p>
            <a:pPr>
              <a:buFont typeface="+mj-lt"/>
              <a:buAutoNum type="arabicPeriod"/>
            </a:pPr>
            <a:r>
              <a:rPr lang="en-US" dirty="0"/>
              <a:t>Status on 1900.5.2a</a:t>
            </a:r>
          </a:p>
          <a:p>
            <a:pPr>
              <a:buFont typeface="+mj-lt"/>
              <a:buAutoNum type="arabicPeriod"/>
            </a:pPr>
            <a:r>
              <a:rPr lang="en-US" dirty="0"/>
              <a:t>Status on 1900.5 Revision</a:t>
            </a:r>
          </a:p>
          <a:p>
            <a:pPr>
              <a:buFont typeface="+mj-lt"/>
              <a:buAutoNum type="arabicPeriod"/>
            </a:pPr>
            <a:r>
              <a:rPr lang="en-US" dirty="0"/>
              <a:t>Review of other 1900 activities (1900.1, Leadership meeting etc.)</a:t>
            </a:r>
          </a:p>
          <a:p>
            <a:pPr>
              <a:buFont typeface="+mj-lt"/>
              <a:buAutoNum type="arabicPeriod"/>
            </a:pPr>
            <a:r>
              <a:rPr lang="en-US" dirty="0"/>
              <a:t>1900.5 marketing inputs</a:t>
            </a:r>
          </a:p>
          <a:p>
            <a:pPr>
              <a:buFont typeface="+mj-lt"/>
              <a:buAutoNum type="arabicPeriod"/>
            </a:pPr>
            <a:r>
              <a:rPr lang="en-US" dirty="0"/>
              <a:t>1900.5 meeting planning and review</a:t>
            </a:r>
          </a:p>
          <a:p>
            <a:pPr>
              <a:buFont typeface="+mj-lt"/>
              <a:buAutoNum type="arabicPeriod"/>
            </a:pPr>
            <a:r>
              <a:rPr lang="en-US" dirty="0" err="1"/>
              <a:t>AoB</a:t>
            </a:r>
            <a:endParaRPr lang="en-US" dirty="0"/>
          </a:p>
          <a:p>
            <a:pPr>
              <a:buFont typeface="+mj-lt"/>
              <a:buAutoNum type="arabicPeriod"/>
            </a:pPr>
            <a:r>
              <a:rPr lang="en-US" dirty="0"/>
              <a:t>Approve 1900.5.2a Revised PAR</a:t>
            </a:r>
          </a:p>
          <a:p>
            <a:pPr>
              <a:buFont typeface="+mj-lt"/>
              <a:buAutoNum type="arabicPeriod"/>
            </a:pPr>
            <a:r>
              <a:rPr lang="en-US" dirty="0"/>
              <a:t>Approve 1900.5.1 WG Ballot Comment Responses</a:t>
            </a:r>
          </a:p>
          <a:p>
            <a:pPr>
              <a:buFont typeface="+mj-lt"/>
              <a:buAutoNum type="arabicPeriod"/>
            </a:pPr>
            <a:r>
              <a:rPr lang="en-US" dirty="0"/>
              <a:t>Adjourn</a:t>
            </a:r>
          </a:p>
          <a:p>
            <a:pPr>
              <a:buFont typeface="+mj-lt"/>
              <a:buAutoNum type="arabicPeriod"/>
            </a:pPr>
            <a:r>
              <a:rPr lang="en-US" dirty="0"/>
              <a:t>Ad Hoc sessions (Review and planning for subgroup activities as needed)</a:t>
            </a:r>
          </a:p>
        </p:txBody>
      </p:sp>
      <p:sp>
        <p:nvSpPr>
          <p:cNvPr id="6148" name="TextBox 1"/>
          <p:cNvSpPr txBox="1">
            <a:spLocks noChangeArrowheads="1"/>
          </p:cNvSpPr>
          <p:nvPr/>
        </p:nvSpPr>
        <p:spPr bwMode="auto">
          <a:xfrm>
            <a:off x="4648200" y="5562600"/>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2F8E694A-3CDE-B449-983B-313860AC3C32}" type="datetime1">
              <a:rPr lang="en-US" smtClean="0"/>
              <a:t>5/2/19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#:5-19-0021-00-agen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a:t>
            </a:r>
            <a:r>
              <a:rPr lang="en-US" dirty="0">
                <a:solidFill>
                  <a:schemeClr val="tx1"/>
                </a:solidFill>
              </a:rPr>
              <a:t>5-21-0017-00-agen</a:t>
            </a:r>
          </a:p>
          <a:p>
            <a:endParaRPr dirty="0"/>
          </a:p>
          <a:p>
            <a:r>
              <a:rPr dirty="0"/>
              <a:t>Mover:</a:t>
            </a:r>
            <a:r>
              <a:rPr lang="en-US" dirty="0"/>
              <a:t> 	</a:t>
            </a:r>
            <a:endParaRPr dirty="0"/>
          </a:p>
          <a:p>
            <a:r>
              <a:rPr dirty="0"/>
              <a:t>Second:</a:t>
            </a:r>
            <a:r>
              <a:rPr lang="en-US" dirty="0"/>
              <a:t> 	</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02137EE1-C503-4741-A4F6-12FCDF18EC43}" type="datetime1">
              <a:rPr lang="en-US" smtClean="0"/>
              <a:t>5/2/19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#:5-19-0021-00-agen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dirty="0"/>
              <a:t>	</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The IEEE-SA strongly recommends that at each WG meeting the chair or a designee:</a:t>
            </a:r>
            <a:endParaRPr lang="en-US" altLang="en-US"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ea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Instructions for the WG Chair</a:t>
            </a:r>
            <a:endParaRPr lang="en-US" altLang="en-US" sz="3200" u="sng">
              <a:latin typeface="Calibri" panose="020F0502020204030204" pitchFamily="34" charset="0"/>
              <a:ea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81000" y="611187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a:xfrm>
            <a:off x="457200" y="6448425"/>
            <a:ext cx="2133600" cy="365125"/>
          </a:xfrm>
        </p:spPr>
        <p:txBody>
          <a:bodyPr/>
          <a:lstStyle/>
          <a:p>
            <a:pPr>
              <a:defRPr/>
            </a:pPr>
            <a:fld id="{8EC0AD0B-3E93-F64D-A029-51B5D43D0772}" type="datetime1">
              <a:rPr lang="en-US" smtClean="0"/>
              <a:t>5/2/19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235909328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p:cNvSpPr>
            <a:spLocks noGrp="1" noChangeArrowheads="1"/>
          </p:cNvSpPr>
          <p:nvPr>
            <p:ph type="body" idx="1"/>
          </p:nvPr>
        </p:nvSpPr>
        <p:spPr>
          <a:xfrm>
            <a:off x="-17463" y="1447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413657" y="6016625"/>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a:xfrm>
            <a:off x="457200" y="6448425"/>
            <a:ext cx="2133600" cy="365125"/>
          </a:xfrm>
        </p:spPr>
        <p:txBody>
          <a:bodyPr/>
          <a:lstStyle/>
          <a:p>
            <a:pPr>
              <a:defRPr/>
            </a:pPr>
            <a:fld id="{2BC8276F-864B-D740-B714-021D673EAB99}" type="datetime1">
              <a:rPr lang="en-US" smtClean="0"/>
              <a:t>5/2/19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869387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p:cNvSpPr>
            <a:spLocks noGrp="1" noChangeArrowheads="1"/>
          </p:cNvSpPr>
          <p:nvPr>
            <p:ph type="body" idx="1"/>
          </p:nvPr>
        </p:nvSpPr>
        <p:spPr>
          <a:xfrm>
            <a:off x="228600" y="1603375"/>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457200" y="5971449"/>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a:xfrm>
            <a:off x="457200" y="6448425"/>
            <a:ext cx="2133600" cy="365125"/>
          </a:xfrm>
        </p:spPr>
        <p:txBody>
          <a:bodyPr/>
          <a:lstStyle/>
          <a:p>
            <a:pPr>
              <a:defRPr/>
            </a:pPr>
            <a:fld id="{6D91421B-D4D4-2B43-B2A2-DEAFBB6735E2}" type="datetime1">
              <a:rPr lang="en-US" smtClean="0"/>
              <a:t>5/2/19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#:5-19-0021-00-agen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9</a:t>
            </a:fld>
            <a:endParaRPr lang="en-US" dirty="0"/>
          </a:p>
        </p:txBody>
      </p:sp>
    </p:spTree>
    <p:extLst>
      <p:ext uri="{BB962C8B-B14F-4D97-AF65-F5344CB8AC3E}">
        <p14:creationId xmlns:p14="http://schemas.microsoft.com/office/powerpoint/2010/main" val="26651972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17034</TotalTime>
  <Words>2040</Words>
  <Application>Microsoft Macintosh PowerPoint</Application>
  <PresentationFormat>On-screen Show (4:3)</PresentationFormat>
  <Paragraphs>390</Paragraphs>
  <Slides>24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Helvetica</vt:lpstr>
      <vt:lpstr>Monotype Sorts</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the WG Chair</vt:lpstr>
      <vt:lpstr>Participants have a duty to inform the IEEE</vt:lpstr>
      <vt:lpstr>Ways to inform IEEE</vt:lpstr>
      <vt:lpstr>Other guidelines for IEEE WG meetings</vt:lpstr>
      <vt:lpstr>Patent-related information</vt:lpstr>
      <vt:lpstr>Minutes for approval</vt:lpstr>
      <vt:lpstr>IEEE Standards Association Awards</vt:lpstr>
      <vt:lpstr>Current Status for 1900.5.1</vt:lpstr>
      <vt:lpstr>Working Schedule for 1900.5.1</vt:lpstr>
      <vt:lpstr>Current Status for 1900.5.2a</vt:lpstr>
      <vt:lpstr>Current Status for 1900.5</vt:lpstr>
      <vt:lpstr>Other DySPAN-SC Activities</vt:lpstr>
      <vt:lpstr>1900.5 Marketing Inputs</vt:lpstr>
      <vt:lpstr>1900.5 Meeting Planning and Review</vt:lpstr>
      <vt:lpstr>Approval of 1900.5.2a Revised PAR</vt:lpstr>
      <vt:lpstr>Approval of 1900.5.1 Response to WG Ballot Comments</vt:lpstr>
      <vt:lpstr>AoB</vt:lpstr>
      <vt:lpstr>Ad Hoc Sessions</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Microsoft Office User</cp:lastModifiedBy>
  <cp:revision>519</cp:revision>
  <dcterms:created xsi:type="dcterms:W3CDTF">2013-08-13T02:52:21Z</dcterms:created>
  <dcterms:modified xsi:type="dcterms:W3CDTF">2019-05-02T15:07:27Z</dcterms:modified>
</cp:coreProperties>
</file>