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87" r:id="rId8"/>
    <p:sldId id="388" r:id="rId9"/>
    <p:sldId id="389" r:id="rId10"/>
    <p:sldId id="390" r:id="rId11"/>
    <p:sldId id="391" r:id="rId12"/>
    <p:sldId id="415" r:id="rId13"/>
    <p:sldId id="419" r:id="rId14"/>
    <p:sldId id="410" r:id="rId15"/>
    <p:sldId id="384" r:id="rId16"/>
    <p:sldId id="416" r:id="rId17"/>
    <p:sldId id="411" r:id="rId18"/>
    <p:sldId id="344" r:id="rId19"/>
    <p:sldId id="409" r:id="rId20"/>
    <p:sldId id="386" r:id="rId21"/>
    <p:sldId id="420" r:id="rId22"/>
    <p:sldId id="421" r:id="rId23"/>
    <p:sldId id="398" r:id="rId24"/>
    <p:sldId id="41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81" autoAdjust="0"/>
    <p:restoredTop sz="94675"/>
  </p:normalViewPr>
  <p:slideViewPr>
    <p:cSldViewPr>
      <p:cViewPr varScale="1">
        <p:scale>
          <a:sx n="216" d="100"/>
          <a:sy n="216" d="100"/>
        </p:scale>
        <p:origin x="67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1250F6E-AC27-A446-B4B6-0B0CA6F2D39B}" type="datetime1">
              <a:rPr lang="en-US" smtClean="0"/>
              <a:t>4/5/19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#:5-19-0017-00-agen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12A5FF8-2FE9-2C4A-BC89-0EA2E0AC792E}"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#:5-19-0017-00-agen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090DCA-46E5-1244-BD74-1BFD96FC17D8}"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#:5-19-0017-00-agen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208581C4-3FB8-C44E-9110-8CCE85E9394B}" type="datetime1">
              <a:rPr lang="en-US" smtClean="0"/>
              <a:t>4/5/19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3022B290-083B-5D4B-BDD4-D4DA700CF478}" type="datetime1">
              <a:rPr lang="en-US" smtClean="0"/>
              <a:t>4/5/19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#:5-19-0017-00-agen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7CEE4F7E-E0AB-5944-BE76-6EADB4E64093}" type="datetime1">
              <a:rPr lang="en-US" smtClean="0"/>
              <a:t>4/5/19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40EDCF91-87F5-0549-BDC4-3C1C126DDCCB}" type="datetime1">
              <a:rPr lang="en-US" smtClean="0"/>
              <a:t>4/5/19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4292571-88C2-2248-858A-D506DB0ECAAB}" type="datetime1">
              <a:rPr lang="en-US" smtClean="0"/>
              <a:t>4/5/19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#:5-19-0017-00-agen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CC650B9-5C08-9E4C-82A7-DA52B54036EB}" type="datetime1">
              <a:rPr lang="en-US" smtClean="0"/>
              <a:t>4/5/19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#:5-19-0017-00-agen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2E96C1A-E613-8643-BAA6-6676EE14EE45}" type="datetime1">
              <a:rPr lang="en-US" smtClean="0"/>
              <a:t>4/5/19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#:5-19-0017-00-agen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A64204-A1F2-9043-AC46-5521A608C876}" type="datetime1">
              <a:rPr lang="en-US" smtClean="0"/>
              <a:t>4/5/19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#:5-19-0017-00-agen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04A968C-3175-F347-B72D-9ABAC26FE0AD}" type="datetime1">
              <a:rPr lang="en-US" smtClean="0"/>
              <a:t>4/5/19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#:5-19-0017-00-agen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967FCE46-F9B0-B146-9AB4-524AC288A075}" type="datetime1">
              <a:rPr lang="en-US" smtClean="0"/>
              <a:t>4/5/19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#:5-19-0017-00-agen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84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April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April 2019</a:t>
            </a:r>
          </a:p>
          <a:p>
            <a:pPr eaLnBrk="0" hangingPunct="0"/>
            <a:r>
              <a:rPr lang="en-US" sz="1200" b="1" dirty="0">
                <a:latin typeface="Arial" pitchFamily="34" charset="0"/>
                <a:cs typeface="Times New Roman" pitchFamily="18" charset="0"/>
              </a:rPr>
              <a:t>Document No: 5-19-0017-00-agen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7868581B-1183-2746-BD8A-299158A0C0C0}" type="datetime1">
              <a:rPr lang="en-US" smtClean="0"/>
              <a:t>4/5/19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1881A58-877E-774C-A78E-BF590E783152}" type="datetime1">
              <a:rPr lang="en-US" smtClean="0"/>
              <a:t>4/5/19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2/1/19</a:t>
            </a:r>
            <a:r>
              <a:rPr lang="en-US" dirty="0"/>
              <a:t> </a:t>
            </a:r>
            <a:r>
              <a:rPr dirty="0"/>
              <a:t>WG minutes contained in </a:t>
            </a:r>
            <a:r>
              <a:rPr lang="en-US" dirty="0">
                <a:solidFill>
                  <a:schemeClr val="tx1"/>
                </a:solidFill>
              </a:rPr>
              <a:t>Doc #:5-19-0015-00-mins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 </a:t>
            </a:r>
          </a:p>
          <a:p>
            <a:r>
              <a:rPr dirty="0"/>
              <a:t>Second:</a:t>
            </a:r>
            <a:r>
              <a:rPr lang="en-US" dirty="0"/>
              <a:t> Darcy</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656883A-CAAB-454E-8C0A-97FA1FE66D41}" type="datetime1">
              <a:rPr lang="en-US" smtClean="0"/>
              <a:t>4/5/19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51231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3/5-7/19</a:t>
            </a:r>
            <a:r>
              <a:rPr lang="en-US" dirty="0"/>
              <a:t> </a:t>
            </a:r>
            <a:r>
              <a:rPr dirty="0"/>
              <a:t>WG minutes contained in </a:t>
            </a:r>
            <a:r>
              <a:rPr lang="en-US" dirty="0">
                <a:solidFill>
                  <a:schemeClr val="tx1"/>
                </a:solidFill>
              </a:rPr>
              <a:t>Doc #:5-19-0016-00-mins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Li</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5BCE2A0-1607-FE46-B366-06D4CB38B193}" type="datetime1">
              <a:rPr lang="en-US" smtClean="0"/>
              <a:t>4/5/19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4525963"/>
          </a:xfrm>
        </p:spPr>
        <p:txBody>
          <a:bodyPr/>
          <a:lstStyle/>
          <a:p>
            <a:r>
              <a:rPr lang="en-US" sz="2800" dirty="0"/>
              <a:t>1900.5.1 status</a:t>
            </a:r>
          </a:p>
          <a:p>
            <a:pPr lvl="1"/>
            <a:r>
              <a:rPr lang="en-US" sz="2000" dirty="0"/>
              <a:t>2/1/19</a:t>
            </a:r>
          </a:p>
          <a:p>
            <a:pPr lvl="2"/>
            <a:r>
              <a:rPr lang="en-US" sz="1800" dirty="0"/>
              <a:t>Used John’s Dec example to make RIF examples</a:t>
            </a:r>
          </a:p>
          <a:p>
            <a:pPr lvl="2"/>
            <a:r>
              <a:rPr lang="en-US" sz="1800" dirty="0"/>
              <a:t>Having ad-hoc today</a:t>
            </a:r>
          </a:p>
          <a:p>
            <a:pPr lvl="1"/>
            <a:r>
              <a:rPr lang="en-US" sz="2200" dirty="0"/>
              <a:t>3/5</a:t>
            </a:r>
          </a:p>
          <a:p>
            <a:pPr lvl="2"/>
            <a:r>
              <a:rPr lang="en-US" sz="1800" dirty="0"/>
              <a:t>WG Draft Ballot approved</a:t>
            </a:r>
          </a:p>
          <a:p>
            <a:pPr lvl="2"/>
            <a:r>
              <a:rPr lang="en-US" sz="1800" dirty="0"/>
              <a:t>Draft responses to comments created</a:t>
            </a:r>
          </a:p>
          <a:p>
            <a:pPr lvl="1"/>
            <a:r>
              <a:rPr lang="en-US" sz="2200" dirty="0"/>
              <a:t>4/5</a:t>
            </a:r>
          </a:p>
          <a:p>
            <a:pPr lvl="2"/>
            <a:r>
              <a:rPr lang="en-US" sz="1800" dirty="0"/>
              <a:t>Working on comments to the draft ballot</a:t>
            </a:r>
          </a:p>
          <a:p>
            <a:pPr lvl="2"/>
            <a:r>
              <a:rPr lang="en-US" sz="1800" dirty="0"/>
              <a:t>Adding view from the application’s point of view</a:t>
            </a:r>
          </a:p>
          <a:p>
            <a:pPr lvl="3"/>
            <a:r>
              <a:rPr lang="en-US" sz="1400" dirty="0"/>
              <a:t>Inputs from John Stine</a:t>
            </a:r>
          </a:p>
          <a:p>
            <a:pPr lvl="3"/>
            <a:r>
              <a:rPr lang="en-US" sz="1400" dirty="0"/>
              <a:t>John may be providing more exemplars</a:t>
            </a:r>
          </a:p>
        </p:txBody>
      </p:sp>
      <p:sp>
        <p:nvSpPr>
          <p:cNvPr id="4" name="Date Placeholder 3"/>
          <p:cNvSpPr>
            <a:spLocks noGrp="1"/>
          </p:cNvSpPr>
          <p:nvPr>
            <p:ph type="dt" sz="quarter" idx="10"/>
          </p:nvPr>
        </p:nvSpPr>
        <p:spPr>
          <a:xfrm>
            <a:off x="457200" y="6448425"/>
            <a:ext cx="2133600" cy="365125"/>
          </a:xfrm>
        </p:spPr>
        <p:txBody>
          <a:bodyPr/>
          <a:lstStyle/>
          <a:p>
            <a:pPr>
              <a:defRPr/>
            </a:pPr>
            <a:fld id="{5A0A8689-5DE0-7445-BE2A-5EB3E98CBABB}"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9771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4/19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872F66FD-7C4A-D940-A844-FD0EAFEB4AC2}"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6/19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2000" dirty="0"/>
              <a:t>1900.5.2a status</a:t>
            </a:r>
          </a:p>
          <a:p>
            <a:pPr lvl="1"/>
            <a:r>
              <a:rPr lang="en-US" sz="1600" dirty="0"/>
              <a:t>2/1/19</a:t>
            </a:r>
          </a:p>
          <a:p>
            <a:pPr lvl="2"/>
            <a:r>
              <a:rPr lang="en-US" sz="1400" dirty="0"/>
              <a:t>John submitted draft document</a:t>
            </a:r>
          </a:p>
          <a:p>
            <a:pPr lvl="3"/>
            <a:r>
              <a:rPr lang="en-US" sz="1100" dirty="0"/>
              <a:t>Uses Java to define structure and the rules</a:t>
            </a:r>
          </a:p>
          <a:p>
            <a:pPr lvl="3"/>
            <a:r>
              <a:rPr lang="en-US" sz="1100" dirty="0"/>
              <a:t>Is addressing some concerns (constructs and naming)</a:t>
            </a:r>
          </a:p>
          <a:p>
            <a:pPr lvl="2"/>
            <a:r>
              <a:rPr lang="en-US" sz="1400" dirty="0"/>
              <a:t>Carlos working with XML and matching 1900.5.2</a:t>
            </a:r>
          </a:p>
          <a:p>
            <a:pPr lvl="3"/>
            <a:r>
              <a:rPr lang="en-US" sz="1100" dirty="0"/>
              <a:t>Some corrections need to be made</a:t>
            </a:r>
          </a:p>
          <a:p>
            <a:pPr lvl="2"/>
            <a:r>
              <a:rPr lang="en-US" sz="1400" dirty="0"/>
              <a:t>Looking toward a mutual verification at March meeting</a:t>
            </a:r>
          </a:p>
          <a:p>
            <a:pPr lvl="1"/>
            <a:r>
              <a:rPr lang="en-US" sz="1800" dirty="0"/>
              <a:t>3/5</a:t>
            </a:r>
          </a:p>
          <a:p>
            <a:pPr lvl="2"/>
            <a:r>
              <a:rPr lang="en-US" sz="1400" dirty="0"/>
              <a:t>2 drafts created</a:t>
            </a:r>
          </a:p>
          <a:p>
            <a:pPr lvl="2"/>
            <a:r>
              <a:rPr lang="en-US" sz="1400" dirty="0"/>
              <a:t>Java classes JSON and schema along with a POC created</a:t>
            </a:r>
          </a:p>
          <a:p>
            <a:pPr lvl="2"/>
            <a:r>
              <a:rPr lang="en-US" sz="1400" dirty="0"/>
              <a:t>Good progress/moving fast/need schedule</a:t>
            </a:r>
          </a:p>
          <a:p>
            <a:pPr lvl="2"/>
            <a:r>
              <a:rPr lang="en-US" sz="1400" dirty="0"/>
              <a:t>Tony need to convert amendment to a revision to pick up changes to 1900.5.2</a:t>
            </a:r>
          </a:p>
          <a:p>
            <a:pPr lvl="1"/>
            <a:r>
              <a:rPr lang="en-US" sz="1800" dirty="0"/>
              <a:t>4/5</a:t>
            </a:r>
          </a:p>
          <a:p>
            <a:pPr lvl="2"/>
            <a:r>
              <a:rPr lang="en-US" sz="1400" dirty="0"/>
              <a:t>Draft update to PAR created</a:t>
            </a:r>
          </a:p>
          <a:p>
            <a:pPr lvl="3"/>
            <a:r>
              <a:rPr lang="en-US" sz="1000" dirty="0"/>
              <a:t>Draft under review</a:t>
            </a:r>
          </a:p>
          <a:p>
            <a:pPr lvl="2"/>
            <a:r>
              <a:rPr lang="en-US" sz="1400" dirty="0"/>
              <a:t>Carlos collaborating with Kael/John et. al.</a:t>
            </a:r>
          </a:p>
          <a:p>
            <a:pPr lvl="3"/>
            <a:r>
              <a:rPr lang="en-US" sz="1000" dirty="0"/>
              <a:t>Working toward refining the schema</a:t>
            </a:r>
          </a:p>
          <a:p>
            <a:pPr lvl="3"/>
            <a:r>
              <a:rPr lang="en-US" sz="1000" dirty="0"/>
              <a:t>Looking at rule set and ensuring that they are consistent</a:t>
            </a:r>
          </a:p>
          <a:p>
            <a:pPr lvl="3"/>
            <a:r>
              <a:rPr lang="en-US" sz="1000" dirty="0"/>
              <a:t>2 weeks to get through current material</a:t>
            </a:r>
          </a:p>
          <a:p>
            <a:pPr lvl="3"/>
            <a:r>
              <a:rPr lang="en-US" sz="1000" dirty="0"/>
              <a:t>Will present next monthly</a:t>
            </a:r>
          </a:p>
        </p:txBody>
      </p:sp>
      <p:sp>
        <p:nvSpPr>
          <p:cNvPr id="4" name="Date Placeholder 3"/>
          <p:cNvSpPr>
            <a:spLocks noGrp="1"/>
          </p:cNvSpPr>
          <p:nvPr>
            <p:ph type="dt" sz="quarter" idx="10"/>
          </p:nvPr>
        </p:nvSpPr>
        <p:spPr>
          <a:xfrm>
            <a:off x="457200" y="6448425"/>
            <a:ext cx="2133600" cy="365125"/>
          </a:xfrm>
        </p:spPr>
        <p:txBody>
          <a:bodyPr/>
          <a:lstStyle/>
          <a:p>
            <a:pPr>
              <a:defRPr/>
            </a:pPr>
            <a:fld id="{9ECFE0FA-C4FE-244C-8A38-277502518EB0}"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1900.5 Status</a:t>
            </a:r>
          </a:p>
          <a:p>
            <a:pPr lvl="1"/>
            <a:r>
              <a:rPr lang="en-US" sz="1600" dirty="0"/>
              <a:t>2/1/19</a:t>
            </a:r>
          </a:p>
          <a:p>
            <a:pPr lvl="2"/>
            <a:r>
              <a:rPr lang="en-US" sz="1400" dirty="0"/>
              <a:t>Ad-hoc held 1/25/19 1-3pm EST</a:t>
            </a:r>
          </a:p>
          <a:p>
            <a:pPr lvl="2"/>
            <a:r>
              <a:rPr lang="en-US" sz="1400" dirty="0"/>
              <a:t>Add</a:t>
            </a:r>
          </a:p>
          <a:p>
            <a:pPr lvl="3"/>
            <a:r>
              <a:rPr lang="en-US" sz="1100" dirty="0"/>
              <a:t>Identify business process (and definition) as a higher org than use case.</a:t>
            </a:r>
          </a:p>
          <a:p>
            <a:pPr lvl="3"/>
            <a:r>
              <a:rPr lang="en-US" sz="1100" dirty="0"/>
              <a:t>Use of Evidence that is not Policy i.e. Spectrum Sensor outputs</a:t>
            </a:r>
          </a:p>
          <a:p>
            <a:pPr lvl="3"/>
            <a:r>
              <a:rPr lang="en-US" sz="1100" dirty="0"/>
              <a:t>Machine Learning</a:t>
            </a:r>
            <a:endParaRPr lang="en-US" sz="1400" dirty="0"/>
          </a:p>
          <a:p>
            <a:pPr lvl="2"/>
            <a:r>
              <a:rPr lang="en-US" sz="1400" dirty="0"/>
              <a:t>Next ad-hoc is planned for 2/22/19 1-2:30pm EST</a:t>
            </a:r>
          </a:p>
          <a:p>
            <a:pPr lvl="1"/>
            <a:r>
              <a:rPr lang="en-US" sz="1800" dirty="0"/>
              <a:t>3/5</a:t>
            </a:r>
          </a:p>
          <a:p>
            <a:pPr lvl="2"/>
            <a:r>
              <a:rPr lang="en-US" sz="1400" dirty="0"/>
              <a:t>2/22/19 ad-hoc held reviewed possible high-level use cases and requirements</a:t>
            </a:r>
          </a:p>
          <a:p>
            <a:pPr lvl="2"/>
            <a:r>
              <a:rPr lang="en-US" sz="1400" dirty="0"/>
              <a:t>Still fielding request to update PAR language</a:t>
            </a:r>
          </a:p>
          <a:p>
            <a:pPr lvl="2"/>
            <a:r>
              <a:rPr lang="en-US" sz="1400" dirty="0"/>
              <a:t>Discussed the need for the architecture to be a systems architecture and that it be SOA-based</a:t>
            </a:r>
          </a:p>
          <a:p>
            <a:pPr lvl="2"/>
            <a:r>
              <a:rPr lang="en-US" sz="1400" dirty="0"/>
              <a:t>Discussed network node modeling and the need for concrete definitions for each term. May request update to .1</a:t>
            </a:r>
          </a:p>
          <a:p>
            <a:pPr lvl="1"/>
            <a:r>
              <a:rPr lang="en-US" sz="2000" dirty="0"/>
              <a:t>4/5</a:t>
            </a:r>
          </a:p>
          <a:p>
            <a:pPr lvl="2"/>
            <a:r>
              <a:rPr lang="en-US" sz="1600" dirty="0"/>
              <a:t>PAR approved 3/21/19</a:t>
            </a:r>
          </a:p>
        </p:txBody>
      </p:sp>
      <p:sp>
        <p:nvSpPr>
          <p:cNvPr id="4" name="Date Placeholder 3"/>
          <p:cNvSpPr>
            <a:spLocks noGrp="1"/>
          </p:cNvSpPr>
          <p:nvPr>
            <p:ph type="dt" sz="quarter" idx="10"/>
          </p:nvPr>
        </p:nvSpPr>
        <p:spPr>
          <a:xfrm>
            <a:off x="457200" y="6448425"/>
            <a:ext cx="2133600" cy="365125"/>
          </a:xfrm>
        </p:spPr>
        <p:txBody>
          <a:bodyPr/>
          <a:lstStyle/>
          <a:p>
            <a:pPr>
              <a:defRPr/>
            </a:pPr>
            <a:fld id="{E23B527A-A88C-104C-A99D-CFE75319D783}"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3/5/19</a:t>
            </a:r>
          </a:p>
          <a:p>
            <a:pPr lvl="2"/>
            <a:r>
              <a:rPr lang="en-US" sz="1600" dirty="0"/>
              <a:t>Finances good</a:t>
            </a:r>
          </a:p>
          <a:p>
            <a:pPr lvl="2"/>
            <a:r>
              <a:rPr lang="en-US" sz="1600" dirty="0"/>
              <a:t>Discussion on P&amp;Ps</a:t>
            </a:r>
          </a:p>
          <a:p>
            <a:pPr lvl="2"/>
            <a:r>
              <a:rPr lang="en-US" sz="1600" dirty="0"/>
              <a:t>Possible new PAR on Standard Language for Enabling Spectrum Sharing </a:t>
            </a:r>
          </a:p>
          <a:p>
            <a:pPr lvl="2"/>
            <a:r>
              <a:rPr lang="en-US" sz="1600" dirty="0"/>
              <a:t>Possible exploration of .2 for non-cognitive spectrum sharing</a:t>
            </a:r>
          </a:p>
          <a:p>
            <a:r>
              <a:rPr lang="en-US" sz="2000" dirty="0"/>
              <a:t>Spectrum Sharing Standards</a:t>
            </a:r>
          </a:p>
          <a:p>
            <a:pPr lvl="1"/>
            <a:r>
              <a:rPr lang="en-US" sz="1800" dirty="0"/>
              <a:t>4/5/19</a:t>
            </a:r>
          </a:p>
          <a:p>
            <a:pPr lvl="2"/>
            <a:r>
              <a:rPr lang="en-US" sz="1600" dirty="0"/>
              <a:t>Discussion with 1900.2 on the opportunities for Spectrum Sharing Standards</a:t>
            </a:r>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4A8EF4B4-39D3-2548-A30E-F0EF01B6BC10}" type="datetime1">
              <a:rPr lang="en-US" smtClean="0"/>
              <a:t>4/5/19</a:t>
            </a:fld>
            <a:endParaRPr lang="en-US"/>
          </a:p>
        </p:txBody>
      </p:sp>
      <p:sp>
        <p:nvSpPr>
          <p:cNvPr id="5" name="Footer Placeholder 4"/>
          <p:cNvSpPr>
            <a:spLocks noGrp="1"/>
          </p:cNvSpPr>
          <p:nvPr>
            <p:ph type="ftr" sz="quarter" idx="11"/>
          </p:nvPr>
        </p:nvSpPr>
        <p:spPr/>
        <p:txBody>
          <a:bodyPr/>
          <a:lstStyle/>
          <a:p>
            <a:pPr>
              <a:defRPr/>
            </a:pPr>
            <a:r>
              <a:rPr lang="en-US"/>
              <a:t>Doc #:5-19-0017-00-agen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457200" y="984209"/>
            <a:ext cx="8229600" cy="4525963"/>
          </a:xfrm>
        </p:spPr>
        <p:txBody>
          <a:bodyPr/>
          <a:lstStyle/>
          <a:p>
            <a:r>
              <a:rPr lang="en-US" sz="2400" dirty="0"/>
              <a:t>2/1/19</a:t>
            </a:r>
          </a:p>
          <a:p>
            <a:pPr lvl="1"/>
            <a:r>
              <a:rPr lang="en-US" sz="2000" dirty="0"/>
              <a:t>NTR</a:t>
            </a:r>
          </a:p>
          <a:p>
            <a:r>
              <a:rPr lang="en-US" sz="2400" dirty="0"/>
              <a:t>4/5/19</a:t>
            </a:r>
          </a:p>
          <a:p>
            <a:pPr lvl="1"/>
            <a:r>
              <a:rPr lang="en-US" sz="2000" dirty="0" err="1"/>
              <a:t>Dy</a:t>
            </a:r>
            <a:r>
              <a:rPr lang="en-US" sz="2000" dirty="0"/>
              <a:t>-SPAN Conference Newark NJ 5/31/19 deadline for papers</a:t>
            </a:r>
          </a:p>
          <a:p>
            <a:pPr lvl="2"/>
            <a:r>
              <a:rPr lang="en-US" sz="1800" dirty="0"/>
              <a:t>Looking for a paper on .1 – Carlos to start</a:t>
            </a:r>
          </a:p>
          <a:p>
            <a:pPr lvl="2"/>
            <a:r>
              <a:rPr lang="en-US" sz="1800" dirty="0"/>
              <a:t>Have a draft by May WG meeting</a:t>
            </a:r>
          </a:p>
          <a:p>
            <a:pPr lvl="2"/>
            <a:r>
              <a:rPr lang="en-US" sz="1800" dirty="0"/>
              <a:t>Dave to look at 1900.5 update paper radio-&gt;network</a:t>
            </a:r>
          </a:p>
          <a:p>
            <a:pPr lvl="1"/>
            <a:r>
              <a:rPr lang="en-US" sz="2000" dirty="0"/>
              <a:t>IEEE Communications Standards Conference 6/1/19 deadline</a:t>
            </a:r>
          </a:p>
          <a:p>
            <a:pPr lvl="2"/>
            <a:r>
              <a:rPr lang="en-US" sz="1600" dirty="0"/>
              <a:t>Maybe on .2a…</a:t>
            </a:r>
          </a:p>
        </p:txBody>
      </p:sp>
      <p:sp>
        <p:nvSpPr>
          <p:cNvPr id="4" name="Date Placeholder 3"/>
          <p:cNvSpPr>
            <a:spLocks noGrp="1"/>
          </p:cNvSpPr>
          <p:nvPr>
            <p:ph type="dt" sz="half" idx="10"/>
          </p:nvPr>
        </p:nvSpPr>
        <p:spPr>
          <a:xfrm>
            <a:off x="457200" y="6448425"/>
            <a:ext cx="2133600" cy="365125"/>
          </a:xfrm>
        </p:spPr>
        <p:txBody>
          <a:bodyPr/>
          <a:lstStyle/>
          <a:p>
            <a:pPr>
              <a:defRPr/>
            </a:pPr>
            <a:fld id="{435B674F-E756-BA47-88A6-4AB04F648CE0}"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FFA6CD8-46E1-7840-96A9-172FB1E43C0D}" type="datetime1">
              <a:rPr lang="en-US" smtClean="0"/>
              <a:t>4/5/19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WG electronic only meeting</a:t>
            </a:r>
          </a:p>
          <a:p>
            <a:pPr lvl="1"/>
            <a:r>
              <a:rPr lang="en-US" sz="1800" dirty="0"/>
              <a:t>8:00 AM EDT (UTC-4) on 5/3/2019</a:t>
            </a:r>
          </a:p>
          <a:p>
            <a:pPr lvl="1"/>
            <a:endParaRPr lang="en-US" sz="1800" dirty="0"/>
          </a:p>
          <a:p>
            <a:r>
              <a:rPr lang="en-US" sz="2000" dirty="0"/>
              <a:t>WG electronic only meeting</a:t>
            </a:r>
          </a:p>
          <a:p>
            <a:pPr lvl="1"/>
            <a:r>
              <a:rPr lang="en-US" sz="1800" dirty="0"/>
              <a:t>2:30 PM EDT (UTC-4) on 6/7/2019</a:t>
            </a:r>
          </a:p>
          <a:p>
            <a:pPr lvl="1"/>
            <a:endParaRPr lang="en-US" sz="1800" dirty="0"/>
          </a:p>
          <a:p>
            <a:r>
              <a:rPr lang="en-US" sz="2200" dirty="0"/>
              <a:t>Tentative F2F Sept </a:t>
            </a:r>
            <a:r>
              <a:rPr lang="en-US" sz="2200" dirty="0" err="1"/>
              <a:t>ish</a:t>
            </a:r>
            <a:endParaRPr lang="en-US" sz="2200" dirty="0"/>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739F4FD6-936F-3544-BBA5-AB7E8EC7FEFE}"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t>
            </a:r>
            <a:r>
              <a:rPr lang="en-US" dirty="0"/>
              <a:t>1900.5.2a Revised PAR</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1900.5.2a Revised PAR in Doc </a:t>
            </a:r>
            <a:r>
              <a:rPr lang="en-US" sz="2400"/>
              <a:t>#: 5-19-0018-00-mmat</a:t>
            </a:r>
            <a:endParaRPr lang="en-US" sz="2400" dirty="0">
              <a:solidFill>
                <a:schemeClr val="tx1"/>
              </a:solidFill>
            </a:endParaRPr>
          </a:p>
          <a:p>
            <a:endParaRPr sz="2400" dirty="0"/>
          </a:p>
          <a:p>
            <a:r>
              <a:rPr sz="2400" dirty="0"/>
              <a:t>Mover:</a:t>
            </a:r>
            <a:r>
              <a:rPr lang="en-US" sz="2400" dirty="0"/>
              <a:t> 	</a:t>
            </a:r>
            <a:endParaRPr sz="2400" dirty="0"/>
          </a:p>
          <a:p>
            <a:r>
              <a:rPr sz="2400" dirty="0"/>
              <a:t>Second:</a:t>
            </a:r>
            <a:r>
              <a:rPr lang="en-US" sz="2400" dirty="0"/>
              <a:t> </a:t>
            </a:r>
          </a:p>
          <a:p>
            <a:r>
              <a:rPr lang="en-US" sz="2400" dirty="0"/>
              <a:t>Vote: </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65434A6C-FE7C-B144-B700-7010A97AA362}"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68239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dirty="0"/>
              <a:t>Approval of </a:t>
            </a:r>
            <a:r>
              <a:rPr lang="en-US" dirty="0"/>
              <a:t>1900.5.1 Response to WG Ballot Comments</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1900.5.1 Response to WG Ballot Comments</a:t>
            </a:r>
            <a:r>
              <a:rPr sz="2400" dirty="0"/>
              <a:t> </a:t>
            </a:r>
            <a:r>
              <a:rPr lang="en-US" sz="2400" dirty="0"/>
              <a:t>in email dated: 3/11/19, subject 1900.5.1 WG Draft Comments with Draft responses</a:t>
            </a:r>
            <a:endParaRPr lang="en-US" sz="2400" dirty="0">
              <a:solidFill>
                <a:schemeClr val="tx1"/>
              </a:solidFill>
            </a:endParaRPr>
          </a:p>
          <a:p>
            <a:endParaRPr sz="2400" dirty="0"/>
          </a:p>
          <a:p>
            <a:r>
              <a:rPr sz="2400" dirty="0"/>
              <a:t>Mover:</a:t>
            </a:r>
            <a:r>
              <a:rPr lang="en-US" sz="2400" dirty="0"/>
              <a:t> 	</a:t>
            </a:r>
            <a:endParaRPr sz="2400" dirty="0"/>
          </a:p>
          <a:p>
            <a:r>
              <a:rPr sz="2400" dirty="0"/>
              <a:t>Second:</a:t>
            </a:r>
            <a:r>
              <a:rPr lang="en-US" sz="2400" dirty="0"/>
              <a:t> </a:t>
            </a:r>
          </a:p>
          <a:p>
            <a:r>
              <a:rPr lang="en-US" sz="2400" dirty="0"/>
              <a:t>Vote: </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65434A6C-FE7C-B144-B700-7010A97AA362}"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22</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609538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3/5/19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02C5C22-CCDD-5243-84CD-93CE49276B51}" type="datetime1">
              <a:rPr lang="en-US" smtClean="0"/>
              <a:t>4/5/19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038034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a:t>None</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B91425A-8E2D-2848-969B-85602FBF6CF6}" type="datetime1">
              <a:rPr lang="en-US" smtClean="0"/>
              <a:t>4/5/19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#:5-19-0017-00-agen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32120FEE-0803-D247-8073-917661CD70D6}" type="datetime1">
              <a:rPr lang="en-US" smtClean="0"/>
              <a:t>4/5/19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E107946C-223A-2C4A-91C8-3C30BE38D8CB}" type="datetime1">
              <a:rPr lang="en-US" smtClean="0"/>
              <a:t>4/5/19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#:5-19-0017-00-agen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graphicFrame>
        <p:nvGraphicFramePr>
          <p:cNvPr id="6" name="Table 5">
            <a:extLst>
              <a:ext uri="{FF2B5EF4-FFF2-40B4-BE49-F238E27FC236}">
                <a16:creationId xmlns:a16="http://schemas.microsoft.com/office/drawing/2014/main" id="{A882FB3F-859F-034F-9744-8F4DD4FBA453}"/>
              </a:ext>
            </a:extLst>
          </p:cNvPr>
          <p:cNvGraphicFramePr>
            <a:graphicFrameLocks noGrp="1"/>
          </p:cNvGraphicFramePr>
          <p:nvPr>
            <p:extLst>
              <p:ext uri="{D42A27DB-BD31-4B8C-83A1-F6EECF244321}">
                <p14:modId xmlns:p14="http://schemas.microsoft.com/office/powerpoint/2010/main" val="3778115832"/>
              </p:ext>
            </p:extLst>
          </p:nvPr>
        </p:nvGraphicFramePr>
        <p:xfrm>
          <a:off x="2356353" y="762000"/>
          <a:ext cx="3974093" cy="4532429"/>
        </p:xfrm>
        <a:graphic>
          <a:graphicData uri="http://schemas.openxmlformats.org/drawingml/2006/table">
            <a:tbl>
              <a:tblPr>
                <a:tableStyleId>{5C22544A-7EE6-4342-B048-85BDC9FD1C3A}</a:tableStyleId>
              </a:tblPr>
              <a:tblGrid>
                <a:gridCol w="427732">
                  <a:extLst>
                    <a:ext uri="{9D8B030D-6E8A-4147-A177-3AD203B41FA5}">
                      <a16:colId xmlns:a16="http://schemas.microsoft.com/office/drawing/2014/main" val="385580992"/>
                    </a:ext>
                  </a:extLst>
                </a:gridCol>
                <a:gridCol w="548220">
                  <a:extLst>
                    <a:ext uri="{9D8B030D-6E8A-4147-A177-3AD203B41FA5}">
                      <a16:colId xmlns:a16="http://schemas.microsoft.com/office/drawing/2014/main" val="1680683290"/>
                    </a:ext>
                  </a:extLst>
                </a:gridCol>
                <a:gridCol w="909684">
                  <a:extLst>
                    <a:ext uri="{9D8B030D-6E8A-4147-A177-3AD203B41FA5}">
                      <a16:colId xmlns:a16="http://schemas.microsoft.com/office/drawing/2014/main" val="143690611"/>
                    </a:ext>
                  </a:extLst>
                </a:gridCol>
                <a:gridCol w="947838">
                  <a:extLst>
                    <a:ext uri="{9D8B030D-6E8A-4147-A177-3AD203B41FA5}">
                      <a16:colId xmlns:a16="http://schemas.microsoft.com/office/drawing/2014/main" val="4053701440"/>
                    </a:ext>
                  </a:extLst>
                </a:gridCol>
                <a:gridCol w="1140619">
                  <a:extLst>
                    <a:ext uri="{9D8B030D-6E8A-4147-A177-3AD203B41FA5}">
                      <a16:colId xmlns:a16="http://schemas.microsoft.com/office/drawing/2014/main" val="3374831106"/>
                    </a:ext>
                  </a:extLst>
                </a:gridCol>
              </a:tblGrid>
              <a:tr h="386147">
                <a:tc>
                  <a:txBody>
                    <a:bodyPr/>
                    <a:lstStyle/>
                    <a:p>
                      <a:pPr algn="r" fontAlgn="b"/>
                      <a:r>
                        <a:rPr lang="en-US" sz="700" u="none" strike="noStrike">
                          <a:effectLst/>
                        </a:rPr>
                        <a:t>4/5/19</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WG Status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First Name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Last Name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Affiliation</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309454831"/>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889543810"/>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4137585025"/>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947840164"/>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Carlos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Caicedo</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Syracuse University (Secretary)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020669278"/>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David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Chester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Harris</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010962999"/>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Lynn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Grande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Self</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4146261528"/>
                  </a:ext>
                </a:extLst>
              </a:tr>
              <a:tr h="218414">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Communications Research Centre Canada</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483591762"/>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Tony</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Rennier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Foundry Inc (Chair)</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679438225"/>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Reinhard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Schrage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SchrageConsult</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979486410"/>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Mat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BAE Systems (Former Chair)</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993776983"/>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John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Stine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96053576"/>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Thor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Berglie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SSC</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753261734"/>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Colby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Harper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Pathfinder Wireless Corp</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600689405"/>
                  </a:ext>
                </a:extLst>
              </a:tr>
              <a:tr h="218414">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Mitch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Kokar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VIStology &amp; Northeastern University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908858732"/>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Alex</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Lackpour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Lockheed </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756807876"/>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Jakub</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Moskal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Vistology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406600463"/>
                  </a:ext>
                </a:extLst>
              </a:tr>
              <a:tr h="218414">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V</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Prasad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Wireless and Mobile Communication, TU Delft</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955559109"/>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Darcy</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Swain-Walsh</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MITRE (Vice Chair)</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270793666"/>
                  </a:ext>
                </a:extLst>
              </a:tr>
              <a:tr h="112626">
                <a:tc>
                  <a:txBody>
                    <a:bodyPr/>
                    <a:lstStyle/>
                    <a:p>
                      <a:pPr algn="l" fontAlgn="b"/>
                      <a:r>
                        <a:rPr lang="en-US" sz="700" b="0" i="0" u="none" strike="noStrike" dirty="0">
                          <a:solidFill>
                            <a:srgbClr val="000000"/>
                          </a:solidFill>
                          <a:effectLst/>
                          <a:latin typeface="Calibri" panose="020F0502020204030204" pitchFamily="34" charset="0"/>
                        </a:rPr>
                        <a:t>x</a:t>
                      </a: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Kael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Stilp</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677221024"/>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Stephen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Berger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TEM Consulting</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568228312"/>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Mark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Birchler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Roberson &amp; Associates</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61468665"/>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Nick</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Buris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Nebens</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848210111"/>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Jesse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Caufield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Keybridge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250696197"/>
                  </a:ext>
                </a:extLst>
              </a:tr>
              <a:tr h="112626">
                <a:tc>
                  <a:txBody>
                    <a:bodyPr/>
                    <a:lstStyle/>
                    <a:p>
                      <a:pPr algn="l" fontAlgn="b"/>
                      <a:endParaRPr lang="en-US" sz="700" b="0" i="0" u="none" strike="noStrike" dirty="0">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Yang Yi</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Chen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Northeastern University</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02380282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Andy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Clegg</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Google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565906088"/>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Paul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Falvell</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CGI Group Inc.</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23027547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Tim</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Fulford</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Airbus Defence &amp; Space</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909015413"/>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Omar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Granados</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SWRI</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3988375921"/>
                  </a:ext>
                </a:extLst>
              </a:tr>
              <a:tr h="218414">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Dustan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Hellwig</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Chesapeake Technology International</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2979587504"/>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Mark </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Johnson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Aerospace Corp.</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530362738"/>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Shawn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Kern</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SRI International</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4204276790"/>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Nilesh</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Khamberkar</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Univ. of Buffalo</a:t>
                      </a:r>
                      <a:endParaRPr lang="en-US" sz="700" b="0" i="0" u="none" strike="noStrike">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1267541131"/>
                  </a:ext>
                </a:extLst>
              </a:tr>
              <a:tr h="112626">
                <a:tc>
                  <a:txBody>
                    <a:bodyPr/>
                    <a:lstStyle/>
                    <a:p>
                      <a:pPr algn="l" fontAlgn="b"/>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Catherine</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a:effectLst/>
                        </a:rPr>
                        <a:t>King</a:t>
                      </a:r>
                      <a:endParaRPr lang="en-US" sz="700" b="0" i="0" u="none" strike="noStrike">
                        <a:solidFill>
                          <a:srgbClr val="000000"/>
                        </a:solidFill>
                        <a:effectLst/>
                        <a:latin typeface="Calibri" panose="020F0502020204030204" pitchFamily="34" charset="0"/>
                      </a:endParaRPr>
                    </a:p>
                  </a:txBody>
                  <a:tcPr marL="6034" marR="6034" marT="6034" marB="0" anchor="b"/>
                </a:tc>
                <a:tc>
                  <a:txBody>
                    <a:bodyPr/>
                    <a:lstStyle/>
                    <a:p>
                      <a:pPr algn="l" fontAlgn="b"/>
                      <a:r>
                        <a:rPr lang="en-US" sz="700" u="none" strike="noStrike" dirty="0">
                          <a:effectLst/>
                        </a:rPr>
                        <a:t>MITRE</a:t>
                      </a:r>
                      <a:endParaRPr lang="en-US" sz="700" b="0" i="0" u="none" strike="noStrike" dirty="0">
                        <a:solidFill>
                          <a:srgbClr val="000000"/>
                        </a:solidFill>
                        <a:effectLst/>
                        <a:latin typeface="Calibri" panose="020F0502020204030204" pitchFamily="34" charset="0"/>
                      </a:endParaRPr>
                    </a:p>
                  </a:txBody>
                  <a:tcPr marL="6034" marR="6034" marT="6034" marB="0" anchor="b"/>
                </a:tc>
                <a:extLst>
                  <a:ext uri="{0D108BD9-81ED-4DB2-BD59-A6C34878D82A}">
                    <a16:rowId xmlns:a16="http://schemas.microsoft.com/office/drawing/2014/main" val="69251527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4/5/19  02:30-4:30 EST (UTC-5)</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Approve 1900.5.2a Revised PAR</a:t>
            </a:r>
          </a:p>
          <a:p>
            <a:pPr>
              <a:buFont typeface="+mj-lt"/>
              <a:buAutoNum type="arabicPeriod"/>
            </a:pPr>
            <a:r>
              <a:rPr lang="en-US" dirty="0"/>
              <a:t>Approve 1900.5.1 WG Ballot Comment Responses</a:t>
            </a:r>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4648200" y="55626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66322281-A528-664F-8D6C-48B05B65DF99}" type="datetime1">
              <a:rPr lang="en-US" smtClean="0"/>
              <a:t>4/5/19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5-19-0017-00-agen</a:t>
            </a:r>
          </a:p>
          <a:p>
            <a:endParaRPr dirty="0"/>
          </a:p>
          <a:p>
            <a:r>
              <a:rPr dirty="0"/>
              <a:t>Mover:</a:t>
            </a:r>
            <a:r>
              <a:rPr lang="en-US" dirty="0"/>
              <a:t> Carlos	</a:t>
            </a:r>
            <a:endParaRPr dirty="0"/>
          </a:p>
          <a:p>
            <a:r>
              <a:rPr dirty="0"/>
              <a:t>Second:</a:t>
            </a:r>
            <a:r>
              <a:rPr lang="en-US" dirty="0"/>
              <a:t> Darcy	</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5434A6C-FE7C-B144-B700-7010A97AA362}" type="datetime1">
              <a:rPr lang="en-US" smtClean="0"/>
              <a:t>4/5/19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FD595CB-A11C-304C-B537-37DBCDD8560A}" type="datetime1">
              <a:rPr lang="en-US" smtClean="0"/>
              <a:t>4/5/19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EC67C96C-DBAF-2346-8542-024EBCA55DDB}" type="datetime1">
              <a:rPr lang="en-US" smtClean="0"/>
              <a:t>4/5/19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FD358A2F-80BC-F44A-BF9D-76B0CA7F0159}" type="datetime1">
              <a:rPr lang="en-US" smtClean="0"/>
              <a:t>4/5/19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16900</TotalTime>
  <Words>1889</Words>
  <Application>Microsoft Macintosh PowerPoint</Application>
  <PresentationFormat>On-screen Show (4:3)</PresentationFormat>
  <Paragraphs>464</Paragraphs>
  <Slides>24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1900.5.1</vt:lpstr>
      <vt:lpstr>Working Schedule for 1900.5.1</vt:lpstr>
      <vt:lpstr>Current Status for 1900.5.2a</vt:lpstr>
      <vt:lpstr>Current Status for 1900.5</vt:lpstr>
      <vt:lpstr>Other DySPAN-SC Activities</vt:lpstr>
      <vt:lpstr>1900.5 Marketing Inputs</vt:lpstr>
      <vt:lpstr>1900.5 Meeting Planning and Review</vt:lpstr>
      <vt:lpstr>Approval of 1900.5.2a Revised PAR</vt:lpstr>
      <vt:lpstr>Approval of 1900.5.1 Response to WG Ballot Comments</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Microsoft Office User</cp:lastModifiedBy>
  <cp:revision>511</cp:revision>
  <dcterms:created xsi:type="dcterms:W3CDTF">2013-08-13T02:52:21Z</dcterms:created>
  <dcterms:modified xsi:type="dcterms:W3CDTF">2019-04-05T19:40:49Z</dcterms:modified>
</cp:coreProperties>
</file>