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17" r:id="rId2"/>
    <p:sldId id="402" r:id="rId3"/>
    <p:sldId id="392" r:id="rId4"/>
    <p:sldId id="337" r:id="rId5"/>
    <p:sldId id="413" r:id="rId6"/>
    <p:sldId id="332" r:id="rId7"/>
    <p:sldId id="414" r:id="rId8"/>
    <p:sldId id="387" r:id="rId9"/>
    <p:sldId id="388" r:id="rId10"/>
    <p:sldId id="389" r:id="rId11"/>
    <p:sldId id="390" r:id="rId12"/>
    <p:sldId id="391" r:id="rId13"/>
    <p:sldId id="415" r:id="rId14"/>
    <p:sldId id="410" r:id="rId15"/>
    <p:sldId id="384" r:id="rId16"/>
    <p:sldId id="416" r:id="rId17"/>
    <p:sldId id="411" r:id="rId18"/>
    <p:sldId id="344" r:id="rId19"/>
    <p:sldId id="409" r:id="rId20"/>
    <p:sldId id="386" r:id="rId21"/>
    <p:sldId id="398" r:id="rId22"/>
    <p:sldId id="41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9" autoAdjust="0"/>
    <p:restoredTop sz="94858"/>
  </p:normalViewPr>
  <p:slideViewPr>
    <p:cSldViewPr>
      <p:cViewPr varScale="1">
        <p:scale>
          <a:sx n="221" d="100"/>
          <a:sy n="221" d="100"/>
        </p:scale>
        <p:origin x="34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8AE980-0AEA-4592-B83F-08A8A2DCBEA0}" type="datetimeFigureOut">
              <a:rPr lang="en-US"/>
              <a:pPr>
                <a:defRPr/>
              </a:pPr>
              <a:t>3/11/19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8B8EE3-C8F8-469A-B83F-7938F8D092CE}" type="slidenum">
              <a:rPr lang="en-US"/>
              <a:pPr>
                <a:defRPr/>
              </a:pPr>
              <a:t>‹#›</a:t>
            </a:fld>
            <a:endParaRPr lang="en-US"/>
          </a:p>
        </p:txBody>
      </p:sp>
    </p:spTree>
    <p:extLst>
      <p:ext uri="{BB962C8B-B14F-4D97-AF65-F5344CB8AC3E}">
        <p14:creationId xmlns:p14="http://schemas.microsoft.com/office/powerpoint/2010/main" val="3259267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04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7A54639A-C3A0-4649-B287-23BD82DA4B9F}" type="slidenum">
              <a:rPr lang="en-US" sz="1200">
                <a:latin typeface="Times New Roman" pitchFamily="18" charset="0"/>
              </a:rPr>
              <a:pPr algn="r"/>
              <a:t>2</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37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150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F697DFB6-44D2-4E82-8F05-D51C4D51A22C}" type="slidenum">
              <a:rPr lang="en-US" sz="1200">
                <a:latin typeface="Times New Roman" pitchFamily="18" charset="0"/>
              </a:rPr>
              <a:pPr algn="r"/>
              <a:t>6</a:t>
            </a:fld>
            <a:endParaRPr lang="en-US" sz="1200">
              <a:latin typeface="Times New Roman" pitchFamily="18"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97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9059CE-066A-49B5-B9E9-8B3613540F17}" type="slidenum">
              <a:rPr lang="en-US" altLang="en-US" sz="1300"/>
              <a:pPr>
                <a:spcBef>
                  <a:spcPct val="0"/>
                </a:spcBef>
              </a:pPr>
              <a:t>8</a:t>
            </a:fld>
            <a:endParaRPr lang="en-US" altLang="en-US" sz="1300"/>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a:p>
        </p:txBody>
      </p:sp>
      <p:sp>
        <p:nvSpPr>
          <p:cNvPr id="13316" name="Rectangle 1027"/>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179952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DAD286-615F-436B-BE4E-0C48C0C2F84F}" type="slidenum">
              <a:rPr lang="en-US" altLang="en-US" sz="1300"/>
              <a:pPr>
                <a:spcBef>
                  <a:spcPct val="0"/>
                </a:spcBef>
              </a:pPr>
              <a:t>12</a:t>
            </a:fld>
            <a:endParaRPr lang="en-US" altLang="en-US" sz="13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12961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Date Placeholder 23">
            <a:extLst>
              <a:ext uri="{FF2B5EF4-FFF2-40B4-BE49-F238E27FC236}">
                <a16:creationId xmlns:a16="http://schemas.microsoft.com/office/drawing/2014/main" id="{D3C62022-4EFA-6B44-B763-20D6C849579F}"/>
              </a:ext>
            </a:extLst>
          </p:cNvPr>
          <p:cNvSpPr>
            <a:spLocks noGrp="1"/>
          </p:cNvSpPr>
          <p:nvPr>
            <p:ph type="dt" sz="half" idx="10"/>
          </p:nvPr>
        </p:nvSpPr>
        <p:spPr/>
        <p:txBody>
          <a:bodyPr/>
          <a:lstStyle/>
          <a:p>
            <a:pPr>
              <a:defRPr/>
            </a:pPr>
            <a:fld id="{FD34996E-9978-BD4A-9921-1160A37BFD6B}" type="datetime1">
              <a:rPr lang="en-US" smtClean="0"/>
              <a:t>3/11/19</a:t>
            </a:fld>
            <a:endParaRPr lang="en-US"/>
          </a:p>
        </p:txBody>
      </p:sp>
      <p:sp>
        <p:nvSpPr>
          <p:cNvPr id="25" name="Footer Placeholder 24">
            <a:extLst>
              <a:ext uri="{FF2B5EF4-FFF2-40B4-BE49-F238E27FC236}">
                <a16:creationId xmlns:a16="http://schemas.microsoft.com/office/drawing/2014/main" id="{003895E8-47D1-3049-A869-269C39A1E1A2}"/>
              </a:ext>
            </a:extLst>
          </p:cNvPr>
          <p:cNvSpPr>
            <a:spLocks noGrp="1"/>
          </p:cNvSpPr>
          <p:nvPr>
            <p:ph type="ftr" sz="quarter" idx="11"/>
          </p:nvPr>
        </p:nvSpPr>
        <p:spPr/>
        <p:txBody>
          <a:bodyPr/>
          <a:lstStyle/>
          <a:p>
            <a:r>
              <a:rPr lang="en-US"/>
              <a:t>Doc #:5-19-0013-00-agen</a:t>
            </a:r>
            <a:endParaRPr lang="en-US" dirty="0"/>
          </a:p>
        </p:txBody>
      </p:sp>
      <p:sp>
        <p:nvSpPr>
          <p:cNvPr id="26" name="Slide Number Placeholder 25">
            <a:extLst>
              <a:ext uri="{FF2B5EF4-FFF2-40B4-BE49-F238E27FC236}">
                <a16:creationId xmlns:a16="http://schemas.microsoft.com/office/drawing/2014/main" id="{C3189C99-40CD-A443-A190-28446D7C0B0A}"/>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50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66E9E2-9A81-B647-84E5-D3873BDFE295}"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#:5-19-0013-00-agen</a:t>
            </a:r>
          </a:p>
        </p:txBody>
      </p:sp>
      <p:sp>
        <p:nvSpPr>
          <p:cNvPr id="6" name="Slide Number Placeholder 5"/>
          <p:cNvSpPr>
            <a:spLocks noGrp="1"/>
          </p:cNvSpPr>
          <p:nvPr>
            <p:ph type="sldNum" sz="quarter" idx="12"/>
          </p:nvPr>
        </p:nvSpPr>
        <p:spPr/>
        <p:txBody>
          <a:bodyPr/>
          <a:lstStyle>
            <a:lvl1pPr>
              <a:defRPr/>
            </a:lvl1pPr>
          </a:lstStyle>
          <a:p>
            <a:pPr>
              <a:defRPr/>
            </a:pPr>
            <a:fld id="{258D2A58-DC43-4464-8966-CD21900EF851}" type="slidenum">
              <a:rPr lang="en-US"/>
              <a:pPr>
                <a:defRPr/>
              </a:pPr>
              <a:t>‹#›</a:t>
            </a:fld>
            <a:endParaRPr lang="en-US"/>
          </a:p>
        </p:txBody>
      </p:sp>
    </p:spTree>
    <p:extLst>
      <p:ext uri="{BB962C8B-B14F-4D97-AF65-F5344CB8AC3E}">
        <p14:creationId xmlns:p14="http://schemas.microsoft.com/office/powerpoint/2010/main" val="36364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CCB466-7329-3741-B1B5-A2C99D10FBE0}"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#:5-19-0013-00-agen</a:t>
            </a:r>
          </a:p>
        </p:txBody>
      </p:sp>
      <p:sp>
        <p:nvSpPr>
          <p:cNvPr id="6" name="Slide Number Placeholder 5"/>
          <p:cNvSpPr>
            <a:spLocks noGrp="1"/>
          </p:cNvSpPr>
          <p:nvPr>
            <p:ph type="sldNum" sz="quarter" idx="12"/>
          </p:nvPr>
        </p:nvSpPr>
        <p:spPr/>
        <p:txBody>
          <a:bodyPr/>
          <a:lstStyle>
            <a:lvl1pPr>
              <a:defRPr/>
            </a:lvl1pPr>
          </a:lstStyle>
          <a:p>
            <a:pPr>
              <a:defRPr/>
            </a:pPr>
            <a:fld id="{81167EFB-64EC-4BC4-AA8A-B8CD6344AF37}" type="slidenum">
              <a:rPr lang="en-US"/>
              <a:pPr>
                <a:defRPr/>
              </a:pPr>
              <a:t>‹#›</a:t>
            </a:fld>
            <a:endParaRPr lang="en-US"/>
          </a:p>
        </p:txBody>
      </p:sp>
    </p:spTree>
    <p:extLst>
      <p:ext uri="{BB962C8B-B14F-4D97-AF65-F5344CB8AC3E}">
        <p14:creationId xmlns:p14="http://schemas.microsoft.com/office/powerpoint/2010/main" val="18804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E0534BA-38EE-C441-AD12-B2BAF2FAA53C}"/>
              </a:ext>
            </a:extLst>
          </p:cNvPr>
          <p:cNvSpPr>
            <a:spLocks noGrp="1"/>
          </p:cNvSpPr>
          <p:nvPr>
            <p:ph type="dt" sz="half" idx="10"/>
          </p:nvPr>
        </p:nvSpPr>
        <p:spPr/>
        <p:txBody>
          <a:bodyPr/>
          <a:lstStyle/>
          <a:p>
            <a:pPr>
              <a:defRPr/>
            </a:pPr>
            <a:fld id="{9ADF17F7-1DF5-3044-A2DB-90AB9A223531}" type="datetime1">
              <a:rPr lang="en-US" smtClean="0"/>
              <a:t>3/11/19</a:t>
            </a:fld>
            <a:endParaRPr lang="en-US"/>
          </a:p>
        </p:txBody>
      </p:sp>
      <p:sp>
        <p:nvSpPr>
          <p:cNvPr id="11" name="Footer Placeholder 10">
            <a:extLst>
              <a:ext uri="{FF2B5EF4-FFF2-40B4-BE49-F238E27FC236}">
                <a16:creationId xmlns:a16="http://schemas.microsoft.com/office/drawing/2014/main" id="{64D3C53B-5302-3E46-BC31-4DD8851F3278}"/>
              </a:ext>
            </a:extLst>
          </p:cNvPr>
          <p:cNvSpPr>
            <a:spLocks noGrp="1"/>
          </p:cNvSpPr>
          <p:nvPr>
            <p:ph type="ftr" sz="quarter" idx="11"/>
          </p:nvPr>
        </p:nvSpPr>
        <p:spPr>
          <a:xfrm>
            <a:off x="3028950" y="6430963"/>
            <a:ext cx="3086100" cy="290512"/>
          </a:xfrm>
          <a:prstGeom prst="rect">
            <a:avLst/>
          </a:prstGeom>
        </p:spPr>
        <p:txBody>
          <a:bodyPr/>
          <a:lstStyle/>
          <a:p>
            <a:r>
              <a:rPr lang="en-US"/>
              <a:t>Doc #:5-19-0013-00-agen</a:t>
            </a:r>
            <a:endParaRPr lang="en-US" dirty="0"/>
          </a:p>
        </p:txBody>
      </p:sp>
      <p:sp>
        <p:nvSpPr>
          <p:cNvPr id="12" name="Slide Number Placeholder 11">
            <a:extLst>
              <a:ext uri="{FF2B5EF4-FFF2-40B4-BE49-F238E27FC236}">
                <a16:creationId xmlns:a16="http://schemas.microsoft.com/office/drawing/2014/main" id="{94D807E5-C824-D249-B6C6-C8B17D9B5228}"/>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11540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314B77C-3601-C34E-86C7-28DD5C72584A}"/>
              </a:ext>
            </a:extLst>
          </p:cNvPr>
          <p:cNvSpPr>
            <a:spLocks noGrp="1"/>
          </p:cNvSpPr>
          <p:nvPr>
            <p:ph type="dt" sz="half" idx="10"/>
          </p:nvPr>
        </p:nvSpPr>
        <p:spPr/>
        <p:txBody>
          <a:bodyPr/>
          <a:lstStyle/>
          <a:p>
            <a:pPr>
              <a:defRPr/>
            </a:pPr>
            <a:fld id="{C4680B6F-E12C-D944-946E-27538759C77C}" type="datetime1">
              <a:rPr lang="en-US" smtClean="0"/>
              <a:t>3/11/19</a:t>
            </a:fld>
            <a:endParaRPr lang="en-US"/>
          </a:p>
        </p:txBody>
      </p:sp>
      <p:sp>
        <p:nvSpPr>
          <p:cNvPr id="8" name="Footer Placeholder 7">
            <a:extLst>
              <a:ext uri="{FF2B5EF4-FFF2-40B4-BE49-F238E27FC236}">
                <a16:creationId xmlns:a16="http://schemas.microsoft.com/office/drawing/2014/main" id="{2D3CA2A1-DFF7-B44D-960E-1F9F170FDD26}"/>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#:5-19-0013-00-agen</a:t>
            </a:r>
            <a:endParaRPr lang="en-US" dirty="0"/>
          </a:p>
        </p:txBody>
      </p:sp>
      <p:sp>
        <p:nvSpPr>
          <p:cNvPr id="9" name="Slide Number Placeholder 8">
            <a:extLst>
              <a:ext uri="{FF2B5EF4-FFF2-40B4-BE49-F238E27FC236}">
                <a16:creationId xmlns:a16="http://schemas.microsoft.com/office/drawing/2014/main" id="{6AB90A06-5359-5944-8ADA-15B40D330A75}"/>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8928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945F612-75DE-794A-B72C-FA37D66817AE}"/>
              </a:ext>
            </a:extLst>
          </p:cNvPr>
          <p:cNvSpPr>
            <a:spLocks noGrp="1"/>
          </p:cNvSpPr>
          <p:nvPr>
            <p:ph type="dt" sz="half" idx="10"/>
          </p:nvPr>
        </p:nvSpPr>
        <p:spPr/>
        <p:txBody>
          <a:bodyPr/>
          <a:lstStyle/>
          <a:p>
            <a:pPr>
              <a:defRPr/>
            </a:pPr>
            <a:fld id="{8DF91CEB-350D-5241-BD15-D6C8CD7DF5B9}" type="datetime1">
              <a:rPr lang="en-US" smtClean="0"/>
              <a:t>3/11/19</a:t>
            </a:fld>
            <a:endParaRPr lang="en-US"/>
          </a:p>
        </p:txBody>
      </p:sp>
      <p:sp>
        <p:nvSpPr>
          <p:cNvPr id="9" name="Footer Placeholder 8">
            <a:extLst>
              <a:ext uri="{FF2B5EF4-FFF2-40B4-BE49-F238E27FC236}">
                <a16:creationId xmlns:a16="http://schemas.microsoft.com/office/drawing/2014/main" id="{E2C3C321-5E66-584A-AFFB-336998248102}"/>
              </a:ext>
            </a:extLst>
          </p:cNvPr>
          <p:cNvSpPr>
            <a:spLocks noGrp="1"/>
          </p:cNvSpPr>
          <p:nvPr>
            <p:ph type="ftr" sz="quarter" idx="11"/>
          </p:nvPr>
        </p:nvSpPr>
        <p:spPr>
          <a:xfrm>
            <a:off x="3028950" y="6430963"/>
            <a:ext cx="3086100" cy="290512"/>
          </a:xfrm>
          <a:prstGeom prst="rect">
            <a:avLst/>
          </a:prstGeom>
        </p:spPr>
        <p:txBody>
          <a:bodyPr/>
          <a:lstStyle/>
          <a:p>
            <a:r>
              <a:rPr lang="en-US"/>
              <a:t>Doc #:5-19-0013-00-agen</a:t>
            </a:r>
            <a:endParaRPr lang="en-US" dirty="0"/>
          </a:p>
        </p:txBody>
      </p:sp>
      <p:sp>
        <p:nvSpPr>
          <p:cNvPr id="10" name="Slide Number Placeholder 9">
            <a:extLst>
              <a:ext uri="{FF2B5EF4-FFF2-40B4-BE49-F238E27FC236}">
                <a16:creationId xmlns:a16="http://schemas.microsoft.com/office/drawing/2014/main" id="{CF422AD3-31C6-6943-8B49-8A39F95329A2}"/>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99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97CF149-4039-434C-9692-8BA0407302FC}"/>
              </a:ext>
            </a:extLst>
          </p:cNvPr>
          <p:cNvSpPr>
            <a:spLocks noGrp="1"/>
          </p:cNvSpPr>
          <p:nvPr>
            <p:ph type="dt" sz="half" idx="10"/>
          </p:nvPr>
        </p:nvSpPr>
        <p:spPr/>
        <p:txBody>
          <a:bodyPr/>
          <a:lstStyle/>
          <a:p>
            <a:pPr>
              <a:defRPr/>
            </a:pPr>
            <a:fld id="{F6963068-DFBC-774E-ACFD-6FD4D21BC6E6}" type="datetime1">
              <a:rPr lang="en-US" smtClean="0"/>
              <a:t>3/11/19</a:t>
            </a:fld>
            <a:endParaRPr lang="en-US"/>
          </a:p>
        </p:txBody>
      </p:sp>
      <p:sp>
        <p:nvSpPr>
          <p:cNvPr id="11" name="Footer Placeholder 10">
            <a:extLst>
              <a:ext uri="{FF2B5EF4-FFF2-40B4-BE49-F238E27FC236}">
                <a16:creationId xmlns:a16="http://schemas.microsoft.com/office/drawing/2014/main" id="{14F57D93-239F-5F4E-9759-72EF1A72D217}"/>
              </a:ext>
            </a:extLst>
          </p:cNvPr>
          <p:cNvSpPr>
            <a:spLocks noGrp="1"/>
          </p:cNvSpPr>
          <p:nvPr>
            <p:ph type="ftr" sz="quarter" idx="11"/>
          </p:nvPr>
        </p:nvSpPr>
        <p:spPr>
          <a:xfrm>
            <a:off x="3028950" y="6430963"/>
            <a:ext cx="3086100" cy="290512"/>
          </a:xfrm>
          <a:prstGeom prst="rect">
            <a:avLst/>
          </a:prstGeom>
        </p:spPr>
        <p:txBody>
          <a:bodyPr/>
          <a:lstStyle/>
          <a:p>
            <a:r>
              <a:rPr lang="en-US"/>
              <a:t>Doc #:5-19-0013-00-agen</a:t>
            </a:r>
            <a:endParaRPr lang="en-US" dirty="0"/>
          </a:p>
        </p:txBody>
      </p:sp>
      <p:sp>
        <p:nvSpPr>
          <p:cNvPr id="12" name="Slide Number Placeholder 11">
            <a:extLst>
              <a:ext uri="{FF2B5EF4-FFF2-40B4-BE49-F238E27FC236}">
                <a16:creationId xmlns:a16="http://schemas.microsoft.com/office/drawing/2014/main" id="{803A304B-5D5B-E142-B567-E3D9AC50B424}"/>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82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Date Placeholder 5">
            <a:extLst>
              <a:ext uri="{FF2B5EF4-FFF2-40B4-BE49-F238E27FC236}">
                <a16:creationId xmlns:a16="http://schemas.microsoft.com/office/drawing/2014/main" id="{AB348410-5BFF-1C40-9FEB-2E5C4D99F2F9}"/>
              </a:ext>
            </a:extLst>
          </p:cNvPr>
          <p:cNvSpPr>
            <a:spLocks noGrp="1"/>
          </p:cNvSpPr>
          <p:nvPr>
            <p:ph type="dt" sz="half" idx="10"/>
          </p:nvPr>
        </p:nvSpPr>
        <p:spPr/>
        <p:txBody>
          <a:bodyPr/>
          <a:lstStyle/>
          <a:p>
            <a:pPr>
              <a:defRPr/>
            </a:pPr>
            <a:fld id="{FC0A7400-CB4D-6640-B363-178F38797761}" type="datetime1">
              <a:rPr lang="en-US" smtClean="0"/>
              <a:t>3/11/19</a:t>
            </a:fld>
            <a:endParaRPr lang="en-US"/>
          </a:p>
        </p:txBody>
      </p:sp>
      <p:sp>
        <p:nvSpPr>
          <p:cNvPr id="7" name="Footer Placeholder 6">
            <a:extLst>
              <a:ext uri="{FF2B5EF4-FFF2-40B4-BE49-F238E27FC236}">
                <a16:creationId xmlns:a16="http://schemas.microsoft.com/office/drawing/2014/main" id="{4D7647D5-35CD-8449-B90A-6D4E3BD83D01}"/>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#:5-19-0013-00-agen</a:t>
            </a:r>
            <a:endParaRPr lang="en-US" dirty="0"/>
          </a:p>
        </p:txBody>
      </p:sp>
      <p:sp>
        <p:nvSpPr>
          <p:cNvPr id="8" name="Slide Number Placeholder 7">
            <a:extLst>
              <a:ext uri="{FF2B5EF4-FFF2-40B4-BE49-F238E27FC236}">
                <a16:creationId xmlns:a16="http://schemas.microsoft.com/office/drawing/2014/main" id="{EE48611F-4A48-F546-B2D9-8F96BEFB773E}"/>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004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47B1C10-0B5B-4345-AE99-A03C2350FDCA}"/>
              </a:ext>
            </a:extLst>
          </p:cNvPr>
          <p:cNvSpPr>
            <a:spLocks noGrp="1"/>
          </p:cNvSpPr>
          <p:nvPr>
            <p:ph type="dt" sz="half" idx="10"/>
          </p:nvPr>
        </p:nvSpPr>
        <p:spPr/>
        <p:txBody>
          <a:bodyPr/>
          <a:lstStyle/>
          <a:p>
            <a:pPr>
              <a:defRPr/>
            </a:pPr>
            <a:fld id="{09C54BFE-5313-C84C-A177-D40DA671C397}" type="datetime1">
              <a:rPr lang="en-US" smtClean="0"/>
              <a:t>3/11/19</a:t>
            </a:fld>
            <a:endParaRPr lang="en-US"/>
          </a:p>
        </p:txBody>
      </p:sp>
      <p:sp>
        <p:nvSpPr>
          <p:cNvPr id="14" name="Footer Placeholder 13">
            <a:extLst>
              <a:ext uri="{FF2B5EF4-FFF2-40B4-BE49-F238E27FC236}">
                <a16:creationId xmlns:a16="http://schemas.microsoft.com/office/drawing/2014/main" id="{25A46CBA-4395-9F42-A16A-F2FE765881FC}"/>
              </a:ext>
            </a:extLst>
          </p:cNvPr>
          <p:cNvSpPr>
            <a:spLocks noGrp="1"/>
          </p:cNvSpPr>
          <p:nvPr>
            <p:ph type="ftr" sz="quarter" idx="11"/>
          </p:nvPr>
        </p:nvSpPr>
        <p:spPr/>
        <p:txBody>
          <a:bodyPr/>
          <a:lstStyle/>
          <a:p>
            <a:r>
              <a:rPr lang="en-US"/>
              <a:t>Doc #:5-19-0013-00-agen</a:t>
            </a:r>
            <a:endParaRPr lang="en-US" dirty="0"/>
          </a:p>
        </p:txBody>
      </p:sp>
      <p:sp>
        <p:nvSpPr>
          <p:cNvPr id="15" name="Slide Number Placeholder 14">
            <a:extLst>
              <a:ext uri="{FF2B5EF4-FFF2-40B4-BE49-F238E27FC236}">
                <a16:creationId xmlns:a16="http://schemas.microsoft.com/office/drawing/2014/main" id="{A8C04CCA-2DCE-864D-8084-DD984E23087C}"/>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42825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910E2A26-90D1-B846-A6E9-3811DFA87A33}"/>
              </a:ext>
            </a:extLst>
          </p:cNvPr>
          <p:cNvSpPr>
            <a:spLocks noGrp="1"/>
          </p:cNvSpPr>
          <p:nvPr>
            <p:ph type="dt" sz="half" idx="10"/>
          </p:nvPr>
        </p:nvSpPr>
        <p:spPr/>
        <p:txBody>
          <a:bodyPr/>
          <a:lstStyle/>
          <a:p>
            <a:pPr>
              <a:defRPr/>
            </a:pPr>
            <a:fld id="{E8654BF8-1178-E345-BEC1-483759AF3F73}" type="datetime1">
              <a:rPr lang="en-US" smtClean="0"/>
              <a:t>3/11/19</a:t>
            </a:fld>
            <a:endParaRPr lang="en-US"/>
          </a:p>
        </p:txBody>
      </p:sp>
      <p:sp>
        <p:nvSpPr>
          <p:cNvPr id="9" name="Footer Placeholder 8">
            <a:extLst>
              <a:ext uri="{FF2B5EF4-FFF2-40B4-BE49-F238E27FC236}">
                <a16:creationId xmlns:a16="http://schemas.microsoft.com/office/drawing/2014/main" id="{5B4457FA-4BC6-6D40-95B4-ACE52A20450B}"/>
              </a:ext>
            </a:extLst>
          </p:cNvPr>
          <p:cNvSpPr>
            <a:spLocks noGrp="1"/>
          </p:cNvSpPr>
          <p:nvPr>
            <p:ph type="ftr" sz="quarter" idx="11"/>
          </p:nvPr>
        </p:nvSpPr>
        <p:spPr>
          <a:xfrm>
            <a:off x="3028950" y="6430963"/>
            <a:ext cx="3086100" cy="290512"/>
          </a:xfrm>
          <a:prstGeom prst="rect">
            <a:avLst/>
          </a:prstGeom>
        </p:spPr>
        <p:txBody>
          <a:bodyPr/>
          <a:lstStyle/>
          <a:p>
            <a:r>
              <a:rPr lang="en-US"/>
              <a:t>Doc #:5-19-0013-00-agen</a:t>
            </a:r>
            <a:endParaRPr lang="en-US" dirty="0"/>
          </a:p>
        </p:txBody>
      </p:sp>
      <p:sp>
        <p:nvSpPr>
          <p:cNvPr id="10" name="Slide Number Placeholder 9">
            <a:extLst>
              <a:ext uri="{FF2B5EF4-FFF2-40B4-BE49-F238E27FC236}">
                <a16:creationId xmlns:a16="http://schemas.microsoft.com/office/drawing/2014/main" id="{F207CF00-35CF-024D-A613-FE77956DAB49}"/>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31040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40CD5C-D112-1B4F-8FBD-C22A47C15E92}" type="datetime1">
              <a:rPr lang="en-US" smtClean="0"/>
              <a:t>3/11/19</a:t>
            </a:fld>
            <a:endParaRPr lang="en-US"/>
          </a:p>
        </p:txBody>
      </p:sp>
      <p:sp>
        <p:nvSpPr>
          <p:cNvPr id="6"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#:5-19-0013-00-agen</a:t>
            </a:r>
          </a:p>
        </p:txBody>
      </p:sp>
      <p:sp>
        <p:nvSpPr>
          <p:cNvPr id="7" name="Slide Number Placeholder 5"/>
          <p:cNvSpPr>
            <a:spLocks noGrp="1"/>
          </p:cNvSpPr>
          <p:nvPr>
            <p:ph type="sldNum" sz="quarter" idx="12"/>
          </p:nvPr>
        </p:nvSpPr>
        <p:spPr/>
        <p:txBody>
          <a:bodyPr/>
          <a:lstStyle>
            <a:lvl1pPr>
              <a:defRPr/>
            </a:lvl1pPr>
          </a:lstStyle>
          <a:p>
            <a:pPr>
              <a:defRPr/>
            </a:pPr>
            <a:fld id="{F53BE6D3-2445-4B78-ACD3-9A89CE454323}" type="slidenum">
              <a:rPr lang="en-US"/>
              <a:pPr>
                <a:defRPr/>
              </a:pPr>
              <a:t>‹#›</a:t>
            </a:fld>
            <a:endParaRPr lang="en-US"/>
          </a:p>
        </p:txBody>
      </p:sp>
    </p:spTree>
    <p:extLst>
      <p:ext uri="{BB962C8B-B14F-4D97-AF65-F5344CB8AC3E}">
        <p14:creationId xmlns:p14="http://schemas.microsoft.com/office/powerpoint/2010/main" val="31259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99"/>
                </a:solidFill>
                <a:latin typeface="+mn-lt"/>
                <a:cs typeface="+mn-cs"/>
              </a:defRPr>
            </a:lvl1pPr>
          </a:lstStyle>
          <a:p>
            <a:pPr>
              <a:defRPr/>
            </a:pPr>
            <a:fld id="{DB35C227-1E1A-6940-9C84-13ECBC91E492}" type="datetime1">
              <a:rPr lang="en-US" smtClean="0"/>
              <a:t>3/11/19</a:t>
            </a:fld>
            <a:endParaRPr lang="en-US" dirty="0"/>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E6A9CA49-25C3-408A-A7C2-6BBA5AFB62A7}"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2" descr="ieeebl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04113" y="61674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18C92C4-E450-A340-AC7A-773F75385F7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4926A52C-E26E-024E-93E9-47A619AB965B}"/>
              </a:ext>
            </a:extLst>
          </p:cNvPr>
          <p:cNvSpPr>
            <a:spLocks noGrp="1"/>
          </p:cNvSpPr>
          <p:nvPr>
            <p:ph type="ftr" sz="quarter" idx="3"/>
          </p:nvPr>
        </p:nvSpPr>
        <p:spPr>
          <a:xfrm>
            <a:off x="2991644" y="6449159"/>
            <a:ext cx="3086100" cy="365125"/>
          </a:xfrm>
          <a:prstGeom prst="rect">
            <a:avLst/>
          </a:prstGeom>
        </p:spPr>
        <p:txBody>
          <a:bodyPr vert="horz" lIns="91440" tIns="45720" rIns="91440" bIns="45720" rtlCol="0" anchor="ctr"/>
          <a:lstStyle>
            <a:lvl1pPr algn="ctr">
              <a:defRPr lang="en-US" sz="1200" kern="1200" dirty="0" smtClean="0">
                <a:solidFill>
                  <a:srgbClr val="000099"/>
                </a:solidFill>
                <a:latin typeface="+mn-lt"/>
                <a:ea typeface="+mn-ea"/>
                <a:cs typeface="+mn-cs"/>
              </a:defRPr>
            </a:lvl1pPr>
          </a:lstStyle>
          <a:p>
            <a:r>
              <a:rPr lang="en-US"/>
              <a:t>Doc #:5-19-0013-00-agen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com@ieee.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grouper.ieee.org/groups/dyspan/files/individual-WG-PnPs.pdf" TargetMode="External"/><Relationship Id="rId2" Type="http://schemas.openxmlformats.org/officeDocument/2006/relationships/hyperlink" Target="http://standards.ieee.org/about/sasb/audcom/pnp/DySPAN_SC.pdf" TargetMode="External"/><Relationship Id="rId1" Type="http://schemas.openxmlformats.org/officeDocument/2006/relationships/slideLayout" Target="../slideLayouts/slideLayout2.xml"/><Relationship Id="rId4" Type="http://schemas.openxmlformats.org/officeDocument/2006/relationships/hyperlink" Target="https://mentor.ieee.org/1900.5/dcn/18/5-18-0037-00-polp-draft-policies-and-procedures-for-ieee-dyspan-sc-working-groups.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C6EEB-314B-584C-95EF-15674DD01717}"/>
              </a:ext>
            </a:extLst>
          </p:cNvPr>
          <p:cNvSpPr>
            <a:spLocks noGrp="1"/>
          </p:cNvSpPr>
          <p:nvPr>
            <p:ph type="dt" sz="half" idx="10"/>
          </p:nvPr>
        </p:nvSpPr>
        <p:spPr/>
        <p:txBody>
          <a:bodyPr/>
          <a:lstStyle/>
          <a:p>
            <a:fld id="{963D9B29-FAEA-FA41-B9BA-79ABE1512D9A}" type="datetime1">
              <a:rPr lang="en-US" smtClean="0"/>
              <a:t>3/11/19</a:t>
            </a:fld>
            <a:endParaRPr lang="en-US"/>
          </a:p>
        </p:txBody>
      </p:sp>
      <p:sp>
        <p:nvSpPr>
          <p:cNvPr id="3" name="Footer Placeholder 2">
            <a:extLst>
              <a:ext uri="{FF2B5EF4-FFF2-40B4-BE49-F238E27FC236}">
                <a16:creationId xmlns:a16="http://schemas.microsoft.com/office/drawing/2014/main" id="{B0DF4C98-78BB-9445-98AC-6FFD8EE98F5D}"/>
              </a:ext>
            </a:extLst>
          </p:cNvPr>
          <p:cNvSpPr>
            <a:spLocks noGrp="1"/>
          </p:cNvSpPr>
          <p:nvPr>
            <p:ph type="ftr" sz="quarter" idx="11"/>
          </p:nvPr>
        </p:nvSpPr>
        <p:spPr/>
        <p:txBody>
          <a:bodyPr/>
          <a:lstStyle/>
          <a:p>
            <a:r>
              <a:rPr lang="en-US"/>
              <a:t>Doc #:5-19-0013-00-agen</a:t>
            </a:r>
            <a:endParaRPr lang="en-US" dirty="0"/>
          </a:p>
        </p:txBody>
      </p:sp>
      <p:sp>
        <p:nvSpPr>
          <p:cNvPr id="4" name="Slide Number Placeholder 3">
            <a:extLst>
              <a:ext uri="{FF2B5EF4-FFF2-40B4-BE49-F238E27FC236}">
                <a16:creationId xmlns:a16="http://schemas.microsoft.com/office/drawing/2014/main" id="{76786E06-72AC-6846-8915-933892103356}"/>
              </a:ext>
            </a:extLst>
          </p:cNvPr>
          <p:cNvSpPr>
            <a:spLocks noGrp="1"/>
          </p:cNvSpPr>
          <p:nvPr>
            <p:ph type="sldNum" sz="quarter" idx="12"/>
          </p:nvPr>
        </p:nvSpPr>
        <p:spPr/>
        <p:txBody>
          <a:bodyPr/>
          <a:lstStyle/>
          <a:p>
            <a:fld id="{E6A9CA49-25C3-408A-A7C2-6BBA5AFB62A7}" type="slidenum">
              <a:rPr lang="en-US" smtClean="0"/>
              <a:pPr/>
              <a:t>1</a:t>
            </a:fld>
            <a:endParaRPr lang="en-US"/>
          </a:p>
        </p:txBody>
      </p:sp>
      <p:sp>
        <p:nvSpPr>
          <p:cNvPr id="5" name="Rectangle 2">
            <a:extLst>
              <a:ext uri="{FF2B5EF4-FFF2-40B4-BE49-F238E27FC236}">
                <a16:creationId xmlns:a16="http://schemas.microsoft.com/office/drawing/2014/main" id="{61FBFA34-AD31-C64C-9C03-9FE4B70D0283}"/>
              </a:ext>
            </a:extLst>
          </p:cNvPr>
          <p:cNvSpPr>
            <a:spLocks noChangeArrowheads="1"/>
          </p:cNvSpPr>
          <p:nvPr/>
        </p:nvSpPr>
        <p:spPr bwMode="auto">
          <a:xfrm>
            <a:off x="685800" y="1785034"/>
            <a:ext cx="7451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latin typeface="Arial" pitchFamily="34" charset="0"/>
                <a:cs typeface="Times New Roman" pitchFamily="18" charset="0"/>
              </a:rPr>
              <a:t>Document Title: Agenda, Admin and Chair’s Notes for IEEE 1900.5 WG Meeting on 05-07 March 2019</a:t>
            </a:r>
            <a:endParaRPr lang="en-US" sz="900" i="1" dirty="0">
              <a:latin typeface="Arial" pitchFamily="34" charset="0"/>
            </a:endParaRPr>
          </a:p>
          <a:p>
            <a:pPr eaLnBrk="0" hangingPunct="0"/>
            <a:r>
              <a:rPr lang="en-US" sz="1200" b="1" dirty="0">
                <a:latin typeface="Arial" pitchFamily="34" charset="0"/>
                <a:cs typeface="Times New Roman" pitchFamily="18" charset="0"/>
              </a:rPr>
              <a:t>Document Date: 05-07 March 2019</a:t>
            </a:r>
          </a:p>
          <a:p>
            <a:pPr eaLnBrk="0" hangingPunct="0"/>
            <a:r>
              <a:rPr lang="en-US" sz="1200" b="1" dirty="0">
                <a:latin typeface="Arial" pitchFamily="34" charset="0"/>
                <a:cs typeface="Times New Roman" pitchFamily="18" charset="0"/>
              </a:rPr>
              <a:t>Document No</a:t>
            </a:r>
            <a:r>
              <a:rPr lang="en-US" sz="1200" b="1">
                <a:latin typeface="Arial" pitchFamily="34" charset="0"/>
                <a:cs typeface="Times New Roman" pitchFamily="18" charset="0"/>
              </a:rPr>
              <a:t>: 5-19-0013-00-agen</a:t>
            </a:r>
            <a:endParaRPr lang="en-US" dirty="0">
              <a:latin typeface="Arial" pitchFamily="34" charset="0"/>
            </a:endParaRPr>
          </a:p>
        </p:txBody>
      </p:sp>
      <p:graphicFrame>
        <p:nvGraphicFramePr>
          <p:cNvPr id="6" name="Group 40">
            <a:extLst>
              <a:ext uri="{FF2B5EF4-FFF2-40B4-BE49-F238E27FC236}">
                <a16:creationId xmlns:a16="http://schemas.microsoft.com/office/drawing/2014/main" id="{61EB1BE5-43AE-A145-ABE6-42170DE879A1}"/>
              </a:ext>
            </a:extLst>
          </p:cNvPr>
          <p:cNvGraphicFramePr>
            <a:graphicFrameLocks noGrp="1"/>
          </p:cNvGraphicFramePr>
          <p:nvPr>
            <p:extLst>
              <p:ext uri="{D42A27DB-BD31-4B8C-83A1-F6EECF244321}">
                <p14:modId xmlns:p14="http://schemas.microsoft.com/office/powerpoint/2010/main" val="561593306"/>
              </p:ext>
            </p:extLst>
          </p:nvPr>
        </p:nvGraphicFramePr>
        <p:xfrm>
          <a:off x="685800" y="827088"/>
          <a:ext cx="7696199" cy="849312"/>
        </p:xfrm>
        <a:graphic>
          <a:graphicData uri="http://schemas.openxmlformats.org/drawingml/2006/table">
            <a:tbl>
              <a:tblPr/>
              <a:tblGrid>
                <a:gridCol w="1377027">
                  <a:extLst>
                    <a:ext uri="{9D8B030D-6E8A-4147-A177-3AD203B41FA5}">
                      <a16:colId xmlns:a16="http://schemas.microsoft.com/office/drawing/2014/main" val="20000"/>
                    </a:ext>
                  </a:extLst>
                </a:gridCol>
                <a:gridCol w="128997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666999">
                  <a:extLst>
                    <a:ext uri="{9D8B030D-6E8A-4147-A177-3AD203B41FA5}">
                      <a16:colId xmlns:a16="http://schemas.microsoft.com/office/drawing/2014/main" val="20004"/>
                    </a:ext>
                  </a:extLst>
                </a:gridCol>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Tony </a:t>
                      </a:r>
                      <a:r>
                        <a:rPr kumimoji="0" lang="en-US" sz="1000" b="0" i="0" u="none" strike="noStrike" cap="none" normalizeH="0" baseline="0" dirty="0" err="1">
                          <a:ln>
                            <a:noFill/>
                          </a:ln>
                          <a:solidFill>
                            <a:srgbClr val="000099"/>
                          </a:solidFill>
                          <a:effectLst/>
                          <a:latin typeface="Arial" charset="0"/>
                        </a:rPr>
                        <a:t>Rennier</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Foundry Inc.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Severn, MD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301.485.9679</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err="1">
                          <a:ln>
                            <a:noFill/>
                          </a:ln>
                          <a:solidFill>
                            <a:srgbClr val="000099"/>
                          </a:solidFill>
                          <a:effectLst/>
                          <a:latin typeface="Arial" charset="0"/>
                        </a:rPr>
                        <a:t>trennier@foundryinc.com</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1">
            <a:extLst>
              <a:ext uri="{FF2B5EF4-FFF2-40B4-BE49-F238E27FC236}">
                <a16:creationId xmlns:a16="http://schemas.microsoft.com/office/drawing/2014/main" id="{4D78DC25-C740-384D-8938-4AB3B5D758AE}"/>
              </a:ext>
            </a:extLst>
          </p:cNvPr>
          <p:cNvSpPr txBox="1">
            <a:spLocks noChangeArrowheads="1"/>
          </p:cNvSpPr>
          <p:nvPr/>
        </p:nvSpPr>
        <p:spPr bwMode="auto">
          <a:xfrm>
            <a:off x="2867025" y="16668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99"/>
                </a:solidFill>
              </a:rPr>
              <a:t>IEEE 1900.5 Contribution </a:t>
            </a:r>
          </a:p>
        </p:txBody>
      </p:sp>
      <p:sp>
        <p:nvSpPr>
          <p:cNvPr id="8" name="Rectangle 23">
            <a:extLst>
              <a:ext uri="{FF2B5EF4-FFF2-40B4-BE49-F238E27FC236}">
                <a16:creationId xmlns:a16="http://schemas.microsoft.com/office/drawing/2014/main" id="{CE2CF95B-7224-B742-B0A5-D3703FB72C7A}"/>
              </a:ext>
            </a:extLst>
          </p:cNvPr>
          <p:cNvSpPr>
            <a:spLocks noChangeArrowheads="1"/>
          </p:cNvSpPr>
          <p:nvPr/>
        </p:nvSpPr>
        <p:spPr bwMode="auto">
          <a:xfrm>
            <a:off x="695372" y="2396478"/>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of patent information that might be relevant to the standard is essential to reduce the possibility for delays in the development process and increase the likelihood </a:t>
            </a:r>
            <a:r>
              <a:rPr lang="en-US" sz="1200" dirty="0" err="1">
                <a:latin typeface="Arial" pitchFamily="34" charset="0"/>
                <a:cs typeface="Times New Roman" pitchFamily="18" charset="0"/>
              </a:rPr>
              <a:t>thatthe</a:t>
            </a:r>
            <a:r>
              <a:rPr lang="en-US" sz="1200" dirty="0">
                <a:latin typeface="Arial" pitchFamily="34" charset="0"/>
                <a:cs typeface="Times New Roman" pitchFamily="18" charset="0"/>
              </a:rPr>
              <a:t> draft publication will be approved for publication. Please notify the Chair &lt;</a:t>
            </a:r>
            <a:r>
              <a:rPr lang="en-US" sz="1200" dirty="0" err="1">
                <a:solidFill>
                  <a:srgbClr val="000099"/>
                </a:solidFill>
                <a:latin typeface="Arial" charset="0"/>
              </a:rPr>
              <a:t>trennier@foundryinc.com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2"/>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Tree>
    <p:extLst>
      <p:ext uri="{BB962C8B-B14F-4D97-AF65-F5344CB8AC3E}">
        <p14:creationId xmlns:p14="http://schemas.microsoft.com/office/powerpoint/2010/main" val="51741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9906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Ways to inform IEEE</a:t>
            </a:r>
            <a:endParaRPr lang="en-US" altLang="en-US" sz="3200" u="sng" dirty="0"/>
          </a:p>
        </p:txBody>
      </p:sp>
      <p:sp>
        <p:nvSpPr>
          <p:cNvPr id="9219" name="Rectangle 3"/>
          <p:cNvSpPr>
            <a:spLocks noGrp="1" noChangeArrowheads="1"/>
          </p:cNvSpPr>
          <p:nvPr>
            <p:ph type="body" idx="1"/>
          </p:nvPr>
        </p:nvSpPr>
        <p:spPr>
          <a:xfrm>
            <a:off x="228600" y="1603375"/>
            <a:ext cx="8610600" cy="3886200"/>
          </a:xfrm>
        </p:spPr>
        <p:txBody>
          <a:bodyPr/>
          <a:lstStyle/>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LOA to be submitted to the IEEE-SA (patcom@ieee.org);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
        <p:nvSpPr>
          <p:cNvPr id="9220" name="Text Box 6"/>
          <p:cNvSpPr txBox="1">
            <a:spLocks noChangeArrowheads="1"/>
          </p:cNvSpPr>
          <p:nvPr/>
        </p:nvSpPr>
        <p:spPr bwMode="auto">
          <a:xfrm>
            <a:off x="457200" y="5971449"/>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a:xfrm>
            <a:off x="457200" y="6448425"/>
            <a:ext cx="2133600" cy="365125"/>
          </a:xfrm>
        </p:spPr>
        <p:txBody>
          <a:bodyPr/>
          <a:lstStyle/>
          <a:p>
            <a:pPr>
              <a:defRPr/>
            </a:pPr>
            <a:fld id="{0E3457AB-DC4B-984E-83DA-B20230CD9342}" type="datetime1">
              <a:rPr lang="en-US" smtClean="0"/>
              <a:t>3/11/19</a:t>
            </a:fld>
            <a:endParaRPr lang="en-US" dirty="0"/>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#:5-19-0013-00-agen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10</a:t>
            </a:fld>
            <a:endParaRPr lang="en-US" dirty="0"/>
          </a:p>
        </p:txBody>
      </p:sp>
    </p:spTree>
    <p:extLst>
      <p:ext uri="{BB962C8B-B14F-4D97-AF65-F5344CB8AC3E}">
        <p14:creationId xmlns:p14="http://schemas.microsoft.com/office/powerpoint/2010/main" val="266519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28600" y="26988"/>
            <a:ext cx="8686800" cy="11430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Other guidelines for IEEE WG meetings</a:t>
            </a:r>
            <a:endParaRPr lang="en-US" altLang="en-US" sz="3200" dirty="0"/>
          </a:p>
        </p:txBody>
      </p:sp>
      <p:sp>
        <p:nvSpPr>
          <p:cNvPr id="10243" name="Rectangle 1027"/>
          <p:cNvSpPr>
            <a:spLocks noGrp="1" noChangeArrowheads="1"/>
          </p:cNvSpPr>
          <p:nvPr>
            <p:ph type="body" idx="1"/>
          </p:nvPr>
        </p:nvSpPr>
        <p:spPr>
          <a:xfrm>
            <a:off x="537369" y="1310987"/>
            <a:ext cx="7772400" cy="4114800"/>
          </a:xfrm>
        </p:spPr>
        <p:txBody>
          <a:bodyPr/>
          <a:lstStyle/>
          <a:p>
            <a:pPr>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
        <p:nvSpPr>
          <p:cNvPr id="10244" name="Text Box 1028"/>
          <p:cNvSpPr txBox="1">
            <a:spLocks noChangeArrowheads="1"/>
          </p:cNvSpPr>
          <p:nvPr/>
        </p:nvSpPr>
        <p:spPr bwMode="auto">
          <a:xfrm>
            <a:off x="407126" y="6078537"/>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
        <p:nvSpPr>
          <p:cNvPr id="2" name="Date Placeholder 1"/>
          <p:cNvSpPr>
            <a:spLocks noGrp="1"/>
          </p:cNvSpPr>
          <p:nvPr>
            <p:ph type="dt" sz="half" idx="10"/>
          </p:nvPr>
        </p:nvSpPr>
        <p:spPr>
          <a:xfrm>
            <a:off x="457200" y="6448425"/>
            <a:ext cx="2133600" cy="365125"/>
          </a:xfrm>
        </p:spPr>
        <p:txBody>
          <a:bodyPr/>
          <a:lstStyle/>
          <a:p>
            <a:pPr>
              <a:defRPr/>
            </a:pPr>
            <a:fld id="{4C17D36C-7D2E-E043-BAB5-6AE4CCA966E3}" type="datetime1">
              <a:rPr lang="en-US" smtClean="0"/>
              <a:t>3/11/19</a:t>
            </a:fld>
            <a:endParaRPr lang="en-US" dirty="0"/>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#:5-19-0013-00-agen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11</a:t>
            </a:fld>
            <a:endParaRPr lang="en-US" dirty="0"/>
          </a:p>
        </p:txBody>
      </p:sp>
    </p:spTree>
    <p:extLst>
      <p:ext uri="{BB962C8B-B14F-4D97-AF65-F5344CB8AC3E}">
        <p14:creationId xmlns:p14="http://schemas.microsoft.com/office/powerpoint/2010/main" val="300807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GB"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Patent-related information</a:t>
            </a:r>
            <a:endParaRPr lang="en-US" altLang="en-US" sz="3200" u="sng" dirty="0"/>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dirty="0">
              <a:latin typeface="Helvetica" panose="020B0604020202020204" pitchFamily="34" charset="0"/>
            </a:endParaRPr>
          </a:p>
        </p:txBody>
      </p:sp>
      <p:sp>
        <p:nvSpPr>
          <p:cNvPr id="11268" name="Rectangle 4"/>
          <p:cNvSpPr>
            <a:spLocks noChangeArrowheads="1"/>
          </p:cNvSpPr>
          <p:nvPr/>
        </p:nvSpPr>
        <p:spPr bwMode="auto">
          <a:xfrm>
            <a:off x="304800" y="1425575"/>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269" name="Text Box 7"/>
          <p:cNvSpPr txBox="1">
            <a:spLocks noChangeArrowheads="1"/>
          </p:cNvSpPr>
          <p:nvPr/>
        </p:nvSpPr>
        <p:spPr bwMode="auto">
          <a:xfrm>
            <a:off x="381000" y="6081712"/>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a:xfrm>
            <a:off x="457200" y="6448425"/>
            <a:ext cx="2133600" cy="365125"/>
          </a:xfrm>
        </p:spPr>
        <p:txBody>
          <a:bodyPr/>
          <a:lstStyle/>
          <a:p>
            <a:pPr>
              <a:defRPr/>
            </a:pPr>
            <a:fld id="{01FD7AF9-F71B-2445-8C31-3D0BCC6282C3}" type="datetime1">
              <a:rPr lang="en-US" smtClean="0"/>
              <a:t>3/11/19</a:t>
            </a:fld>
            <a:endParaRPr lang="en-US" dirty="0"/>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#:5-19-0013-00-agen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12</a:t>
            </a:fld>
            <a:endParaRPr lang="en-US" dirty="0"/>
          </a:p>
        </p:txBody>
      </p:sp>
    </p:spTree>
    <p:extLst>
      <p:ext uri="{BB962C8B-B14F-4D97-AF65-F5344CB8AC3E}">
        <p14:creationId xmlns:p14="http://schemas.microsoft.com/office/powerpoint/2010/main" val="35047940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2/1/19</a:t>
            </a:r>
            <a:r>
              <a:rPr lang="en-US" dirty="0"/>
              <a:t> </a:t>
            </a:r>
            <a:r>
              <a:rPr dirty="0"/>
              <a:t>WG minutes contained in </a:t>
            </a:r>
            <a:r>
              <a:rPr lang="en-US" dirty="0">
                <a:solidFill>
                  <a:schemeClr val="tx1"/>
                </a:solidFill>
              </a:rPr>
              <a:t>Doc #:??</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a:t>
            </a:r>
          </a:p>
          <a:p>
            <a:r>
              <a:rPr dirty="0"/>
              <a:t>Second</a:t>
            </a:r>
            <a:r>
              <a:rPr lang="en-US" dirty="0"/>
              <a:t> (shaker)</a:t>
            </a:r>
            <a:r>
              <a:rPr dirty="0"/>
              <a:t>:</a:t>
            </a:r>
          </a:p>
          <a:p>
            <a:r>
              <a:rPr lang="en-US" dirty="0"/>
              <a:t>Vote:</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F42234A7-BB40-5E41-A925-3EBF1DDD2339}" type="datetime1">
              <a:rPr lang="en-US" smtClean="0"/>
              <a:t>3/11/19</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#:5-19-0013-00-agen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13</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251231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a:t>
            </a:r>
            <a:r>
              <a:rPr lang="en-US" dirty="0"/>
              <a:t>1</a:t>
            </a:r>
            <a:endParaRPr dirty="0"/>
          </a:p>
        </p:txBody>
      </p:sp>
      <p:sp>
        <p:nvSpPr>
          <p:cNvPr id="14339" name="Content Placeholder 2"/>
          <p:cNvSpPr>
            <a:spLocks noGrp="1"/>
          </p:cNvSpPr>
          <p:nvPr>
            <p:ph idx="1"/>
          </p:nvPr>
        </p:nvSpPr>
        <p:spPr>
          <a:xfrm>
            <a:off x="445655" y="1166018"/>
            <a:ext cx="8229600" cy="5006182"/>
          </a:xfrm>
        </p:spPr>
        <p:txBody>
          <a:bodyPr/>
          <a:lstStyle/>
          <a:p>
            <a:r>
              <a:rPr lang="en-US" sz="2400" dirty="0"/>
              <a:t>1900.5.1 status</a:t>
            </a:r>
          </a:p>
          <a:p>
            <a:pPr lvl="1"/>
            <a:r>
              <a:rPr lang="en-US" sz="2000" dirty="0"/>
              <a:t>1/18/19</a:t>
            </a:r>
          </a:p>
          <a:p>
            <a:pPr lvl="2"/>
            <a:r>
              <a:rPr lang="en-US" sz="1800" dirty="0"/>
              <a:t>SHACL Review</a:t>
            </a:r>
          </a:p>
          <a:p>
            <a:pPr lvl="3"/>
            <a:r>
              <a:rPr lang="en-US" sz="1400" dirty="0"/>
              <a:t>Possible issue combining RIF with OWL; can’t import Turtle</a:t>
            </a:r>
          </a:p>
          <a:p>
            <a:pPr lvl="2"/>
            <a:r>
              <a:rPr lang="en-US" sz="1800" dirty="0"/>
              <a:t>Assessing examples from John</a:t>
            </a:r>
          </a:p>
          <a:p>
            <a:pPr lvl="3"/>
            <a:r>
              <a:rPr lang="en-US" sz="1400" dirty="0"/>
              <a:t>More coming from John by the next meeting...</a:t>
            </a:r>
          </a:p>
          <a:p>
            <a:pPr lvl="2"/>
            <a:r>
              <a:rPr lang="en-US" sz="1800" dirty="0"/>
              <a:t>Active ballot due 2/15/19</a:t>
            </a:r>
          </a:p>
          <a:p>
            <a:pPr lvl="1"/>
            <a:r>
              <a:rPr lang="en-US" sz="2000" dirty="0"/>
              <a:t>2/1/19</a:t>
            </a:r>
          </a:p>
          <a:p>
            <a:pPr lvl="2"/>
            <a:r>
              <a:rPr lang="en-US" sz="1800" dirty="0"/>
              <a:t>Used John’s Dec example to make RIF examples</a:t>
            </a:r>
          </a:p>
          <a:p>
            <a:pPr lvl="2"/>
            <a:r>
              <a:rPr lang="en-US" sz="1800" dirty="0"/>
              <a:t>Having ad-hoc today</a:t>
            </a:r>
          </a:p>
          <a:p>
            <a:pPr lvl="1"/>
            <a:r>
              <a:rPr lang="en-US" sz="2200" dirty="0"/>
              <a:t>3/5</a:t>
            </a:r>
          </a:p>
          <a:p>
            <a:pPr lvl="2"/>
            <a:r>
              <a:rPr lang="en-US" sz="1800" dirty="0"/>
              <a:t>WG Draft Ballot approved</a:t>
            </a:r>
          </a:p>
          <a:p>
            <a:pPr lvl="2"/>
            <a:r>
              <a:rPr lang="en-US" sz="1800" dirty="0"/>
              <a:t>Draft responses to comments created</a:t>
            </a:r>
          </a:p>
          <a:p>
            <a:pPr lvl="1"/>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EBA1634F-4F1D-4641-BB90-B73B1B1808FD}"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#:5-19-0013-00-agen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14</a:t>
            </a:fld>
            <a:endParaRPr lang="en-US"/>
          </a:p>
        </p:txBody>
      </p:sp>
    </p:spTree>
    <p:extLst>
      <p:ext uri="{BB962C8B-B14F-4D97-AF65-F5344CB8AC3E}">
        <p14:creationId xmlns:p14="http://schemas.microsoft.com/office/powerpoint/2010/main" val="197716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81000" y="1447800"/>
            <a:ext cx="8458200" cy="4525963"/>
          </a:xfrm>
        </p:spPr>
        <p:txBody>
          <a:bodyPr/>
          <a:lstStyle/>
          <a:p>
            <a:r>
              <a:rPr altLang="en-US" sz="1400" dirty="0"/>
              <a:t>Full review of drafting				3/17 </a:t>
            </a:r>
            <a:r>
              <a:rPr altLang="en-US" sz="1400" dirty="0">
                <a:solidFill>
                  <a:schemeClr val="tx2"/>
                </a:solidFill>
              </a:rPr>
              <a:t>√</a:t>
            </a:r>
          </a:p>
          <a:p>
            <a:r>
              <a:rPr altLang="en-US" sz="1400" dirty="0"/>
              <a:t>First WG Ballot					</a:t>
            </a:r>
            <a:r>
              <a:rPr lang="en-US" altLang="en-US" sz="1400" dirty="0"/>
              <a:t>2/25 </a:t>
            </a:r>
            <a:r>
              <a:rPr lang="en-US" altLang="en-US" sz="1400" dirty="0">
                <a:solidFill>
                  <a:schemeClr val="tx2"/>
                </a:solidFill>
              </a:rPr>
              <a:t>√ </a:t>
            </a:r>
            <a:r>
              <a:rPr lang="en-US" altLang="en-US" sz="1400" dirty="0"/>
              <a:t>	</a:t>
            </a:r>
          </a:p>
          <a:p>
            <a:r>
              <a:rPr altLang="en-US" sz="1400" dirty="0"/>
              <a:t>WG Recirc					</a:t>
            </a:r>
            <a:r>
              <a:rPr lang="en-US" altLang="en-US" sz="1400" dirty="0"/>
              <a:t>4</a:t>
            </a:r>
            <a:r>
              <a:rPr altLang="en-US" sz="1400" dirty="0"/>
              <a:t>/1</a:t>
            </a:r>
            <a:r>
              <a:rPr lang="en-US" altLang="en-US" sz="1400" dirty="0"/>
              <a:t>9</a:t>
            </a:r>
            <a:endParaRPr altLang="en-US" sz="1400" dirty="0"/>
          </a:p>
          <a:p>
            <a:r>
              <a:rPr altLang="en-US" sz="1400" dirty="0"/>
              <a:t>Sponsor Ballot					</a:t>
            </a:r>
            <a:r>
              <a:rPr lang="en-US" altLang="en-US" sz="1400" dirty="0"/>
              <a:t>6</a:t>
            </a:r>
            <a:r>
              <a:rPr altLang="en-US" sz="1400" dirty="0"/>
              <a:t>/1</a:t>
            </a:r>
            <a:r>
              <a:rPr lang="en-US" altLang="en-US" sz="1400" dirty="0"/>
              <a:t>9</a:t>
            </a:r>
            <a:r>
              <a:rPr lang="en-US" altLang="en-US" sz="1400" b="1" dirty="0"/>
              <a:t>	</a:t>
            </a:r>
            <a:r>
              <a:rPr lang="en-US" altLang="en-US" sz="1400" dirty="0">
                <a:solidFill>
                  <a:srgbClr val="FF0000"/>
                </a:solidFill>
              </a:rPr>
              <a:t>(Prior to PAR Extension)</a:t>
            </a:r>
            <a:endParaRPr altLang="en-US" sz="1400" b="1" dirty="0"/>
          </a:p>
          <a:p>
            <a:r>
              <a:rPr altLang="en-US" sz="1400" dirty="0"/>
              <a:t>Sponsor Recirc					</a:t>
            </a:r>
            <a:r>
              <a:rPr lang="en-US" altLang="en-US" sz="1400" dirty="0"/>
              <a:t>9</a:t>
            </a:r>
            <a:r>
              <a:rPr altLang="en-US" sz="1400" dirty="0"/>
              <a:t>/1</a:t>
            </a:r>
            <a:r>
              <a:rPr lang="en-US" altLang="en-US" sz="1400" dirty="0"/>
              <a:t>9</a:t>
            </a:r>
            <a:endParaRPr altLang="en-US" sz="1400" dirty="0"/>
          </a:p>
          <a:p>
            <a:r>
              <a:rPr altLang="en-US" sz="1400" dirty="0"/>
              <a:t>Sponsor Recirc 2					</a:t>
            </a:r>
            <a:r>
              <a:rPr lang="en-US" altLang="en-US" sz="1400" dirty="0"/>
              <a:t>12</a:t>
            </a:r>
            <a:r>
              <a:rPr altLang="en-US" sz="1400" dirty="0"/>
              <a:t>/1</a:t>
            </a:r>
            <a:r>
              <a:rPr lang="en-US" altLang="en-US" sz="1400" dirty="0"/>
              <a:t>9</a:t>
            </a:r>
            <a:endParaRPr altLang="en-US" sz="1400" dirty="0"/>
          </a:p>
          <a:p>
            <a:r>
              <a:rPr altLang="en-US" sz="1400" dirty="0"/>
              <a:t>Submit to REVCOM					</a:t>
            </a:r>
            <a:r>
              <a:rPr lang="en-US" altLang="en-US" sz="1400" dirty="0"/>
              <a:t>3</a:t>
            </a:r>
            <a:r>
              <a:rPr altLang="en-US" sz="1400" dirty="0"/>
              <a:t>/</a:t>
            </a:r>
            <a:r>
              <a:rPr lang="en-US" altLang="en-US" sz="1400" dirty="0"/>
              <a:t>20</a:t>
            </a:r>
            <a:endParaRPr lang="en-US" altLang="en-US" sz="1400" b="1" dirty="0">
              <a:solidFill>
                <a:srgbClr val="FF0000"/>
              </a:solidFill>
            </a:endParaRPr>
          </a:p>
          <a:p>
            <a:endParaRPr altLang="en-US" sz="200" dirty="0"/>
          </a:p>
          <a:p>
            <a:r>
              <a:rPr lang="en-US" altLang="en-US" sz="1400" dirty="0"/>
              <a:t>  							</a:t>
            </a:r>
            <a:endParaRPr lang="en-US" altLang="en-US" sz="1400" b="1" dirty="0">
              <a:solidFill>
                <a:srgbClr val="FF0000"/>
              </a:solidFill>
            </a:endParaRPr>
          </a:p>
          <a:p>
            <a:endParaRPr altLang="en-US" sz="1400" dirty="0"/>
          </a:p>
          <a:p>
            <a:endParaRPr altLang="en-US" sz="1400" dirty="0"/>
          </a:p>
        </p:txBody>
      </p:sp>
      <p:sp>
        <p:nvSpPr>
          <p:cNvPr id="13314" name="Title 1"/>
          <p:cNvSpPr>
            <a:spLocks noGrp="1"/>
          </p:cNvSpPr>
          <p:nvPr>
            <p:ph type="title"/>
          </p:nvPr>
        </p:nvSpPr>
        <p:spPr>
          <a:xfrm>
            <a:off x="457200" y="17463"/>
            <a:ext cx="8229600" cy="1143000"/>
          </a:xfrm>
        </p:spPr>
        <p:txBody>
          <a:bodyPr/>
          <a:lstStyle/>
          <a:p>
            <a:r>
              <a:rPr altLang="en-US" dirty="0"/>
              <a:t>Working Schedule for 1900.5.1</a:t>
            </a:r>
          </a:p>
        </p:txBody>
      </p:sp>
      <p:sp>
        <p:nvSpPr>
          <p:cNvPr id="4" name="Date Placeholder 3"/>
          <p:cNvSpPr>
            <a:spLocks noGrp="1"/>
          </p:cNvSpPr>
          <p:nvPr>
            <p:ph type="dt" sz="quarter" idx="10"/>
          </p:nvPr>
        </p:nvSpPr>
        <p:spPr>
          <a:xfrm>
            <a:off x="457200" y="6448425"/>
            <a:ext cx="2133600" cy="365125"/>
          </a:xfrm>
        </p:spPr>
        <p:txBody>
          <a:bodyPr/>
          <a:lstStyle/>
          <a:p>
            <a:pPr>
              <a:defRPr/>
            </a:pPr>
            <a:fld id="{F1718C96-7C34-B346-8D95-74C327AAEA0E}"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#:5-19-0013-00-agen</a:t>
            </a:r>
          </a:p>
        </p:txBody>
      </p:sp>
      <p:sp>
        <p:nvSpPr>
          <p:cNvPr id="13318" name="Slide Number Placeholder 5"/>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E7C96333-6C4D-45D5-9B55-6DF4663829E9}" type="slidenum">
              <a:rPr lang="en-US" altLang="en-US" sz="1200" smtClean="0"/>
              <a:pPr>
                <a:spcBef>
                  <a:spcPct val="0"/>
                </a:spcBef>
                <a:buFontTx/>
                <a:buNone/>
              </a:pPr>
              <a:t>15</a:t>
            </a:fld>
            <a:endParaRPr lang="en-US" altLang="en-US" sz="1200"/>
          </a:p>
        </p:txBody>
      </p:sp>
      <p:sp>
        <p:nvSpPr>
          <p:cNvPr id="7" name="Rectangle 6"/>
          <p:cNvSpPr/>
          <p:nvPr/>
        </p:nvSpPr>
        <p:spPr>
          <a:xfrm>
            <a:off x="352543" y="3886200"/>
            <a:ext cx="8438913"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Proposed Update</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Requires PAR Extension 6/19</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0660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1900.5.2a</a:t>
            </a:r>
          </a:p>
        </p:txBody>
      </p:sp>
      <p:sp>
        <p:nvSpPr>
          <p:cNvPr id="14339" name="Content Placeholder 2"/>
          <p:cNvSpPr>
            <a:spLocks noGrp="1"/>
          </p:cNvSpPr>
          <p:nvPr>
            <p:ph idx="1"/>
          </p:nvPr>
        </p:nvSpPr>
        <p:spPr>
          <a:xfrm>
            <a:off x="457200" y="990600"/>
            <a:ext cx="8229600" cy="5158582"/>
          </a:xfrm>
        </p:spPr>
        <p:txBody>
          <a:bodyPr/>
          <a:lstStyle/>
          <a:p>
            <a:r>
              <a:rPr lang="en-US" sz="2000" dirty="0"/>
              <a:t>1900.5.2a status</a:t>
            </a:r>
          </a:p>
          <a:p>
            <a:pPr lvl="1"/>
            <a:r>
              <a:rPr lang="en-US" sz="1800" dirty="0"/>
              <a:t>1/18/19</a:t>
            </a:r>
          </a:p>
          <a:p>
            <a:pPr lvl="2"/>
            <a:r>
              <a:rPr lang="en-US" sz="1600" dirty="0"/>
              <a:t>MITRE team working on schemas, JAVA conversion to JSON first then XML</a:t>
            </a:r>
          </a:p>
          <a:p>
            <a:pPr lvl="3"/>
            <a:r>
              <a:rPr lang="en-US" sz="1200" dirty="0"/>
              <a:t>Planning to have some early release prior to next monthly</a:t>
            </a:r>
          </a:p>
          <a:p>
            <a:pPr lvl="2"/>
            <a:r>
              <a:rPr lang="en-US" sz="1600" dirty="0"/>
              <a:t>Still looking at correctness of current schema</a:t>
            </a:r>
          </a:p>
          <a:p>
            <a:pPr lvl="3"/>
            <a:r>
              <a:rPr lang="en-US" sz="1200" dirty="0"/>
              <a:t>Noted some small tweaks between JSON and XML schema</a:t>
            </a:r>
          </a:p>
          <a:p>
            <a:pPr lvl="1"/>
            <a:r>
              <a:rPr lang="en-US" sz="1800" dirty="0"/>
              <a:t>2/1/19</a:t>
            </a:r>
          </a:p>
          <a:p>
            <a:pPr lvl="2"/>
            <a:r>
              <a:rPr lang="en-US" sz="1600" dirty="0"/>
              <a:t>John submitted draft document</a:t>
            </a:r>
          </a:p>
          <a:p>
            <a:pPr lvl="3"/>
            <a:r>
              <a:rPr lang="en-US" sz="1200" dirty="0"/>
              <a:t>Uses Java to define structure and the rules</a:t>
            </a:r>
          </a:p>
          <a:p>
            <a:pPr lvl="3"/>
            <a:r>
              <a:rPr lang="en-US" sz="1200" dirty="0"/>
              <a:t>Is addressing some concerns (constructs and naming)</a:t>
            </a:r>
          </a:p>
          <a:p>
            <a:pPr lvl="2"/>
            <a:r>
              <a:rPr lang="en-US" sz="1600" dirty="0"/>
              <a:t>Carlos working with XML and matching 1900.5.2</a:t>
            </a:r>
          </a:p>
          <a:p>
            <a:pPr lvl="3"/>
            <a:r>
              <a:rPr lang="en-US" sz="1200" dirty="0"/>
              <a:t>Some corrections need to be made</a:t>
            </a:r>
          </a:p>
          <a:p>
            <a:pPr lvl="2"/>
            <a:r>
              <a:rPr lang="en-US" sz="1600" dirty="0"/>
              <a:t>Looking toward a mutual verification at March meeting</a:t>
            </a:r>
          </a:p>
          <a:p>
            <a:pPr lvl="1"/>
            <a:r>
              <a:rPr lang="en-US" sz="2000" dirty="0"/>
              <a:t>3/5</a:t>
            </a:r>
          </a:p>
          <a:p>
            <a:pPr lvl="2"/>
            <a:r>
              <a:rPr lang="en-US" sz="1600" dirty="0"/>
              <a:t>2 drafts created</a:t>
            </a:r>
          </a:p>
          <a:p>
            <a:pPr lvl="2"/>
            <a:r>
              <a:rPr lang="en-US" sz="1600" dirty="0"/>
              <a:t>Java classes JSON and schema along with a POC created</a:t>
            </a:r>
          </a:p>
          <a:p>
            <a:pPr lvl="2"/>
            <a:r>
              <a:rPr lang="en-US" sz="1600" dirty="0"/>
              <a:t>Good progress/moving fast/need schedule</a:t>
            </a:r>
          </a:p>
          <a:p>
            <a:pPr lvl="2"/>
            <a:r>
              <a:rPr lang="en-US" sz="1600" dirty="0"/>
              <a:t>Tony need to convert amendment to a revision to pick up changes to 1900.5.2</a:t>
            </a:r>
          </a:p>
          <a:p>
            <a:pPr lvl="1"/>
            <a:endParaRPr lang="en-US" sz="1800" dirty="0"/>
          </a:p>
        </p:txBody>
      </p:sp>
      <p:sp>
        <p:nvSpPr>
          <p:cNvPr id="4" name="Date Placeholder 3"/>
          <p:cNvSpPr>
            <a:spLocks noGrp="1"/>
          </p:cNvSpPr>
          <p:nvPr>
            <p:ph type="dt" sz="quarter" idx="10"/>
          </p:nvPr>
        </p:nvSpPr>
        <p:spPr>
          <a:xfrm>
            <a:off x="457200" y="6448425"/>
            <a:ext cx="2133600" cy="365125"/>
          </a:xfrm>
        </p:spPr>
        <p:txBody>
          <a:bodyPr/>
          <a:lstStyle/>
          <a:p>
            <a:pPr>
              <a:defRPr/>
            </a:pPr>
            <a:fld id="{7DF06136-28AE-274E-8115-610671332AEB}"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#:5-19-0013-00-agen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16</a:t>
            </a:fld>
            <a:endParaRPr lang="en-US"/>
          </a:p>
        </p:txBody>
      </p:sp>
    </p:spTree>
    <p:extLst>
      <p:ext uri="{BB962C8B-B14F-4D97-AF65-F5344CB8AC3E}">
        <p14:creationId xmlns:p14="http://schemas.microsoft.com/office/powerpoint/2010/main" val="99714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Architecture Status</a:t>
            </a:r>
          </a:p>
        </p:txBody>
      </p:sp>
      <p:sp>
        <p:nvSpPr>
          <p:cNvPr id="14339" name="Content Placeholder 2"/>
          <p:cNvSpPr>
            <a:spLocks noGrp="1"/>
          </p:cNvSpPr>
          <p:nvPr>
            <p:ph idx="1"/>
          </p:nvPr>
        </p:nvSpPr>
        <p:spPr>
          <a:xfrm>
            <a:off x="445655" y="1143000"/>
            <a:ext cx="8416636" cy="5181600"/>
          </a:xfrm>
        </p:spPr>
        <p:txBody>
          <a:bodyPr/>
          <a:lstStyle/>
          <a:p>
            <a:r>
              <a:rPr lang="en-US" sz="2000" dirty="0"/>
              <a:t>Architecture Status</a:t>
            </a:r>
          </a:p>
          <a:p>
            <a:pPr lvl="1"/>
            <a:r>
              <a:rPr lang="en-US" sz="1800" dirty="0"/>
              <a:t>1/18/19</a:t>
            </a:r>
          </a:p>
          <a:p>
            <a:pPr lvl="2"/>
            <a:r>
              <a:rPr lang="en-US" sz="1600" dirty="0"/>
              <a:t>PAR submitted by Mat</a:t>
            </a:r>
          </a:p>
          <a:p>
            <a:pPr lvl="2"/>
            <a:r>
              <a:rPr lang="en-US" sz="1600" dirty="0"/>
              <a:t>Ad-hoc planned for 1/23/19 9-11 am</a:t>
            </a:r>
          </a:p>
          <a:p>
            <a:pPr lvl="1"/>
            <a:r>
              <a:rPr lang="en-US" sz="1800" dirty="0"/>
              <a:t>2/1/19</a:t>
            </a:r>
          </a:p>
          <a:p>
            <a:pPr lvl="2"/>
            <a:r>
              <a:rPr lang="en-US" sz="1600" dirty="0"/>
              <a:t>Ad-hoc held 1/25/19 1-3pm EST</a:t>
            </a:r>
          </a:p>
          <a:p>
            <a:pPr lvl="2"/>
            <a:r>
              <a:rPr lang="en-US" sz="1600" dirty="0"/>
              <a:t>Add</a:t>
            </a:r>
          </a:p>
          <a:p>
            <a:pPr lvl="3"/>
            <a:r>
              <a:rPr lang="en-US" sz="1200" dirty="0"/>
              <a:t>Identify business process (and definition) as a higher org than use case.</a:t>
            </a:r>
          </a:p>
          <a:p>
            <a:pPr lvl="3"/>
            <a:r>
              <a:rPr lang="en-US" sz="1200" dirty="0"/>
              <a:t>Use of Evidence that is not Policy i.e. Spectrum Sensor outputs</a:t>
            </a:r>
          </a:p>
          <a:p>
            <a:pPr lvl="3"/>
            <a:r>
              <a:rPr lang="en-US" sz="1200" dirty="0"/>
              <a:t>Machine Learning</a:t>
            </a:r>
            <a:endParaRPr lang="en-US" sz="1600" dirty="0"/>
          </a:p>
          <a:p>
            <a:pPr lvl="2"/>
            <a:r>
              <a:rPr lang="en-US" sz="1600" dirty="0"/>
              <a:t>Next ad-hoc is planned for 2/22/19 1-2:30pm EST</a:t>
            </a:r>
          </a:p>
          <a:p>
            <a:pPr lvl="1"/>
            <a:r>
              <a:rPr lang="en-US" sz="2000" dirty="0"/>
              <a:t>3/5</a:t>
            </a:r>
          </a:p>
          <a:p>
            <a:pPr lvl="2"/>
            <a:r>
              <a:rPr lang="en-US" sz="1600" dirty="0"/>
              <a:t>2/22/19 ad-hoc held reviewed possible high-level use cases and requirements</a:t>
            </a:r>
          </a:p>
          <a:p>
            <a:pPr lvl="2"/>
            <a:r>
              <a:rPr lang="en-US" sz="1600" dirty="0"/>
              <a:t>Still fielding request to update PAR language</a:t>
            </a:r>
          </a:p>
          <a:p>
            <a:pPr lvl="2"/>
            <a:r>
              <a:rPr lang="en-US" sz="1600" dirty="0"/>
              <a:t>Discussed the need for the architecture to be a systems architecture and that it be SOA-based</a:t>
            </a:r>
          </a:p>
          <a:p>
            <a:pPr lvl="2"/>
            <a:r>
              <a:rPr lang="en-US" sz="1600" dirty="0"/>
              <a:t>Discussed network node modeling and the need for concrete definitions for each term. May request update to .1</a:t>
            </a:r>
          </a:p>
        </p:txBody>
      </p:sp>
      <p:sp>
        <p:nvSpPr>
          <p:cNvPr id="4" name="Date Placeholder 3"/>
          <p:cNvSpPr>
            <a:spLocks noGrp="1"/>
          </p:cNvSpPr>
          <p:nvPr>
            <p:ph type="dt" sz="quarter" idx="10"/>
          </p:nvPr>
        </p:nvSpPr>
        <p:spPr>
          <a:xfrm>
            <a:off x="457200" y="6448425"/>
            <a:ext cx="2133600" cy="365125"/>
          </a:xfrm>
        </p:spPr>
        <p:txBody>
          <a:bodyPr/>
          <a:lstStyle/>
          <a:p>
            <a:pPr>
              <a:defRPr/>
            </a:pPr>
            <a:fld id="{22ADC71C-BAA5-EF4E-AEBE-F6A49E984F22}"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#:5-19-0013-00-agen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17</a:t>
            </a:fld>
            <a:endParaRPr lang="en-US"/>
          </a:p>
        </p:txBody>
      </p:sp>
    </p:spTree>
    <p:extLst>
      <p:ext uri="{BB962C8B-B14F-4D97-AF65-F5344CB8AC3E}">
        <p14:creationId xmlns:p14="http://schemas.microsoft.com/office/powerpoint/2010/main" val="340217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sz="1600" dirty="0"/>
              <a:t>Leadership meetings</a:t>
            </a:r>
          </a:p>
          <a:p>
            <a:pPr lvl="1"/>
            <a:r>
              <a:rPr lang="en-US" sz="1400" dirty="0"/>
              <a:t>3/5/19</a:t>
            </a:r>
          </a:p>
          <a:p>
            <a:pPr lvl="2"/>
            <a:r>
              <a:rPr lang="en-US" sz="1100" dirty="0"/>
              <a:t>Finances good</a:t>
            </a:r>
          </a:p>
          <a:p>
            <a:pPr lvl="2"/>
            <a:r>
              <a:rPr lang="en-US" sz="1100" dirty="0"/>
              <a:t>Discussion on P&amp;Ps</a:t>
            </a:r>
          </a:p>
          <a:p>
            <a:pPr lvl="2"/>
            <a:r>
              <a:rPr lang="en-US" sz="1100" dirty="0"/>
              <a:t>Possible new PAR on Standard Language for Enabling Spectrum Sharing </a:t>
            </a:r>
          </a:p>
          <a:p>
            <a:pPr lvl="2"/>
            <a:r>
              <a:rPr lang="en-US" sz="1100" dirty="0"/>
              <a:t>Possible exploration of .2 for non-cognitive spectrum sharing	</a:t>
            </a:r>
          </a:p>
          <a:p>
            <a:pPr lvl="1"/>
            <a:endParaRPr lang="en-US" sz="1400" dirty="0"/>
          </a:p>
          <a:p>
            <a:pPr lvl="1"/>
            <a:endParaRPr lang="en-US" sz="1200" dirty="0"/>
          </a:p>
          <a:p>
            <a:endParaRPr lang="en-US" sz="1800" dirty="0"/>
          </a:p>
          <a:p>
            <a:pPr lvl="1"/>
            <a:endParaRPr lang="en-US" sz="1600" dirty="0"/>
          </a:p>
        </p:txBody>
      </p:sp>
      <p:sp>
        <p:nvSpPr>
          <p:cNvPr id="4" name="Date Placeholder 3"/>
          <p:cNvSpPr>
            <a:spLocks noGrp="1"/>
          </p:cNvSpPr>
          <p:nvPr>
            <p:ph type="dt" sz="quarter" idx="10"/>
          </p:nvPr>
        </p:nvSpPr>
        <p:spPr/>
        <p:txBody>
          <a:bodyPr/>
          <a:lstStyle/>
          <a:p>
            <a:pPr>
              <a:defRPr/>
            </a:pPr>
            <a:fld id="{53FD21AA-0333-9746-A43B-0A748BFFD149}" type="datetime1">
              <a:rPr lang="en-US" smtClean="0"/>
              <a:t>3/11/19</a:t>
            </a:fld>
            <a:endParaRPr lang="en-US"/>
          </a:p>
        </p:txBody>
      </p:sp>
      <p:sp>
        <p:nvSpPr>
          <p:cNvPr id="5" name="Footer Placeholder 4"/>
          <p:cNvSpPr>
            <a:spLocks noGrp="1"/>
          </p:cNvSpPr>
          <p:nvPr>
            <p:ph type="ftr" sz="quarter" idx="11"/>
          </p:nvPr>
        </p:nvSpPr>
        <p:spPr/>
        <p:txBody>
          <a:bodyPr/>
          <a:lstStyle/>
          <a:p>
            <a:pPr>
              <a:defRPr/>
            </a:pPr>
            <a:r>
              <a:rPr lang="en-US"/>
              <a:t>Doc #:5-19-0013-00-agen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18</a:t>
            </a:fld>
            <a:endParaRPr lang="en-US"/>
          </a:p>
        </p:txBody>
      </p:sp>
    </p:spTree>
    <p:extLst>
      <p:ext uri="{BB962C8B-B14F-4D97-AF65-F5344CB8AC3E}">
        <p14:creationId xmlns:p14="http://schemas.microsoft.com/office/powerpoint/2010/main" val="196432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1900.5 Marketing Inputs</a:t>
            </a:r>
          </a:p>
        </p:txBody>
      </p:sp>
      <p:sp>
        <p:nvSpPr>
          <p:cNvPr id="3" name="Content Placeholder 2"/>
          <p:cNvSpPr>
            <a:spLocks noGrp="1"/>
          </p:cNvSpPr>
          <p:nvPr>
            <p:ph idx="1"/>
          </p:nvPr>
        </p:nvSpPr>
        <p:spPr/>
        <p:txBody>
          <a:bodyPr/>
          <a:lstStyle/>
          <a:p>
            <a:r>
              <a:rPr lang="en-US" sz="2800" dirty="0"/>
              <a:t>1/18/19 </a:t>
            </a:r>
          </a:p>
          <a:p>
            <a:pPr lvl="1"/>
            <a:r>
              <a:rPr lang="en-US" sz="2400" dirty="0"/>
              <a:t>NSC opportunities</a:t>
            </a:r>
          </a:p>
          <a:p>
            <a:pPr lvl="2"/>
            <a:r>
              <a:rPr lang="en-US" sz="2000" dirty="0"/>
              <a:t>Some progress on .2</a:t>
            </a:r>
          </a:p>
          <a:p>
            <a:pPr lvl="2"/>
            <a:r>
              <a:rPr lang="en-US" sz="2000" dirty="0"/>
              <a:t>More difficult with .1</a:t>
            </a:r>
          </a:p>
          <a:p>
            <a:r>
              <a:rPr lang="en-US" sz="2800" dirty="0"/>
              <a:t>2/1/19</a:t>
            </a:r>
          </a:p>
          <a:p>
            <a:pPr lvl="1"/>
            <a:r>
              <a:rPr lang="en-US" sz="2400" dirty="0"/>
              <a:t>NTR</a:t>
            </a:r>
          </a:p>
          <a:p>
            <a:r>
              <a:rPr lang="en-US" sz="2800" dirty="0"/>
              <a:t>3/4/19</a:t>
            </a:r>
          </a:p>
          <a:p>
            <a:pPr lvl="1"/>
            <a:r>
              <a:rPr lang="en-US" sz="2400" dirty="0"/>
              <a:t>Paper 1900.5.2 published</a:t>
            </a:r>
          </a:p>
          <a:p>
            <a:pPr lvl="1"/>
            <a:r>
              <a:rPr lang="en-US" sz="2400" dirty="0"/>
              <a:t>Paper vita49 and 1900.5.2</a:t>
            </a:r>
          </a:p>
          <a:p>
            <a:pPr lvl="1"/>
            <a:endParaRPr lang="en-US" sz="2400" dirty="0"/>
          </a:p>
        </p:txBody>
      </p:sp>
      <p:sp>
        <p:nvSpPr>
          <p:cNvPr id="4" name="Date Placeholder 3"/>
          <p:cNvSpPr>
            <a:spLocks noGrp="1"/>
          </p:cNvSpPr>
          <p:nvPr>
            <p:ph type="dt" sz="half" idx="10"/>
          </p:nvPr>
        </p:nvSpPr>
        <p:spPr>
          <a:xfrm>
            <a:off x="457200" y="6448425"/>
            <a:ext cx="2133600" cy="365125"/>
          </a:xfrm>
        </p:spPr>
        <p:txBody>
          <a:bodyPr/>
          <a:lstStyle/>
          <a:p>
            <a:pPr>
              <a:defRPr/>
            </a:pPr>
            <a:fld id="{92C7BD61-D59C-4D46-BBB5-3B3FB7EE8106}"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#:5-19-0013-00-agen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19</a:t>
            </a:fld>
            <a:endParaRPr lang="en-US"/>
          </a:p>
        </p:txBody>
      </p:sp>
    </p:spTree>
    <p:extLst>
      <p:ext uri="{BB962C8B-B14F-4D97-AF65-F5344CB8AC3E}">
        <p14:creationId xmlns:p14="http://schemas.microsoft.com/office/powerpoint/2010/main" val="199131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48425"/>
            <a:ext cx="2133600" cy="365125"/>
          </a:xfrm>
        </p:spPr>
        <p:txBody>
          <a:bodyPr/>
          <a:lstStyle/>
          <a:p>
            <a:pPr>
              <a:defRPr/>
            </a:pPr>
            <a:fld id="{3E9596CB-C52E-5B4C-B2C0-D423F6C2760B}" type="datetime1">
              <a:rPr lang="en-US" smtClean="0"/>
              <a:t>3/11/19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#:5-19-0013-00-agen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3406F457-2706-4F6B-976E-F569A492BDEF}" type="slidenum">
              <a:rPr lang="en-US" smtClean="0"/>
              <a:pPr>
                <a:defRPr/>
              </a:pPr>
              <a:t>2</a:t>
            </a:fld>
            <a:endParaRPr lang="en-US"/>
          </a:p>
        </p:txBody>
      </p:sp>
      <p:sp>
        <p:nvSpPr>
          <p:cNvPr id="3074" name="Rectangle 2"/>
          <p:cNvSpPr>
            <a:spLocks noGrp="1" noChangeArrowheads="1"/>
          </p:cNvSpPr>
          <p:nvPr>
            <p:ph type="title" idx="4294967295"/>
          </p:nvPr>
        </p:nvSpPr>
        <p:spPr>
          <a:xfrm>
            <a:off x="0" y="115888"/>
            <a:ext cx="7772400" cy="1143000"/>
          </a:xfrm>
          <a:prstGeom prst="rect">
            <a:avLst/>
          </a:prstGeom>
        </p:spPr>
        <p:txBody>
          <a:bodyPr>
            <a:normAutofit fontScale="90000"/>
          </a:bodyPr>
          <a:lstStyle/>
          <a:p>
            <a:r>
              <a:rPr dirty="0"/>
              <a:t> Electronic Meeting Details</a:t>
            </a:r>
            <a:br>
              <a:rPr dirty="0"/>
            </a:br>
            <a:endParaRPr dirty="0"/>
          </a:p>
        </p:txBody>
      </p:sp>
      <p:sp>
        <p:nvSpPr>
          <p:cNvPr id="5" name="Rectangle 4"/>
          <p:cNvSpPr/>
          <p:nvPr/>
        </p:nvSpPr>
        <p:spPr>
          <a:xfrm>
            <a:off x="304800" y="990600"/>
            <a:ext cx="8458200" cy="3539430"/>
          </a:xfrm>
          <a:prstGeom prst="rect">
            <a:avLst/>
          </a:prstGeom>
        </p:spPr>
        <p:txBody>
          <a:bodyPr wrap="square">
            <a:spAutoFit/>
          </a:bodyPr>
          <a:lstStyle/>
          <a:p>
            <a:pPr marL="0" marR="0">
              <a:spcBef>
                <a:spcPts val="0"/>
              </a:spcBef>
              <a:spcAft>
                <a:spcPts val="0"/>
              </a:spcAft>
            </a:pPr>
            <a:r>
              <a:rPr lang="en-US" sz="1400" dirty="0"/>
              <a:t>IEEE 1900.5 Meetings</a:t>
            </a:r>
          </a:p>
          <a:p>
            <a:pPr marL="0" marR="0">
              <a:spcBef>
                <a:spcPts val="0"/>
              </a:spcBef>
              <a:spcAft>
                <a:spcPts val="0"/>
              </a:spcAft>
            </a:pPr>
            <a:r>
              <a:rPr lang="en-US" sz="1400" dirty="0"/>
              <a:t>Hosted by Tony </a:t>
            </a:r>
            <a:r>
              <a:rPr lang="en-US" sz="1400" dirty="0" err="1"/>
              <a:t>Rennier</a:t>
            </a:r>
            <a:endParaRPr lang="en-US" sz="1400" dirty="0"/>
          </a:p>
          <a:p>
            <a:pPr marL="0" marR="0">
              <a:spcBef>
                <a:spcPts val="0"/>
              </a:spcBef>
              <a:spcAft>
                <a:spcPts val="0"/>
              </a:spcAft>
            </a:pPr>
            <a:endParaRPr lang="en-US" sz="1400" dirty="0"/>
          </a:p>
          <a:p>
            <a:pPr marL="0" marR="0">
              <a:spcBef>
                <a:spcPts val="0"/>
              </a:spcBef>
              <a:spcAft>
                <a:spcPts val="0"/>
              </a:spcAft>
            </a:pPr>
            <a:r>
              <a:rPr lang="en-US" sz="1400" dirty="0"/>
              <a:t>Wednesday 12:00 am | 24 hours | (UTC-05:00) Eastern Time (US &amp; Canada)</a:t>
            </a:r>
          </a:p>
          <a:p>
            <a:pPr marL="0" marR="0">
              <a:spcBef>
                <a:spcPts val="0"/>
              </a:spcBef>
              <a:spcAft>
                <a:spcPts val="0"/>
              </a:spcAft>
            </a:pPr>
            <a:r>
              <a:rPr lang="en-US" sz="1400" dirty="0"/>
              <a:t>Occurs every day effective 2/27/2019 from 12:00 AM to 12:00 AM, (UTC-05:00) Eastern Time (US &amp; Canada)</a:t>
            </a:r>
          </a:p>
          <a:p>
            <a:pPr marL="0" marR="0">
              <a:spcBef>
                <a:spcPts val="0"/>
              </a:spcBef>
              <a:spcAft>
                <a:spcPts val="0"/>
              </a:spcAft>
            </a:pPr>
            <a:r>
              <a:rPr lang="en-US" sz="1400" dirty="0"/>
              <a:t>Meeting number: 624 724 824</a:t>
            </a:r>
          </a:p>
          <a:p>
            <a:pPr marL="0" marR="0">
              <a:spcBef>
                <a:spcPts val="0"/>
              </a:spcBef>
              <a:spcAft>
                <a:spcPts val="0"/>
              </a:spcAft>
            </a:pPr>
            <a:r>
              <a:rPr lang="en-US" sz="1400" dirty="0"/>
              <a:t>Password: nfKJw7Jg</a:t>
            </a:r>
          </a:p>
          <a:p>
            <a:pPr marL="0" marR="0">
              <a:spcBef>
                <a:spcPts val="0"/>
              </a:spcBef>
              <a:spcAft>
                <a:spcPts val="0"/>
              </a:spcAft>
            </a:pPr>
            <a:r>
              <a:rPr lang="en-US" sz="1400" dirty="0"/>
              <a:t>https://</a:t>
            </a:r>
            <a:r>
              <a:rPr lang="en-US" sz="1400" dirty="0" err="1"/>
              <a:t>foundryinc.my.webex.com</a:t>
            </a:r>
            <a:r>
              <a:rPr lang="en-US" sz="1400" dirty="0"/>
              <a:t>/</a:t>
            </a:r>
            <a:r>
              <a:rPr lang="en-US" sz="1400" dirty="0" err="1"/>
              <a:t>foundryinc.my</a:t>
            </a:r>
            <a:r>
              <a:rPr lang="en-US" sz="1400" dirty="0"/>
              <a:t>/</a:t>
            </a:r>
            <a:r>
              <a:rPr lang="en-US" sz="1400" dirty="0" err="1"/>
              <a:t>j.php?MTID</a:t>
            </a:r>
            <a:r>
              <a:rPr lang="en-US" sz="1400" dirty="0"/>
              <a:t>=m692e0f8e641247be995567a1addab5a4</a:t>
            </a:r>
          </a:p>
          <a:p>
            <a:pPr marL="0" marR="0">
              <a:spcBef>
                <a:spcPts val="0"/>
              </a:spcBef>
              <a:spcAft>
                <a:spcPts val="0"/>
              </a:spcAft>
            </a:pPr>
            <a:endParaRPr lang="en-US" sz="1400" dirty="0"/>
          </a:p>
          <a:p>
            <a:pPr marL="0" marR="0">
              <a:spcBef>
                <a:spcPts val="0"/>
              </a:spcBef>
              <a:spcAft>
                <a:spcPts val="0"/>
              </a:spcAft>
            </a:pPr>
            <a:r>
              <a:rPr lang="en-US" sz="1400" dirty="0"/>
              <a:t>Join by video system</a:t>
            </a:r>
          </a:p>
          <a:p>
            <a:pPr marL="0" marR="0">
              <a:spcBef>
                <a:spcPts val="0"/>
              </a:spcBef>
              <a:spcAft>
                <a:spcPts val="0"/>
              </a:spcAft>
            </a:pPr>
            <a:r>
              <a:rPr lang="en-US" sz="1400" dirty="0"/>
              <a:t>Dial 624724824@foundryinc.my.webex.com</a:t>
            </a:r>
          </a:p>
          <a:p>
            <a:pPr marL="0" marR="0">
              <a:spcBef>
                <a:spcPts val="0"/>
              </a:spcBef>
              <a:spcAft>
                <a:spcPts val="0"/>
              </a:spcAft>
            </a:pPr>
            <a:r>
              <a:rPr lang="en-US" sz="1400" dirty="0"/>
              <a:t>You can also dial 173.243.2.68 and enter your meeting number.</a:t>
            </a:r>
          </a:p>
          <a:p>
            <a:pPr marL="0" marR="0">
              <a:spcBef>
                <a:spcPts val="0"/>
              </a:spcBef>
              <a:spcAft>
                <a:spcPts val="0"/>
              </a:spcAft>
            </a:pPr>
            <a:endParaRPr lang="en-US" sz="1400" dirty="0"/>
          </a:p>
          <a:p>
            <a:pPr marL="0" marR="0">
              <a:spcBef>
                <a:spcPts val="0"/>
              </a:spcBef>
              <a:spcAft>
                <a:spcPts val="0"/>
              </a:spcAft>
            </a:pPr>
            <a:r>
              <a:rPr lang="en-US" sz="1400" dirty="0"/>
              <a:t>Join by phone</a:t>
            </a:r>
          </a:p>
          <a:p>
            <a:pPr marL="0" marR="0">
              <a:spcBef>
                <a:spcPts val="0"/>
              </a:spcBef>
              <a:spcAft>
                <a:spcPts val="0"/>
              </a:spcAft>
            </a:pPr>
            <a:r>
              <a:rPr lang="en-US" sz="1400" dirty="0"/>
              <a:t>+1-510-338-9438 USA Toll</a:t>
            </a:r>
          </a:p>
          <a:p>
            <a:pPr marL="0" marR="0">
              <a:spcBef>
                <a:spcPts val="0"/>
              </a:spcBef>
              <a:spcAft>
                <a:spcPts val="0"/>
              </a:spcAft>
            </a:pPr>
            <a:r>
              <a:rPr lang="en-US" sz="1400" dirty="0"/>
              <a:t>Access code: 624 724 824   </a:t>
            </a:r>
            <a:endParaRPr lang="en-US"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lang="en-US" dirty="0"/>
              <a:t>1900.5 </a:t>
            </a:r>
            <a:r>
              <a:rPr dirty="0"/>
              <a:t>Meeting Planning</a:t>
            </a:r>
            <a:r>
              <a:rPr lang="en-US" dirty="0"/>
              <a:t> and Review</a:t>
            </a:r>
            <a:endParaRPr dirty="0"/>
          </a:p>
        </p:txBody>
      </p:sp>
      <p:sp>
        <p:nvSpPr>
          <p:cNvPr id="17411" name="Content Placeholder 2"/>
          <p:cNvSpPr>
            <a:spLocks noGrp="1"/>
          </p:cNvSpPr>
          <p:nvPr>
            <p:ph idx="1"/>
          </p:nvPr>
        </p:nvSpPr>
        <p:spPr>
          <a:xfrm>
            <a:off x="342296" y="990600"/>
            <a:ext cx="8382000" cy="4525963"/>
          </a:xfrm>
        </p:spPr>
        <p:txBody>
          <a:bodyPr/>
          <a:lstStyle/>
          <a:p>
            <a:r>
              <a:rPr lang="en-US" sz="2000" dirty="0"/>
              <a:t>Face to Face in March for </a:t>
            </a:r>
            <a:r>
              <a:rPr lang="en-US" sz="2000" dirty="0" err="1"/>
              <a:t>DySPAN</a:t>
            </a:r>
            <a:r>
              <a:rPr lang="en-US" sz="2000" dirty="0"/>
              <a:t>-SC</a:t>
            </a:r>
          </a:p>
          <a:p>
            <a:pPr lvl="1"/>
            <a:r>
              <a:rPr lang="en-US" sz="1800" dirty="0"/>
              <a:t>Cape Canaveral, FL</a:t>
            </a:r>
          </a:p>
          <a:p>
            <a:pPr lvl="1"/>
            <a:r>
              <a:rPr lang="en-US" sz="1800" dirty="0"/>
              <a:t>3/5-7/19</a:t>
            </a:r>
          </a:p>
          <a:p>
            <a:endParaRPr lang="en-US" sz="2000" dirty="0"/>
          </a:p>
          <a:p>
            <a:r>
              <a:rPr lang="en-US" sz="2000" dirty="0"/>
              <a:t>Next WG electronic only meeting</a:t>
            </a:r>
          </a:p>
          <a:p>
            <a:pPr lvl="1"/>
            <a:r>
              <a:rPr lang="en-US" sz="1800" dirty="0"/>
              <a:t>2:30 PM EDT (UTC-4) on 4/5/2019 </a:t>
            </a:r>
          </a:p>
          <a:p>
            <a:endParaRPr lang="en-US" sz="2200" dirty="0"/>
          </a:p>
          <a:p>
            <a:pPr lvl="1"/>
            <a:endParaRPr lang="en-US" sz="1800" dirty="0"/>
          </a:p>
          <a:p>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5F14ACC2-6BD6-E646-A296-95AC171896A0}"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#:5-19-0013-00-agen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03B80821-6BB5-481B-A945-F4DBEA439394}" type="slidenum">
              <a:rPr lang="en-US" smtClean="0"/>
              <a:pPr>
                <a:defRPr/>
              </a:pPr>
              <a:t>20</a:t>
            </a:fld>
            <a:endParaRPr lang="en-US"/>
          </a:p>
        </p:txBody>
      </p:sp>
    </p:spTree>
    <p:extLst>
      <p:ext uri="{BB962C8B-B14F-4D97-AF65-F5344CB8AC3E}">
        <p14:creationId xmlns:p14="http://schemas.microsoft.com/office/powerpoint/2010/main" val="265256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8CC2-29DB-4E4A-829B-34A54274863D}"/>
              </a:ext>
            </a:extLst>
          </p:cNvPr>
          <p:cNvSpPr>
            <a:spLocks noGrp="1"/>
          </p:cNvSpPr>
          <p:nvPr>
            <p:ph type="title"/>
          </p:nvPr>
        </p:nvSpPr>
        <p:spPr/>
        <p:txBody>
          <a:bodyPr/>
          <a:lstStyle/>
          <a:p>
            <a:r>
              <a:rPr lang="en-US" dirty="0" err="1"/>
              <a:t>AoB</a:t>
            </a:r>
            <a:endParaRPr lang="en-US" dirty="0"/>
          </a:p>
        </p:txBody>
      </p:sp>
      <p:sp>
        <p:nvSpPr>
          <p:cNvPr id="3" name="Content Placeholder 2">
            <a:extLst>
              <a:ext uri="{FF2B5EF4-FFF2-40B4-BE49-F238E27FC236}">
                <a16:creationId xmlns:a16="http://schemas.microsoft.com/office/drawing/2014/main" id="{5D6581AF-C028-4313-8D99-934DA01118E1}"/>
              </a:ext>
            </a:extLst>
          </p:cNvPr>
          <p:cNvSpPr>
            <a:spLocks noGrp="1"/>
          </p:cNvSpPr>
          <p:nvPr>
            <p:ph idx="1"/>
          </p:nvPr>
        </p:nvSpPr>
        <p:spPr/>
        <p:txBody>
          <a:bodyPr/>
          <a:lstStyle/>
          <a:p>
            <a:pPr lvl="1"/>
            <a:r>
              <a:rPr lang="en-US" sz="2400" dirty="0"/>
              <a:t>1/18/19</a:t>
            </a:r>
          </a:p>
          <a:p>
            <a:pPr lvl="2"/>
            <a:r>
              <a:rPr lang="en-US" sz="2000" dirty="0"/>
              <a:t>Need to close the 1900.5.1 ballot 1 week prior to the F2F 2/25/19</a:t>
            </a:r>
          </a:p>
          <a:p>
            <a:pPr lvl="1"/>
            <a:r>
              <a:rPr lang="en-US" sz="2400" dirty="0"/>
              <a:t>2/1/19</a:t>
            </a:r>
          </a:p>
          <a:p>
            <a:pPr lvl="2"/>
            <a:r>
              <a:rPr lang="en-US" sz="2000" dirty="0"/>
              <a:t>None</a:t>
            </a:r>
          </a:p>
        </p:txBody>
      </p:sp>
      <p:sp>
        <p:nvSpPr>
          <p:cNvPr id="4" name="Date Placeholder 3">
            <a:extLst>
              <a:ext uri="{FF2B5EF4-FFF2-40B4-BE49-F238E27FC236}">
                <a16:creationId xmlns:a16="http://schemas.microsoft.com/office/drawing/2014/main" id="{B88B8C9D-8CA4-41E1-8497-7659DF45CD86}"/>
              </a:ext>
            </a:extLst>
          </p:cNvPr>
          <p:cNvSpPr>
            <a:spLocks noGrp="1"/>
          </p:cNvSpPr>
          <p:nvPr>
            <p:ph type="dt" sz="half" idx="10"/>
          </p:nvPr>
        </p:nvSpPr>
        <p:spPr>
          <a:xfrm>
            <a:off x="457200" y="6448425"/>
            <a:ext cx="2133600" cy="365125"/>
          </a:xfrm>
        </p:spPr>
        <p:txBody>
          <a:bodyPr/>
          <a:lstStyle/>
          <a:p>
            <a:pPr>
              <a:defRPr/>
            </a:pPr>
            <a:fld id="{A9124C4B-1F16-614D-A50A-2A5D0B13EEFA}" type="datetime1">
              <a:rPr lang="en-US" smtClean="0"/>
              <a:t>3/11/19</a:t>
            </a:fld>
            <a:endParaRPr lang="en-US"/>
          </a:p>
        </p:txBody>
      </p:sp>
      <p:sp>
        <p:nvSpPr>
          <p:cNvPr id="5" name="Footer Placeholder 4">
            <a:extLst>
              <a:ext uri="{FF2B5EF4-FFF2-40B4-BE49-F238E27FC236}">
                <a16:creationId xmlns:a16="http://schemas.microsoft.com/office/drawing/2014/main" id="{DB1E902A-8687-4645-934E-3FF1567CB86D}"/>
              </a:ext>
            </a:extLst>
          </p:cNvPr>
          <p:cNvSpPr>
            <a:spLocks noGrp="1"/>
          </p:cNvSpPr>
          <p:nvPr>
            <p:ph type="ftr" sz="quarter" idx="11"/>
          </p:nvPr>
        </p:nvSpPr>
        <p:spPr>
          <a:xfrm>
            <a:off x="3124200" y="6448425"/>
            <a:ext cx="2895600" cy="365125"/>
          </a:xfrm>
        </p:spPr>
        <p:txBody>
          <a:bodyPr/>
          <a:lstStyle/>
          <a:p>
            <a:pPr>
              <a:defRPr/>
            </a:pPr>
            <a:r>
              <a:rPr lang="en-US"/>
              <a:t>Doc #:5-19-0013-00-agen</a:t>
            </a:r>
          </a:p>
        </p:txBody>
      </p:sp>
      <p:sp>
        <p:nvSpPr>
          <p:cNvPr id="6" name="Slide Number Placeholder 5">
            <a:extLst>
              <a:ext uri="{FF2B5EF4-FFF2-40B4-BE49-F238E27FC236}">
                <a16:creationId xmlns:a16="http://schemas.microsoft.com/office/drawing/2014/main" id="{1E3443DC-6676-4B8F-B4F7-C60F462C1AA1}"/>
              </a:ext>
            </a:extLst>
          </p:cNvPr>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21</a:t>
            </a:fld>
            <a:endParaRPr lang="en-US"/>
          </a:p>
        </p:txBody>
      </p:sp>
    </p:spTree>
    <p:extLst>
      <p:ext uri="{BB962C8B-B14F-4D97-AF65-F5344CB8AC3E}">
        <p14:creationId xmlns:p14="http://schemas.microsoft.com/office/powerpoint/2010/main" val="303803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8DA4-4D16-D24F-A89B-DEA27992949E}"/>
              </a:ext>
            </a:extLst>
          </p:cNvPr>
          <p:cNvSpPr>
            <a:spLocks noGrp="1"/>
          </p:cNvSpPr>
          <p:nvPr>
            <p:ph type="title"/>
          </p:nvPr>
        </p:nvSpPr>
        <p:spPr/>
        <p:txBody>
          <a:bodyPr/>
          <a:lstStyle/>
          <a:p>
            <a:r>
              <a:rPr lang="en-US" dirty="0"/>
              <a:t>Ad Hoc Sessions</a:t>
            </a:r>
          </a:p>
        </p:txBody>
      </p:sp>
      <p:sp>
        <p:nvSpPr>
          <p:cNvPr id="4" name="Date Placeholder 3">
            <a:extLst>
              <a:ext uri="{FF2B5EF4-FFF2-40B4-BE49-F238E27FC236}">
                <a16:creationId xmlns:a16="http://schemas.microsoft.com/office/drawing/2014/main" id="{3966D0AD-0FE0-AF43-A2FF-7D19A6C51FC4}"/>
              </a:ext>
            </a:extLst>
          </p:cNvPr>
          <p:cNvSpPr>
            <a:spLocks noGrp="1"/>
          </p:cNvSpPr>
          <p:nvPr>
            <p:ph type="dt" sz="half" idx="10"/>
          </p:nvPr>
        </p:nvSpPr>
        <p:spPr/>
        <p:txBody>
          <a:bodyPr/>
          <a:lstStyle/>
          <a:p>
            <a:pPr>
              <a:defRPr/>
            </a:pPr>
            <a:fld id="{96E9D163-99F8-9B45-BE44-F01D1CC53F83}" type="datetime1">
              <a:rPr lang="en-US" smtClean="0"/>
              <a:t>3/11/19</a:t>
            </a:fld>
            <a:endParaRPr lang="en-US"/>
          </a:p>
        </p:txBody>
      </p:sp>
      <p:sp>
        <p:nvSpPr>
          <p:cNvPr id="5" name="Footer Placeholder 4">
            <a:extLst>
              <a:ext uri="{FF2B5EF4-FFF2-40B4-BE49-F238E27FC236}">
                <a16:creationId xmlns:a16="http://schemas.microsoft.com/office/drawing/2014/main" id="{FB0F1D31-85BC-CD4C-8299-1245E348872C}"/>
              </a:ext>
            </a:extLst>
          </p:cNvPr>
          <p:cNvSpPr>
            <a:spLocks noGrp="1"/>
          </p:cNvSpPr>
          <p:nvPr>
            <p:ph type="ftr" sz="quarter" idx="11"/>
          </p:nvPr>
        </p:nvSpPr>
        <p:spPr/>
        <p:txBody>
          <a:bodyPr/>
          <a:lstStyle/>
          <a:p>
            <a:r>
              <a:rPr lang="en-US"/>
              <a:t>Doc #:5-19-0013-00-agen</a:t>
            </a:r>
            <a:endParaRPr lang="en-US" dirty="0"/>
          </a:p>
        </p:txBody>
      </p:sp>
      <p:sp>
        <p:nvSpPr>
          <p:cNvPr id="6" name="Slide Number Placeholder 5">
            <a:extLst>
              <a:ext uri="{FF2B5EF4-FFF2-40B4-BE49-F238E27FC236}">
                <a16:creationId xmlns:a16="http://schemas.microsoft.com/office/drawing/2014/main" id="{8A0855C2-5283-4E46-AE16-8FC533E4F788}"/>
              </a:ext>
            </a:extLst>
          </p:cNvPr>
          <p:cNvSpPr>
            <a:spLocks noGrp="1"/>
          </p:cNvSpPr>
          <p:nvPr>
            <p:ph type="sldNum" sz="quarter" idx="12"/>
          </p:nvPr>
        </p:nvSpPr>
        <p:spPr/>
        <p:txBody>
          <a:bodyPr/>
          <a:lstStyle/>
          <a:p>
            <a:pPr>
              <a:defRPr/>
            </a:pPr>
            <a:fld id="{E6A9CA49-25C3-408A-A7C2-6BBA5AFB62A7}" type="slidenum">
              <a:rPr lang="en-US" smtClean="0"/>
              <a:pPr>
                <a:defRPr/>
              </a:pPr>
              <a:t>22</a:t>
            </a:fld>
            <a:endParaRPr lang="en-US"/>
          </a:p>
        </p:txBody>
      </p:sp>
      <p:pic>
        <p:nvPicPr>
          <p:cNvPr id="9" name="Picture 8">
            <a:extLst>
              <a:ext uri="{FF2B5EF4-FFF2-40B4-BE49-F238E27FC236}">
                <a16:creationId xmlns:a16="http://schemas.microsoft.com/office/drawing/2014/main" id="{72417069-158B-5246-AD6B-01C7DDE8454A}"/>
              </a:ext>
            </a:extLst>
          </p:cNvPr>
          <p:cNvPicPr>
            <a:picLocks noChangeAspect="1"/>
          </p:cNvPicPr>
          <p:nvPr/>
        </p:nvPicPr>
        <p:blipFill>
          <a:blip r:embed="rId2"/>
          <a:stretch>
            <a:fillRect/>
          </a:stretch>
        </p:blipFill>
        <p:spPr>
          <a:xfrm>
            <a:off x="762000" y="2209800"/>
            <a:ext cx="3321613" cy="2024230"/>
          </a:xfrm>
          <a:prstGeom prst="rect">
            <a:avLst/>
          </a:prstGeom>
        </p:spPr>
      </p:pic>
      <p:pic>
        <p:nvPicPr>
          <p:cNvPr id="10" name="Picture 9">
            <a:extLst>
              <a:ext uri="{FF2B5EF4-FFF2-40B4-BE49-F238E27FC236}">
                <a16:creationId xmlns:a16="http://schemas.microsoft.com/office/drawing/2014/main" id="{C1F5C353-23ED-B049-BB2E-E53C635A934F}"/>
              </a:ext>
            </a:extLst>
          </p:cNvPr>
          <p:cNvPicPr>
            <a:picLocks noChangeAspect="1"/>
          </p:cNvPicPr>
          <p:nvPr/>
        </p:nvPicPr>
        <p:blipFill>
          <a:blip r:embed="rId3"/>
          <a:stretch>
            <a:fillRect/>
          </a:stretch>
        </p:blipFill>
        <p:spPr>
          <a:xfrm>
            <a:off x="4301260" y="1612187"/>
            <a:ext cx="3321615" cy="2024231"/>
          </a:xfrm>
          <a:prstGeom prst="rect">
            <a:avLst/>
          </a:prstGeom>
        </p:spPr>
      </p:pic>
      <p:pic>
        <p:nvPicPr>
          <p:cNvPr id="11" name="Picture 10">
            <a:extLst>
              <a:ext uri="{FF2B5EF4-FFF2-40B4-BE49-F238E27FC236}">
                <a16:creationId xmlns:a16="http://schemas.microsoft.com/office/drawing/2014/main" id="{25E5A329-49BD-AE42-90EC-DAC7D05ED0C3}"/>
              </a:ext>
            </a:extLst>
          </p:cNvPr>
          <p:cNvPicPr>
            <a:picLocks noChangeAspect="1"/>
          </p:cNvPicPr>
          <p:nvPr/>
        </p:nvPicPr>
        <p:blipFill>
          <a:blip r:embed="rId4"/>
          <a:stretch>
            <a:fillRect/>
          </a:stretch>
        </p:blipFill>
        <p:spPr>
          <a:xfrm>
            <a:off x="4267200" y="3277840"/>
            <a:ext cx="3321615" cy="2024231"/>
          </a:xfrm>
          <a:prstGeom prst="rect">
            <a:avLst/>
          </a:prstGeom>
        </p:spPr>
      </p:pic>
      <p:sp>
        <p:nvSpPr>
          <p:cNvPr id="12" name="Rectangle 11">
            <a:extLst>
              <a:ext uri="{FF2B5EF4-FFF2-40B4-BE49-F238E27FC236}">
                <a16:creationId xmlns:a16="http://schemas.microsoft.com/office/drawing/2014/main" id="{B68C6A42-9BAC-3547-94C2-CF254D64C125}"/>
              </a:ext>
            </a:extLst>
          </p:cNvPr>
          <p:cNvSpPr/>
          <p:nvPr/>
        </p:nvSpPr>
        <p:spPr>
          <a:xfrm>
            <a:off x="2057400" y="3733800"/>
            <a:ext cx="486216" cy="83715"/>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1900.5.2a</a:t>
            </a:r>
          </a:p>
        </p:txBody>
      </p:sp>
      <p:sp>
        <p:nvSpPr>
          <p:cNvPr id="13" name="Rectangle 12">
            <a:extLst>
              <a:ext uri="{FF2B5EF4-FFF2-40B4-BE49-F238E27FC236}">
                <a16:creationId xmlns:a16="http://schemas.microsoft.com/office/drawing/2014/main" id="{7276B397-8998-FD49-BCE0-8B55EEE7ED2A}"/>
              </a:ext>
            </a:extLst>
          </p:cNvPr>
          <p:cNvSpPr/>
          <p:nvPr/>
        </p:nvSpPr>
        <p:spPr>
          <a:xfrm>
            <a:off x="2043023" y="3984471"/>
            <a:ext cx="486216" cy="83715"/>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1900.5.2a</a:t>
            </a:r>
          </a:p>
        </p:txBody>
      </p:sp>
      <p:sp>
        <p:nvSpPr>
          <p:cNvPr id="14" name="Rectangle 13">
            <a:extLst>
              <a:ext uri="{FF2B5EF4-FFF2-40B4-BE49-F238E27FC236}">
                <a16:creationId xmlns:a16="http://schemas.microsoft.com/office/drawing/2014/main" id="{FCAE3BA7-1BCA-5540-9738-A2BE6D944FE5}"/>
              </a:ext>
            </a:extLst>
          </p:cNvPr>
          <p:cNvSpPr/>
          <p:nvPr/>
        </p:nvSpPr>
        <p:spPr>
          <a:xfrm>
            <a:off x="5563540" y="2080662"/>
            <a:ext cx="533400" cy="136572"/>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tx1"/>
                </a:solidFill>
              </a:rPr>
              <a:t>1900.5 Arch</a:t>
            </a:r>
          </a:p>
        </p:txBody>
      </p:sp>
      <p:sp>
        <p:nvSpPr>
          <p:cNvPr id="16" name="Rectangle 15">
            <a:extLst>
              <a:ext uri="{FF2B5EF4-FFF2-40B4-BE49-F238E27FC236}">
                <a16:creationId xmlns:a16="http://schemas.microsoft.com/office/drawing/2014/main" id="{85B14A93-B12C-6E48-A194-365C6F064659}"/>
              </a:ext>
            </a:extLst>
          </p:cNvPr>
          <p:cNvSpPr/>
          <p:nvPr/>
        </p:nvSpPr>
        <p:spPr>
          <a:xfrm>
            <a:off x="5563540" y="3931555"/>
            <a:ext cx="533400" cy="136572"/>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tx1"/>
                </a:solidFill>
              </a:rPr>
              <a:t>1900.5 Arch</a:t>
            </a:r>
          </a:p>
        </p:txBody>
      </p:sp>
      <p:sp>
        <p:nvSpPr>
          <p:cNvPr id="17" name="Rectangle 16">
            <a:extLst>
              <a:ext uri="{FF2B5EF4-FFF2-40B4-BE49-F238E27FC236}">
                <a16:creationId xmlns:a16="http://schemas.microsoft.com/office/drawing/2014/main" id="{D3972D2F-8378-0E4A-BD14-2444B9755F22}"/>
              </a:ext>
            </a:extLst>
          </p:cNvPr>
          <p:cNvSpPr/>
          <p:nvPr/>
        </p:nvSpPr>
        <p:spPr>
          <a:xfrm>
            <a:off x="5581650" y="2341672"/>
            <a:ext cx="533400" cy="136572"/>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tx1"/>
                </a:solidFill>
              </a:rPr>
              <a:t>1900.5.1</a:t>
            </a:r>
          </a:p>
        </p:txBody>
      </p:sp>
      <p:sp>
        <p:nvSpPr>
          <p:cNvPr id="18" name="Rectangle 17">
            <a:extLst>
              <a:ext uri="{FF2B5EF4-FFF2-40B4-BE49-F238E27FC236}">
                <a16:creationId xmlns:a16="http://schemas.microsoft.com/office/drawing/2014/main" id="{A713CF2D-999B-3A49-A893-B1AD992A99EF}"/>
              </a:ext>
            </a:extLst>
          </p:cNvPr>
          <p:cNvSpPr/>
          <p:nvPr/>
        </p:nvSpPr>
        <p:spPr>
          <a:xfrm>
            <a:off x="5581650" y="2602682"/>
            <a:ext cx="533400" cy="136572"/>
          </a:xfrm>
          <a:prstGeom prst="rect">
            <a:avLst/>
          </a:prstGeom>
          <a:solidFill>
            <a:srgbClr val="FF99CC"/>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tx1"/>
                </a:solidFill>
              </a:rPr>
              <a:t>1900.5.1</a:t>
            </a:r>
          </a:p>
        </p:txBody>
      </p:sp>
    </p:spTree>
    <p:extLst>
      <p:ext uri="{BB962C8B-B14F-4D97-AF65-F5344CB8AC3E}">
        <p14:creationId xmlns:p14="http://schemas.microsoft.com/office/powerpoint/2010/main" val="425253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a:t>Face to Face Details</a:t>
            </a:r>
          </a:p>
        </p:txBody>
      </p:sp>
      <p:sp>
        <p:nvSpPr>
          <p:cNvPr id="2" name="Date Placeholder 1"/>
          <p:cNvSpPr>
            <a:spLocks noGrp="1"/>
          </p:cNvSpPr>
          <p:nvPr>
            <p:ph type="dt" sz="half" idx="10"/>
          </p:nvPr>
        </p:nvSpPr>
        <p:spPr/>
        <p:txBody>
          <a:bodyPr/>
          <a:lstStyle/>
          <a:p>
            <a:pPr>
              <a:defRPr/>
            </a:pPr>
            <a:fld id="{9FCB85B6-F998-744C-AE21-98B4E9866EBB}" type="datetime1">
              <a:rPr lang="en-US" smtClean="0"/>
              <a:t>3/11/19</a:t>
            </a:fld>
            <a:endParaRPr lang="en-US"/>
          </a:p>
        </p:txBody>
      </p:sp>
      <p:sp>
        <p:nvSpPr>
          <p:cNvPr id="3" name="Footer Placeholder 2"/>
          <p:cNvSpPr>
            <a:spLocks noGrp="1"/>
          </p:cNvSpPr>
          <p:nvPr>
            <p:ph type="ftr" sz="quarter" idx="11"/>
          </p:nvPr>
        </p:nvSpPr>
        <p:spPr/>
        <p:txBody>
          <a:bodyPr/>
          <a:lstStyle/>
          <a:p>
            <a:pPr>
              <a:defRPr/>
            </a:pPr>
            <a:r>
              <a:rPr lang="en-US"/>
              <a:t>Doc #:5-19-0013-00-agen</a:t>
            </a:r>
          </a:p>
        </p:txBody>
      </p:sp>
      <p:sp>
        <p:nvSpPr>
          <p:cNvPr id="4" name="Slide Number Placeholder 3"/>
          <p:cNvSpPr>
            <a:spLocks noGrp="1"/>
          </p:cNvSpPr>
          <p:nvPr>
            <p:ph type="sldNum" sz="quarter" idx="12"/>
          </p:nvPr>
        </p:nvSpPr>
        <p:spPr/>
        <p:txBody>
          <a:bodyPr/>
          <a:lstStyle/>
          <a:p>
            <a:pPr>
              <a:defRPr/>
            </a:pPr>
            <a:fld id="{24801112-3285-446D-8483-AC060328F4AD}" type="slidenum">
              <a:rPr lang="en-US" smtClean="0"/>
              <a:pPr>
                <a:defRPr/>
              </a:pPr>
              <a:t>3</a:t>
            </a:fld>
            <a:endParaRPr lang="en-US"/>
          </a:p>
        </p:txBody>
      </p:sp>
      <p:sp>
        <p:nvSpPr>
          <p:cNvPr id="6" name="Rectangle 5"/>
          <p:cNvSpPr/>
          <p:nvPr/>
        </p:nvSpPr>
        <p:spPr>
          <a:xfrm>
            <a:off x="381000" y="914400"/>
            <a:ext cx="3748403" cy="5997476"/>
          </a:xfrm>
          <a:prstGeom prst="rect">
            <a:avLst/>
          </a:prstGeom>
        </p:spPr>
        <p:txBody>
          <a:bodyPr wrap="square">
            <a:spAutoFit/>
          </a:bodyPr>
          <a:lstStyle/>
          <a:p>
            <a:pPr marL="0" marR="0">
              <a:lnSpc>
                <a:spcPct val="107000"/>
              </a:lnSpc>
              <a:spcBef>
                <a:spcPts val="0"/>
              </a:spcBef>
              <a:spcAft>
                <a:spcPts val="400"/>
              </a:spcAft>
            </a:pPr>
            <a:r>
              <a:rPr lang="en-US" b="1" dirty="0">
                <a:ea typeface="Calibri" panose="020F0502020204030204" pitchFamily="34" charset="0"/>
                <a:cs typeface="Times New Roman" panose="02020603050405020304" pitchFamily="18" charset="0"/>
              </a:rPr>
              <a:t>Address:</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dirty="0">
                <a:solidFill>
                  <a:srgbClr val="000000"/>
                </a:solidFill>
                <a:ea typeface="Calibri" panose="020F0502020204030204" pitchFamily="34" charset="0"/>
              </a:rPr>
              <a:t>Southern Cloud Solutions</a:t>
            </a:r>
          </a:p>
          <a:p>
            <a:pPr marL="0" marR="0">
              <a:lnSpc>
                <a:spcPct val="107000"/>
              </a:lnSpc>
              <a:spcBef>
                <a:spcPts val="0"/>
              </a:spcBef>
              <a:spcAft>
                <a:spcPts val="400"/>
              </a:spcAft>
            </a:pPr>
            <a:r>
              <a:rPr lang="en-US" dirty="0">
                <a:solidFill>
                  <a:srgbClr val="000000"/>
                </a:solidFill>
                <a:ea typeface="Calibri" panose="020F0502020204030204" pitchFamily="34" charset="0"/>
              </a:rPr>
              <a:t>7001 N Atlantic Ave. Suite 200</a:t>
            </a:r>
          </a:p>
          <a:p>
            <a:pPr marL="0" marR="0">
              <a:lnSpc>
                <a:spcPct val="107000"/>
              </a:lnSpc>
              <a:spcBef>
                <a:spcPts val="0"/>
              </a:spcBef>
              <a:spcAft>
                <a:spcPts val="400"/>
              </a:spcAft>
            </a:pPr>
            <a:r>
              <a:rPr lang="en-US" dirty="0">
                <a:solidFill>
                  <a:srgbClr val="000000"/>
                </a:solidFill>
                <a:ea typeface="Calibri" panose="020F0502020204030204" pitchFamily="34" charset="0"/>
              </a:rPr>
              <a:t>Cape Canaveral, FL 32920</a:t>
            </a:r>
          </a:p>
          <a:p>
            <a:pPr marL="0" marR="0">
              <a:lnSpc>
                <a:spcPct val="107000"/>
              </a:lnSpc>
              <a:spcBef>
                <a:spcPts val="0"/>
              </a:spcBef>
              <a:spcAft>
                <a:spcPts val="400"/>
              </a:spcAft>
            </a:pPr>
            <a:endParaRPr lang="en-US" b="1" dirty="0">
              <a:solidFill>
                <a:srgbClr val="000000"/>
              </a:solidFill>
              <a:ea typeface="Calibri" panose="020F0502020204030204" pitchFamily="34" charset="0"/>
            </a:endParaRPr>
          </a:p>
          <a:p>
            <a:pPr marL="0" marR="0">
              <a:lnSpc>
                <a:spcPct val="107000"/>
              </a:lnSpc>
              <a:spcBef>
                <a:spcPts val="0"/>
              </a:spcBef>
              <a:spcAft>
                <a:spcPts val="400"/>
              </a:spcAft>
            </a:pPr>
            <a:r>
              <a:rPr lang="en-US" b="1" dirty="0">
                <a:solidFill>
                  <a:srgbClr val="000000"/>
                </a:solidFill>
                <a:ea typeface="Calibri" panose="020F0502020204030204" pitchFamily="34" charset="0"/>
              </a:rPr>
              <a:t>Phone: </a:t>
            </a:r>
            <a:r>
              <a:rPr lang="en-US" dirty="0">
                <a:solidFill>
                  <a:srgbClr val="000000"/>
                </a:solidFill>
                <a:ea typeface="Calibri" panose="020F0502020204030204" pitchFamily="34" charset="0"/>
              </a:rPr>
              <a:t>(508) 341-3258</a:t>
            </a:r>
          </a:p>
          <a:p>
            <a:pPr marL="0" marR="0">
              <a:lnSpc>
                <a:spcPct val="107000"/>
              </a:lnSpc>
              <a:spcBef>
                <a:spcPts val="0"/>
              </a:spcBef>
              <a:spcAft>
                <a:spcPts val="400"/>
              </a:spcAft>
            </a:pPr>
            <a:endParaRPr lang="en-US" dirty="0">
              <a:solidFill>
                <a:srgbClr val="000000"/>
              </a:solidFill>
              <a:ea typeface="Calibri" panose="020F0502020204030204" pitchFamily="34" charset="0"/>
            </a:endParaRPr>
          </a:p>
          <a:p>
            <a:r>
              <a:rPr lang="en-US" b="1" dirty="0"/>
              <a:t>Notes:</a:t>
            </a:r>
          </a:p>
          <a:p>
            <a:r>
              <a:rPr lang="en-US" dirty="0"/>
              <a:t>Meeting is room on 2nd floor at the Southern Cloud offices. </a:t>
            </a:r>
          </a:p>
          <a:p>
            <a:endParaRPr lang="en-US" dirty="0"/>
          </a:p>
          <a:p>
            <a:r>
              <a:rPr lang="en-US" dirty="0"/>
              <a:t>Small groups are easy to plan on the fly for the food, etc.</a:t>
            </a:r>
          </a:p>
          <a:p>
            <a:endParaRPr lang="en-US" dirty="0"/>
          </a:p>
          <a:p>
            <a:r>
              <a:rPr lang="en-US" dirty="0"/>
              <a:t>We will have some breakfast items available each morning.</a:t>
            </a:r>
          </a:p>
          <a:p>
            <a:pPr marL="0" marR="0">
              <a:lnSpc>
                <a:spcPct val="107000"/>
              </a:lnSpc>
              <a:spcBef>
                <a:spcPts val="0"/>
              </a:spcBef>
              <a:spcAft>
                <a:spcPts val="400"/>
              </a:spcAft>
            </a:pPr>
            <a:endParaRPr lang="en-US" dirty="0">
              <a:solidFill>
                <a:srgbClr val="000000"/>
              </a:solidFill>
              <a:ea typeface="Calibri" panose="020F0502020204030204" pitchFamily="34" charset="0"/>
            </a:endParaRPr>
          </a:p>
          <a:p>
            <a:pPr marL="0" marR="0">
              <a:lnSpc>
                <a:spcPct val="107000"/>
              </a:lnSpc>
              <a:spcBef>
                <a:spcPts val="0"/>
              </a:spcBef>
              <a:spcAft>
                <a:spcPts val="400"/>
              </a:spcAft>
            </a:pPr>
            <a:endParaRPr lang="en-US" dirty="0">
              <a:solidFill>
                <a:srgbClr val="000000"/>
              </a:solidFill>
              <a:ea typeface="Calibri" panose="020F0502020204030204" pitchFamily="34" charset="0"/>
            </a:endParaRPr>
          </a:p>
          <a:p>
            <a:pPr marL="0" marR="0">
              <a:lnSpc>
                <a:spcPct val="107000"/>
              </a:lnSpc>
              <a:spcBef>
                <a:spcPts val="0"/>
              </a:spcBef>
              <a:spcAft>
                <a:spcPts val="400"/>
              </a:spcAft>
            </a:pPr>
            <a:r>
              <a:rPr lang="en-US" dirty="0">
                <a:solidFill>
                  <a:srgbClr val="000000"/>
                </a:solidFill>
                <a:ea typeface="Calibri" panose="020F0502020204030204" pitchFamily="34" charset="0"/>
              </a:rPr>
              <a:t> </a:t>
            </a:r>
            <a:endParaRPr lang="en-US" dirty="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4239B997-6DBD-EB46-8189-B89880D6FF07}"/>
              </a:ext>
            </a:extLst>
          </p:cNvPr>
          <p:cNvPicPr>
            <a:picLocks noChangeAspect="1"/>
          </p:cNvPicPr>
          <p:nvPr/>
        </p:nvPicPr>
        <p:blipFill>
          <a:blip r:embed="rId2"/>
          <a:stretch>
            <a:fillRect/>
          </a:stretch>
        </p:blipFill>
        <p:spPr>
          <a:xfrm>
            <a:off x="4267200" y="1055132"/>
            <a:ext cx="4223151" cy="4232175"/>
          </a:xfrm>
          <a:prstGeom prst="rect">
            <a:avLst/>
          </a:prstGeom>
        </p:spPr>
      </p:pic>
      <p:sp>
        <p:nvSpPr>
          <p:cNvPr id="9" name="TextBox 8">
            <a:extLst>
              <a:ext uri="{FF2B5EF4-FFF2-40B4-BE49-F238E27FC236}">
                <a16:creationId xmlns:a16="http://schemas.microsoft.com/office/drawing/2014/main" id="{E4F1EE94-9CC2-4140-B630-C7F544B9A229}"/>
              </a:ext>
            </a:extLst>
          </p:cNvPr>
          <p:cNvSpPr txBox="1"/>
          <p:nvPr/>
        </p:nvSpPr>
        <p:spPr>
          <a:xfrm>
            <a:off x="4691913" y="3962400"/>
            <a:ext cx="1665841" cy="369332"/>
          </a:xfrm>
          <a:prstGeom prst="rect">
            <a:avLst/>
          </a:prstGeom>
          <a:solidFill>
            <a:schemeClr val="bg1"/>
          </a:solidFill>
        </p:spPr>
        <p:txBody>
          <a:bodyPr wrap="none" rtlCol="0">
            <a:spAutoFit/>
          </a:bodyPr>
          <a:lstStyle/>
          <a:p>
            <a:r>
              <a:rPr lang="en-US" b="1" dirty="0">
                <a:solidFill>
                  <a:srgbClr val="FF0000"/>
                </a:solidFill>
              </a:rPr>
              <a:t>Southern Cloud</a:t>
            </a:r>
          </a:p>
        </p:txBody>
      </p:sp>
      <p:cxnSp>
        <p:nvCxnSpPr>
          <p:cNvPr id="11" name="Straight Arrow Connector 10">
            <a:extLst>
              <a:ext uri="{FF2B5EF4-FFF2-40B4-BE49-F238E27FC236}">
                <a16:creationId xmlns:a16="http://schemas.microsoft.com/office/drawing/2014/main" id="{2D28146D-DAF6-894F-A299-B3148ED1CB72}"/>
              </a:ext>
            </a:extLst>
          </p:cNvPr>
          <p:cNvCxnSpPr>
            <a:cxnSpLocks/>
          </p:cNvCxnSpPr>
          <p:nvPr/>
        </p:nvCxnSpPr>
        <p:spPr>
          <a:xfrm flipV="1">
            <a:off x="6019800" y="2667000"/>
            <a:ext cx="1295400" cy="1295400"/>
          </a:xfrm>
          <a:prstGeom prst="straightConnector1">
            <a:avLst/>
          </a:prstGeom>
          <a:ln w="57150">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3902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t>Rules</a:t>
            </a:r>
          </a:p>
        </p:txBody>
      </p:sp>
      <p:sp>
        <p:nvSpPr>
          <p:cNvPr id="4099" name="Content Placeholder 5"/>
          <p:cNvSpPr>
            <a:spLocks noGrp="1"/>
          </p:cNvSpPr>
          <p:nvPr>
            <p:ph idx="1"/>
          </p:nvPr>
        </p:nvSpPr>
        <p:spPr>
          <a:xfrm>
            <a:off x="381000" y="1415180"/>
            <a:ext cx="8229600" cy="4525963"/>
          </a:xfrm>
        </p:spPr>
        <p:txBody>
          <a:bodyPr/>
          <a:lstStyle/>
          <a:p>
            <a:r>
              <a:rPr sz="2800" dirty="0"/>
              <a:t>IEEE </a:t>
            </a:r>
            <a:r>
              <a:rPr sz="2800" dirty="0" err="1"/>
              <a:t>DySPAN</a:t>
            </a:r>
            <a:r>
              <a:rPr sz="2800" dirty="0"/>
              <a:t>-SC rules</a:t>
            </a:r>
          </a:p>
          <a:p>
            <a:pPr lvl="1"/>
            <a:r>
              <a:rPr sz="2400" dirty="0">
                <a:hlinkClick r:id="rId2"/>
              </a:rPr>
              <a:t>http://standards.ieee.org/about/sasb/audcom/pnp/DySPAN_SC.pdf</a:t>
            </a:r>
            <a:endParaRPr sz="2400" dirty="0"/>
          </a:p>
          <a:p>
            <a:r>
              <a:rPr sz="2800" dirty="0"/>
              <a:t>IEEE 1900.5 WG rules</a:t>
            </a:r>
          </a:p>
          <a:p>
            <a:pPr lvl="1"/>
            <a:r>
              <a:rPr sz="2400" dirty="0">
                <a:hlinkClick r:id="rId3"/>
              </a:rPr>
              <a:t>http://grouper.ieee.org/groups/dyspan/files/individual-WG-PnPs.pdf</a:t>
            </a:r>
            <a:endParaRPr sz="2400" dirty="0"/>
          </a:p>
          <a:p>
            <a:r>
              <a:rPr sz="2800" dirty="0"/>
              <a:t>Roberts Rules (latest edition) as needed…</a:t>
            </a:r>
            <a:endParaRPr lang="en-US" sz="2800" dirty="0"/>
          </a:p>
          <a:p>
            <a:r>
              <a:rPr lang="en-US" sz="2800" dirty="0"/>
              <a:t>Note – Rules changed approved effective 1/1/19</a:t>
            </a:r>
          </a:p>
          <a:p>
            <a:pPr lvl="1"/>
            <a:r>
              <a:rPr lang="en-US" sz="2400" dirty="0">
                <a:hlinkClick r:id="rId4"/>
              </a:rPr>
              <a:t>https://mentor.ieee.org/1900.5/dcn/18/5-18-0037-00-polp-draft-policies-and-procedures-for-ieee-dyspan-sc-working-groups.doc</a:t>
            </a:r>
            <a:r>
              <a:rPr lang="en-US" sz="2400" dirty="0"/>
              <a:t> </a:t>
            </a:r>
            <a:endParaRPr sz="2400" dirty="0"/>
          </a:p>
          <a:p>
            <a:pPr lvl="1"/>
            <a:endParaRPr sz="2400" dirty="0"/>
          </a:p>
        </p:txBody>
      </p:sp>
      <p:sp>
        <p:nvSpPr>
          <p:cNvPr id="2" name="Date Placeholder 1"/>
          <p:cNvSpPr>
            <a:spLocks noGrp="1"/>
          </p:cNvSpPr>
          <p:nvPr>
            <p:ph type="dt" sz="quarter" idx="10"/>
          </p:nvPr>
        </p:nvSpPr>
        <p:spPr>
          <a:xfrm>
            <a:off x="457200" y="6448425"/>
            <a:ext cx="2133600" cy="365125"/>
          </a:xfrm>
        </p:spPr>
        <p:txBody>
          <a:bodyPr/>
          <a:lstStyle/>
          <a:p>
            <a:pPr>
              <a:defRPr/>
            </a:pPr>
            <a:fld id="{31D995BD-86C7-A44A-A391-122C118688C3}" type="datetime1">
              <a:rPr lang="en-US" smtClean="0"/>
              <a:t>3/11/19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#:5-19-0013-00-agen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D24283-4ADC-447A-A334-A90E0754BD4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6562" y="0"/>
            <a:ext cx="4267202" cy="838200"/>
          </a:xfrm>
        </p:spPr>
        <p:txBody>
          <a:bodyPr/>
          <a:lstStyle/>
          <a:p>
            <a:r>
              <a:rPr altLang="en-US" dirty="0"/>
              <a:t>Current Membership</a:t>
            </a:r>
          </a:p>
        </p:txBody>
      </p:sp>
      <p:sp>
        <p:nvSpPr>
          <p:cNvPr id="3" name="Date Placeholder 2"/>
          <p:cNvSpPr>
            <a:spLocks noGrp="1"/>
          </p:cNvSpPr>
          <p:nvPr>
            <p:ph type="dt" sz="quarter" idx="10"/>
          </p:nvPr>
        </p:nvSpPr>
        <p:spPr>
          <a:xfrm>
            <a:off x="457200" y="6448425"/>
            <a:ext cx="2133600" cy="365125"/>
          </a:xfrm>
        </p:spPr>
        <p:txBody>
          <a:bodyPr/>
          <a:lstStyle/>
          <a:p>
            <a:pPr>
              <a:defRPr/>
            </a:pPr>
            <a:fld id="{6D3781DD-EC61-214C-89C8-DDBDD988AF96}" type="datetime1">
              <a:rPr lang="en-US" smtClean="0"/>
              <a:t>3/11/19</a:t>
            </a:fld>
            <a:endParaRPr lang="en-US"/>
          </a:p>
        </p:txBody>
      </p:sp>
      <p:sp>
        <p:nvSpPr>
          <p:cNvPr id="4" name="Footer Placeholder 3"/>
          <p:cNvSpPr>
            <a:spLocks noGrp="1"/>
          </p:cNvSpPr>
          <p:nvPr>
            <p:ph type="ftr" sz="quarter" idx="11"/>
          </p:nvPr>
        </p:nvSpPr>
        <p:spPr>
          <a:xfrm>
            <a:off x="3124200" y="6448425"/>
            <a:ext cx="2895600" cy="365125"/>
          </a:xfrm>
        </p:spPr>
        <p:txBody>
          <a:bodyPr/>
          <a:lstStyle/>
          <a:p>
            <a:pPr>
              <a:defRPr/>
            </a:pPr>
            <a:r>
              <a:rPr lang="en-US"/>
              <a:t>Doc #:5-19-0013-00-agen</a:t>
            </a:r>
          </a:p>
        </p:txBody>
      </p:sp>
      <p:sp>
        <p:nvSpPr>
          <p:cNvPr id="6149" name="Slide Number Placeholder 4"/>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6FDE4FB3-20CC-4730-B6FF-7FA174C5410C}" type="slidenum">
              <a:rPr lang="en-US" altLang="en-US" sz="1200" smtClean="0"/>
              <a:pPr>
                <a:spcBef>
                  <a:spcPct val="0"/>
                </a:spcBef>
                <a:buFontTx/>
                <a:buNone/>
              </a:pPr>
              <a:t>5</a:t>
            </a:fld>
            <a:endParaRPr lang="en-US" altLang="en-US" sz="1200"/>
          </a:p>
        </p:txBody>
      </p:sp>
      <p:sp>
        <p:nvSpPr>
          <p:cNvPr id="8" name="TextBox 5"/>
          <p:cNvSpPr txBox="1">
            <a:spLocks noChangeArrowheads="1"/>
          </p:cNvSpPr>
          <p:nvPr/>
        </p:nvSpPr>
        <p:spPr bwMode="auto">
          <a:xfrm>
            <a:off x="76200" y="5416881"/>
            <a:ext cx="4367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eaLnBrk="1" hangingPunct="1"/>
            <a:r>
              <a:rPr lang="en-US" sz="1600" dirty="0"/>
              <a:t>              Quorum &gt; ½ membership (</a:t>
            </a:r>
            <a:r>
              <a:rPr lang="en-US" sz="1600" b="1" dirty="0">
                <a:solidFill>
                  <a:srgbClr val="FF0000"/>
                </a:solidFill>
              </a:rPr>
              <a:t>8 members</a:t>
            </a:r>
            <a:r>
              <a:rPr lang="en-US" sz="1600" dirty="0"/>
              <a:t>)</a:t>
            </a:r>
          </a:p>
          <a:p>
            <a:pPr eaLnBrk="1" hangingPunct="1"/>
            <a:r>
              <a:rPr lang="en-US" sz="1600" dirty="0"/>
              <a:t>              2 meetings to get in, 2 meetings to get out</a:t>
            </a:r>
          </a:p>
        </p:txBody>
      </p:sp>
      <p:sp>
        <p:nvSpPr>
          <p:cNvPr id="2" name="TextBox 1">
            <a:extLst>
              <a:ext uri="{FF2B5EF4-FFF2-40B4-BE49-F238E27FC236}">
                <a16:creationId xmlns:a16="http://schemas.microsoft.com/office/drawing/2014/main" id="{FDDD04C9-9911-4851-8BFD-5E105A025686}"/>
              </a:ext>
            </a:extLst>
          </p:cNvPr>
          <p:cNvSpPr txBox="1"/>
          <p:nvPr/>
        </p:nvSpPr>
        <p:spPr>
          <a:xfrm>
            <a:off x="457200" y="962101"/>
            <a:ext cx="2743200" cy="1754326"/>
          </a:xfrm>
          <a:prstGeom prst="rect">
            <a:avLst/>
          </a:prstGeom>
          <a:noFill/>
        </p:spPr>
        <p:txBody>
          <a:bodyPr wrap="square" rtlCol="0">
            <a:spAutoFit/>
          </a:bodyPr>
          <a:lstStyle/>
          <a:p>
            <a:r>
              <a:rPr lang="en-US" b="1" i="1" dirty="0">
                <a:solidFill>
                  <a:srgbClr val="FF0000"/>
                </a:solidFill>
              </a:rPr>
              <a:t>Quorum 3/5? - No</a:t>
            </a:r>
          </a:p>
          <a:p>
            <a:endParaRPr lang="en-US" b="1" i="1" dirty="0">
              <a:solidFill>
                <a:srgbClr val="FF0000"/>
              </a:solidFill>
            </a:endParaRPr>
          </a:p>
          <a:p>
            <a:r>
              <a:rPr lang="en-US" b="1" i="1" dirty="0">
                <a:solidFill>
                  <a:srgbClr val="FF0000"/>
                </a:solidFill>
              </a:rPr>
              <a:t>Quorum 3/6? - No</a:t>
            </a:r>
          </a:p>
          <a:p>
            <a:endParaRPr lang="en-US" b="1" i="1" dirty="0">
              <a:solidFill>
                <a:srgbClr val="FF0000"/>
              </a:solidFill>
            </a:endParaRPr>
          </a:p>
          <a:p>
            <a:r>
              <a:rPr lang="en-US" b="1" i="1" dirty="0">
                <a:solidFill>
                  <a:srgbClr val="FF0000"/>
                </a:solidFill>
              </a:rPr>
              <a:t>Quorum 3/7? - No</a:t>
            </a:r>
          </a:p>
          <a:p>
            <a:endParaRPr lang="en-US" b="1" i="1" dirty="0">
              <a:solidFill>
                <a:srgbClr val="FF0000"/>
              </a:solidFill>
            </a:endParaRPr>
          </a:p>
        </p:txBody>
      </p:sp>
      <p:graphicFrame>
        <p:nvGraphicFramePr>
          <p:cNvPr id="5" name="Table 4">
            <a:extLst>
              <a:ext uri="{FF2B5EF4-FFF2-40B4-BE49-F238E27FC236}">
                <a16:creationId xmlns:a16="http://schemas.microsoft.com/office/drawing/2014/main" id="{DA4D6D79-5852-0F41-82A3-8B1B7026F776}"/>
              </a:ext>
            </a:extLst>
          </p:cNvPr>
          <p:cNvGraphicFramePr>
            <a:graphicFrameLocks noGrp="1"/>
          </p:cNvGraphicFramePr>
          <p:nvPr>
            <p:extLst>
              <p:ext uri="{D42A27DB-BD31-4B8C-83A1-F6EECF244321}">
                <p14:modId xmlns:p14="http://schemas.microsoft.com/office/powerpoint/2010/main" val="4052857119"/>
              </p:ext>
            </p:extLst>
          </p:nvPr>
        </p:nvGraphicFramePr>
        <p:xfrm>
          <a:off x="4648199" y="152400"/>
          <a:ext cx="4267201" cy="5930510"/>
        </p:xfrm>
        <a:graphic>
          <a:graphicData uri="http://schemas.openxmlformats.org/drawingml/2006/table">
            <a:tbl>
              <a:tblPr>
                <a:tableStyleId>{5C22544A-7EE6-4342-B048-85BDC9FD1C3A}</a:tableStyleId>
              </a:tblPr>
              <a:tblGrid>
                <a:gridCol w="377927">
                  <a:extLst>
                    <a:ext uri="{9D8B030D-6E8A-4147-A177-3AD203B41FA5}">
                      <a16:colId xmlns:a16="http://schemas.microsoft.com/office/drawing/2014/main" val="843998847"/>
                    </a:ext>
                  </a:extLst>
                </a:gridCol>
                <a:gridCol w="377927">
                  <a:extLst>
                    <a:ext uri="{9D8B030D-6E8A-4147-A177-3AD203B41FA5}">
                      <a16:colId xmlns:a16="http://schemas.microsoft.com/office/drawing/2014/main" val="2297507553"/>
                    </a:ext>
                  </a:extLst>
                </a:gridCol>
                <a:gridCol w="377927">
                  <a:extLst>
                    <a:ext uri="{9D8B030D-6E8A-4147-A177-3AD203B41FA5}">
                      <a16:colId xmlns:a16="http://schemas.microsoft.com/office/drawing/2014/main" val="3774098429"/>
                    </a:ext>
                  </a:extLst>
                </a:gridCol>
                <a:gridCol w="484385">
                  <a:extLst>
                    <a:ext uri="{9D8B030D-6E8A-4147-A177-3AD203B41FA5}">
                      <a16:colId xmlns:a16="http://schemas.microsoft.com/office/drawing/2014/main" val="1985216807"/>
                    </a:ext>
                  </a:extLst>
                </a:gridCol>
                <a:gridCol w="517145">
                  <a:extLst>
                    <a:ext uri="{9D8B030D-6E8A-4147-A177-3AD203B41FA5}">
                      <a16:colId xmlns:a16="http://schemas.microsoft.com/office/drawing/2014/main" val="2047841102"/>
                    </a:ext>
                  </a:extLst>
                </a:gridCol>
                <a:gridCol w="689729">
                  <a:extLst>
                    <a:ext uri="{9D8B030D-6E8A-4147-A177-3AD203B41FA5}">
                      <a16:colId xmlns:a16="http://schemas.microsoft.com/office/drawing/2014/main" val="1116439876"/>
                    </a:ext>
                  </a:extLst>
                </a:gridCol>
                <a:gridCol w="1442161">
                  <a:extLst>
                    <a:ext uri="{9D8B030D-6E8A-4147-A177-3AD203B41FA5}">
                      <a16:colId xmlns:a16="http://schemas.microsoft.com/office/drawing/2014/main" val="113094673"/>
                    </a:ext>
                  </a:extLst>
                </a:gridCol>
              </a:tblGrid>
              <a:tr h="302986">
                <a:tc>
                  <a:txBody>
                    <a:bodyPr/>
                    <a:lstStyle/>
                    <a:p>
                      <a:pPr algn="l" fontAlgn="b"/>
                      <a:r>
                        <a:rPr lang="en-US" sz="700" b="1" i="0" u="none" strike="noStrike" dirty="0">
                          <a:solidFill>
                            <a:srgbClr val="000000"/>
                          </a:solidFill>
                          <a:effectLst/>
                          <a:latin typeface="Calibri" panose="020F0502020204030204" pitchFamily="34" charset="0"/>
                        </a:rPr>
                        <a:t>3/5/19</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3/6/19</a:t>
                      </a:r>
                    </a:p>
                  </a:txBody>
                  <a:tcPr marL="4394" marR="4394" marT="4394" marB="0" anchor="b"/>
                </a:tc>
                <a:tc>
                  <a:txBody>
                    <a:bodyPr/>
                    <a:lstStyle/>
                    <a:p>
                      <a:pPr algn="l" fontAlgn="b"/>
                      <a:r>
                        <a:rPr lang="en-US" sz="700" b="1" u="none" strike="noStrike" dirty="0">
                          <a:effectLst/>
                        </a:rPr>
                        <a:t>3/7/19</a:t>
                      </a:r>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WG Status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First Name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Last Name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Affiliation</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876639935"/>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r" fontAlgn="b"/>
                      <a:r>
                        <a:rPr lang="en-US" sz="700" b="1" u="none" strike="noStrike">
                          <a:effectLst/>
                        </a:rPr>
                        <a:t>15</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Total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779766896"/>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023336481"/>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Thor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Berglie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SSC</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92657460"/>
                  </a:ext>
                </a:extLst>
              </a:tr>
              <a:tr h="88371">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Carlos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Caicedo</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Syracuse University (Secretary)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904742783"/>
                  </a:ext>
                </a:extLst>
              </a:tr>
              <a:tr h="88371">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David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Chester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Harris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859525461"/>
                  </a:ext>
                </a:extLst>
              </a:tr>
              <a:tr h="88371">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Lynn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Grande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Self</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4253753245"/>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Colby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Harper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Pathfinder Wireless Corp</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574630796"/>
                  </a:ext>
                </a:extLst>
              </a:tr>
              <a:tr h="171376">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Mitch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Kokar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VIStology &amp; Northeastern University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736790131"/>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Alex</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Lackpour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Lockheed </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49482192"/>
                  </a:ext>
                </a:extLst>
              </a:tr>
              <a:tr h="171376">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u="none" strike="noStrike" dirty="0">
                          <a:effectLst/>
                        </a:rPr>
                        <a:t>Member</a:t>
                      </a:r>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Li</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Li</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Communications Research Centre Canada</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390353044"/>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Jakub</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Moskal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Vistology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4170865720"/>
                  </a:ext>
                </a:extLst>
              </a:tr>
              <a:tr h="171376">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V</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Prasad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Wireless and Mobile Communication, TU Delft</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618698231"/>
                  </a:ext>
                </a:extLst>
              </a:tr>
              <a:tr h="88371">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Tony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Rennier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Foundry Inc (Chair)</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064788209"/>
                  </a:ext>
                </a:extLst>
              </a:tr>
              <a:tr h="88371">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u="none" strike="noStrike" dirty="0" err="1">
                          <a:effectLst/>
                        </a:rPr>
                        <a:t>Memer</a:t>
                      </a:r>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Reinhard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Schrage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SchrageConsult</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837551515"/>
                  </a:ext>
                </a:extLst>
              </a:tr>
              <a:tr h="88371">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Mat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Sherman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BAE Systems (Former Chair)</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206738866"/>
                  </a:ext>
                </a:extLst>
              </a:tr>
              <a:tr h="88371">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John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Stine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569133410"/>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Member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Darcy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Swain-Walsh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 (Vice Chair)</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4138866179"/>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Stephen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Berger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TEM Consulting</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124811437"/>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Mark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Birchler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Roberson &amp; Associates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978603697"/>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Nick</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Buris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Nebens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05619097"/>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Jesse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Caufield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Keybridge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835471591"/>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Yang Yi</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Chen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Northeastern University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536507353"/>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Andy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Clegg</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Google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877312751"/>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Paul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Falvell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CGI Group Inc.</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087466254"/>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Tim</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Fulford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Airbus Defence &amp; Space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832978826"/>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Omar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Granados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SWRI</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795157338"/>
                  </a:ext>
                </a:extLst>
              </a:tr>
              <a:tr h="133384">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Dustan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Hellwig</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Chesapeake Technology International</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209304363"/>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Mark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Johnson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Aerospace Corp.</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643041459"/>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Shawn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Kern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SRI International</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322953144"/>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Nilesh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Khamberkar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Univ. of Buffalo</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202885461"/>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Catherine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King</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195448372"/>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Andy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Lee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Google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14688963"/>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Mike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Lynch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IEEE SA Liason to ITU-R</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363589705"/>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Mark</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McHenry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Shared Spectrum Company</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227390708"/>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Joe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Messner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BAE Systems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1843643354"/>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Paul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Nikolich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Self</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025046697"/>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Karthikeyan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Ovuraj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Twilight Ventures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837859532"/>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Luzango</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Pangani</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CSIR Institute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438272296"/>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Saeedeh</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Parsaeefard</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ITRC</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328882597"/>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Yuriy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Posherstnik</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US Army RDECOM CERDEC</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519806591"/>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Lee</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Pucker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Wireless Innovation Forum</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316934169"/>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Ranga</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Reddy</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BAE Systems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792863053"/>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Sam</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Schmitz</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993885137"/>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Charles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Sheehe </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NASA</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499894794"/>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Nicholas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Sherman</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BAE Systems</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866091470"/>
                  </a:ext>
                </a:extLst>
              </a:tr>
              <a:tr h="88371">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r>
                        <a:rPr lang="en-US" sz="700" b="1" i="0" u="none" strike="noStrike" dirty="0">
                          <a:solidFill>
                            <a:srgbClr val="000000"/>
                          </a:solidFill>
                          <a:effectLst/>
                          <a:latin typeface="Calibri" panose="020F0502020204030204" pitchFamily="34" charset="0"/>
                        </a:rPr>
                        <a:t>x</a:t>
                      </a: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Kael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Stilp</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MITRE</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903392854"/>
                  </a:ext>
                </a:extLst>
              </a:tr>
              <a:tr h="88371">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Spenser</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Vogel</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SWRI</a:t>
                      </a:r>
                      <a:endParaRPr lang="en-US" sz="700" b="1" i="0" u="none" strike="noStrike">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3159151359"/>
                  </a:ext>
                </a:extLst>
              </a:tr>
              <a:tr h="88371">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dirty="0">
                        <a:solidFill>
                          <a:srgbClr val="000000"/>
                        </a:solidFill>
                        <a:effectLst/>
                        <a:latin typeface="Calibri" panose="020F0502020204030204" pitchFamily="34" charset="0"/>
                      </a:endParaRPr>
                    </a:p>
                  </a:txBody>
                  <a:tcPr marL="4394" marR="4394" marT="4394"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Participant</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Harris</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a:effectLst/>
                        </a:rPr>
                        <a:t>Zebrowitz</a:t>
                      </a:r>
                      <a:endParaRPr lang="en-US" sz="700" b="1" i="0" u="none" strike="noStrike">
                        <a:solidFill>
                          <a:srgbClr val="000000"/>
                        </a:solidFill>
                        <a:effectLst/>
                        <a:latin typeface="Calibri" panose="020F0502020204030204" pitchFamily="34" charset="0"/>
                      </a:endParaRPr>
                    </a:p>
                  </a:txBody>
                  <a:tcPr marL="4394" marR="4394" marT="4394" marB="0" anchor="b"/>
                </a:tc>
                <a:tc>
                  <a:txBody>
                    <a:bodyPr/>
                    <a:lstStyle/>
                    <a:p>
                      <a:pPr algn="l" fontAlgn="b"/>
                      <a:r>
                        <a:rPr lang="en-US" sz="700" b="1" u="none" strike="noStrike" dirty="0">
                          <a:effectLst/>
                        </a:rPr>
                        <a:t>DISA/DSO - MITRE</a:t>
                      </a:r>
                      <a:endParaRPr lang="en-US" sz="700" b="1" i="0" u="none" strike="noStrike" dirty="0">
                        <a:solidFill>
                          <a:srgbClr val="000000"/>
                        </a:solidFill>
                        <a:effectLst/>
                        <a:latin typeface="Calibri" panose="020F0502020204030204" pitchFamily="34" charset="0"/>
                      </a:endParaRPr>
                    </a:p>
                  </a:txBody>
                  <a:tcPr marL="4394" marR="4394" marT="4394" marB="0" anchor="b"/>
                </a:tc>
                <a:extLst>
                  <a:ext uri="{0D108BD9-81ED-4DB2-BD59-A6C34878D82A}">
                    <a16:rowId xmlns:a16="http://schemas.microsoft.com/office/drawing/2014/main" val="2467920469"/>
                  </a:ext>
                </a:extLst>
              </a:tr>
            </a:tbl>
          </a:graphicData>
        </a:graphic>
      </p:graphicFrame>
    </p:spTree>
    <p:extLst>
      <p:ext uri="{BB962C8B-B14F-4D97-AF65-F5344CB8AC3E}">
        <p14:creationId xmlns:p14="http://schemas.microsoft.com/office/powerpoint/2010/main" val="304216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54688"/>
            <a:ext cx="7772400" cy="609600"/>
          </a:xfrm>
          <a:prstGeom prst="rect">
            <a:avLst/>
          </a:prstGeom>
        </p:spPr>
        <p:txBody>
          <a:bodyPr>
            <a:normAutofit fontScale="90000"/>
          </a:bodyPr>
          <a:lstStyle/>
          <a:p>
            <a:r>
              <a:rPr dirty="0"/>
              <a:t> Draft Agenda</a:t>
            </a:r>
          </a:p>
        </p:txBody>
      </p:sp>
      <p:sp>
        <p:nvSpPr>
          <p:cNvPr id="6147" name="Text Box 5040"/>
          <p:cNvSpPr txBox="1">
            <a:spLocks noChangeArrowheads="1"/>
          </p:cNvSpPr>
          <p:nvPr/>
        </p:nvSpPr>
        <p:spPr bwMode="auto">
          <a:xfrm>
            <a:off x="457200" y="601702"/>
            <a:ext cx="85344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6263"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19063" indent="0"/>
            <a:r>
              <a:rPr lang="en-US" b="1" dirty="0">
                <a:latin typeface="Times New Roman" pitchFamily="18" charset="0"/>
              </a:rPr>
              <a:t>3/5/19  11:00-12:30 all tine EST (UTC-5)</a:t>
            </a:r>
            <a:endParaRPr lang="en-US" dirty="0">
              <a:latin typeface="Times New Roman" pitchFamily="18" charset="0"/>
            </a:endParaRPr>
          </a:p>
          <a:p>
            <a:pPr>
              <a:buFont typeface="+mj-lt"/>
              <a:buAutoNum type="arabicPeriod"/>
            </a:pPr>
            <a:r>
              <a:rPr lang="en-US" dirty="0" err="1"/>
              <a:t>Administrivia</a:t>
            </a:r>
            <a:endParaRPr lang="en-US" dirty="0"/>
          </a:p>
          <a:p>
            <a:pPr lvl="1">
              <a:buFont typeface="+mj-lt"/>
              <a:buAutoNum type="alphaLcParenR"/>
            </a:pPr>
            <a:r>
              <a:rPr lang="en-US" dirty="0"/>
              <a:t>Roll Call / Quorum Check</a:t>
            </a:r>
          </a:p>
          <a:p>
            <a:pPr lvl="1">
              <a:buFont typeface="+mj-lt"/>
              <a:buAutoNum type="alphaLcParenR"/>
            </a:pPr>
            <a:r>
              <a:rPr lang="en-US" dirty="0"/>
              <a:t>Approve Agenda</a:t>
            </a:r>
          </a:p>
          <a:p>
            <a:pPr lvl="1">
              <a:buFont typeface="+mj-lt"/>
              <a:buAutoNum type="alphaLcParenR"/>
            </a:pPr>
            <a:r>
              <a:rPr lang="en-US" dirty="0"/>
              <a:t>Patent slides / Notes on status</a:t>
            </a:r>
          </a:p>
          <a:p>
            <a:pPr lvl="1">
              <a:buFont typeface="+mj-lt"/>
              <a:buAutoNum type="alphaLcParenR"/>
            </a:pPr>
            <a:r>
              <a:rPr lang="en-US" dirty="0"/>
              <a:t>Approval of recent minutes</a:t>
            </a:r>
          </a:p>
          <a:p>
            <a:pPr>
              <a:buFont typeface="+mj-lt"/>
              <a:buAutoNum type="arabicPeriod"/>
            </a:pPr>
            <a:r>
              <a:rPr lang="en-US" dirty="0"/>
              <a:t>Status on 1900.5.1</a:t>
            </a:r>
          </a:p>
          <a:p>
            <a:pPr>
              <a:buFont typeface="+mj-lt"/>
              <a:buAutoNum type="arabicPeriod"/>
            </a:pPr>
            <a:r>
              <a:rPr lang="en-US" dirty="0"/>
              <a:t>Status on 1900.5.2a</a:t>
            </a:r>
          </a:p>
          <a:p>
            <a:pPr>
              <a:buFont typeface="+mj-lt"/>
              <a:buAutoNum type="arabicPeriod"/>
            </a:pPr>
            <a:r>
              <a:rPr lang="en-US" dirty="0"/>
              <a:t>Status on Architecture / 1900.5 Revision</a:t>
            </a:r>
          </a:p>
          <a:p>
            <a:pPr>
              <a:buFont typeface="+mj-lt"/>
              <a:buAutoNum type="arabicPeriod"/>
            </a:pPr>
            <a:r>
              <a:rPr lang="en-US" dirty="0"/>
              <a:t>Review of other 1900 activities (1900.1, Leadership meeting etc.)</a:t>
            </a:r>
          </a:p>
          <a:p>
            <a:pPr>
              <a:buFont typeface="+mj-lt"/>
              <a:buAutoNum type="arabicPeriod"/>
            </a:pPr>
            <a:r>
              <a:rPr lang="en-US" dirty="0"/>
              <a:t>1900.5 marketing inputs</a:t>
            </a:r>
          </a:p>
          <a:p>
            <a:pPr>
              <a:buFont typeface="+mj-lt"/>
              <a:buAutoNum type="arabicPeriod"/>
            </a:pPr>
            <a:r>
              <a:rPr lang="en-US" dirty="0"/>
              <a:t>1900.5 meeting planning and review</a:t>
            </a:r>
          </a:p>
          <a:p>
            <a:pPr>
              <a:buFont typeface="+mj-lt"/>
              <a:buAutoNum type="arabicPeriod"/>
            </a:pPr>
            <a:r>
              <a:rPr lang="en-US" dirty="0" err="1"/>
              <a:t>AoB</a:t>
            </a:r>
            <a:endParaRPr lang="en-US" dirty="0"/>
          </a:p>
          <a:p>
            <a:pPr>
              <a:buFont typeface="+mj-lt"/>
              <a:buAutoNum type="arabicPeriod"/>
            </a:pPr>
            <a:r>
              <a:rPr lang="en-US" dirty="0"/>
              <a:t>Adjourn</a:t>
            </a:r>
          </a:p>
          <a:p>
            <a:pPr>
              <a:buFont typeface="+mj-lt"/>
              <a:buAutoNum type="arabicPeriod"/>
            </a:pPr>
            <a:r>
              <a:rPr lang="en-US" dirty="0"/>
              <a:t>Ad Hoc sessions (Review and planning for subgroup activities as needed)</a:t>
            </a:r>
          </a:p>
          <a:p>
            <a:pPr lvl="1">
              <a:buFont typeface="+mj-lt"/>
              <a:buAutoNum type="alphaLcParenR"/>
            </a:pPr>
            <a:r>
              <a:rPr lang="en-US" dirty="0"/>
              <a:t>1900.5.2a - 3/5 2:00 pm and 4:00 pm</a:t>
            </a:r>
          </a:p>
          <a:p>
            <a:pPr lvl="1">
              <a:buFont typeface="+mj-lt"/>
              <a:buAutoNum type="alphaLcParenR"/>
            </a:pPr>
            <a:r>
              <a:rPr lang="en-US" dirty="0"/>
              <a:t>1900.5 Architecture – 3/6 9:00 am, 3/7 9:00 am </a:t>
            </a:r>
          </a:p>
          <a:p>
            <a:pPr lvl="1">
              <a:buFont typeface="+mj-lt"/>
              <a:buAutoNum type="alphaLcParenR"/>
            </a:pPr>
            <a:r>
              <a:rPr lang="en-US" dirty="0"/>
              <a:t>1900.5.1 – 3/6 11:00 am and 2:00 pm</a:t>
            </a:r>
          </a:p>
          <a:p>
            <a:pPr marL="119063" indent="0"/>
            <a:endParaRPr lang="en-US" dirty="0">
              <a:latin typeface="Times New Roman" pitchFamily="18" charset="0"/>
            </a:endParaRPr>
          </a:p>
        </p:txBody>
      </p:sp>
      <p:sp>
        <p:nvSpPr>
          <p:cNvPr id="6148" name="TextBox 1"/>
          <p:cNvSpPr txBox="1">
            <a:spLocks noChangeArrowheads="1"/>
          </p:cNvSpPr>
          <p:nvPr/>
        </p:nvSpPr>
        <p:spPr bwMode="auto">
          <a:xfrm>
            <a:off x="5128470" y="5454848"/>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i="1" dirty="0">
                <a:solidFill>
                  <a:srgbClr val="FF0000"/>
                </a:solidFill>
                <a:latin typeface="Times New Roman" pitchFamily="18" charset="0"/>
              </a:rPr>
              <a:t>Any modifications?</a:t>
            </a:r>
          </a:p>
        </p:txBody>
      </p:sp>
      <p:sp>
        <p:nvSpPr>
          <p:cNvPr id="2" name="Date Placeholder 1"/>
          <p:cNvSpPr>
            <a:spLocks noGrp="1"/>
          </p:cNvSpPr>
          <p:nvPr>
            <p:ph type="dt" sz="quarter" idx="10"/>
          </p:nvPr>
        </p:nvSpPr>
        <p:spPr>
          <a:xfrm>
            <a:off x="457200" y="6448425"/>
            <a:ext cx="2133600" cy="365125"/>
          </a:xfrm>
        </p:spPr>
        <p:txBody>
          <a:bodyPr/>
          <a:lstStyle/>
          <a:p>
            <a:pPr>
              <a:defRPr/>
            </a:pPr>
            <a:fld id="{9A6313A8-6F9A-174A-ADE8-A5176E86D01A}" type="datetime1">
              <a:rPr lang="en-US" smtClean="0"/>
              <a:t>3/11/19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#:5-19-0013-00-agen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6AB2EC-0DBC-44B9-9ED4-DEF8811F0E73}"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dirty="0"/>
              <a:t>Approval of Agenda</a:t>
            </a:r>
          </a:p>
        </p:txBody>
      </p:sp>
      <p:sp>
        <p:nvSpPr>
          <p:cNvPr id="7171" name="Content Placeholder 2"/>
          <p:cNvSpPr>
            <a:spLocks noGrp="1"/>
          </p:cNvSpPr>
          <p:nvPr>
            <p:ph idx="1"/>
          </p:nvPr>
        </p:nvSpPr>
        <p:spPr>
          <a:xfrm>
            <a:off x="457200" y="1447800"/>
            <a:ext cx="7467600" cy="4525963"/>
          </a:xfrm>
        </p:spPr>
        <p:txBody>
          <a:bodyPr/>
          <a:lstStyle/>
          <a:p>
            <a:r>
              <a:rPr dirty="0"/>
              <a:t>Motion to approve Agenda contained </a:t>
            </a:r>
            <a:r>
              <a:rPr lang="en-US" dirty="0"/>
              <a:t>in Doc #:</a:t>
            </a:r>
            <a:r>
              <a:rPr lang="en-US" dirty="0">
                <a:solidFill>
                  <a:schemeClr val="tx1"/>
                </a:solidFill>
              </a:rPr>
              <a:t>5-19-0011-00-agen</a:t>
            </a:r>
          </a:p>
          <a:p>
            <a:endParaRPr dirty="0"/>
          </a:p>
          <a:p>
            <a:r>
              <a:rPr dirty="0"/>
              <a:t>Mover:</a:t>
            </a:r>
            <a:r>
              <a:rPr lang="en-US" dirty="0"/>
              <a:t> 	</a:t>
            </a:r>
            <a:endParaRPr dirty="0"/>
          </a:p>
          <a:p>
            <a:r>
              <a:rPr dirty="0"/>
              <a:t>Second:</a:t>
            </a:r>
            <a:endParaRPr lang="en-US" dirty="0"/>
          </a:p>
          <a:p>
            <a:r>
              <a:rPr lang="en-US" dirty="0"/>
              <a:t>Vote:</a:t>
            </a:r>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AEC2298A-6A27-2E48-B9EB-2DBC64C97EBE}" type="datetime1">
              <a:rPr lang="en-US" smtClean="0"/>
              <a:t>3/11/19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#:5-19-0013-00-agen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37121803-2D18-4F48-9883-FC84CD494002}" type="slidenum">
              <a:rPr lang="en-US" smtClean="0"/>
              <a:pPr>
                <a:defRPr/>
              </a:pPr>
              <a:t>7</a:t>
            </a:fld>
            <a:endParaRPr lang="en-US"/>
          </a:p>
        </p:txBody>
      </p:sp>
      <p:sp>
        <p:nvSpPr>
          <p:cNvPr id="7175" name="Rectangle 2"/>
          <p:cNvSpPr>
            <a:spLocks noChangeArrowheads="1"/>
          </p:cNvSpPr>
          <p:nvPr/>
        </p:nvSpPr>
        <p:spPr bwMode="auto">
          <a:xfrm>
            <a:off x="2203450" y="277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29493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a:spLocks noGrp="1" noChangeArrowheads="1"/>
          </p:cNvSpPr>
          <p:nvPr>
            <p:ph type="body" idx="1"/>
          </p:nvPr>
        </p:nvSpPr>
        <p:spPr>
          <a:xfrm>
            <a:off x="152400" y="533400"/>
            <a:ext cx="8763000" cy="5943600"/>
          </a:xfrm>
        </p:spPr>
        <p:txBody>
          <a:bodyPr lIns="90487" tIns="44450" rIns="90487" bIns="44450"/>
          <a:lstStyle/>
          <a:p>
            <a:pPr>
              <a:lnSpc>
                <a:spcPct val="80000"/>
              </a:lnSpc>
              <a:spcAft>
                <a:spcPct val="30000"/>
              </a:spcAft>
              <a:buFont typeface="Monotype Sorts"/>
              <a:buNone/>
            </a:pPr>
            <a:r>
              <a:rPr lang="en-US" altLang="en-US" sz="1800" b="1" dirty="0"/>
              <a:t>	</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The IEEE-SA strongly recommends that at each WG meeting the chair or a designee:</a:t>
            </a:r>
            <a:endParaRPr lang="en-US"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8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Show slides #1 through #4 of this presentation</a:t>
            </a:r>
          </a:p>
          <a:p>
            <a:pPr lvl="1">
              <a:lnSpc>
                <a:spcPct val="8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Advise the WG attendees that:</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IEEE’s patent policy is described in Clause 6 of the </a:t>
            </a:r>
            <a:r>
              <a:rPr lang="en-US" alt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Early identification of patent claims which may be essential for the use of standards under development is strongly encouraged;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20000"/>
              </a:lnSpc>
              <a:buSzPct val="150000"/>
              <a:buFont typeface="Arial" panose="020B0604020202020204" pitchFamily="34" charset="0"/>
              <a:buChar char="•"/>
            </a:pP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Instruct the WG Secretary to record in the minutes of the relevant WG meeting:</a:t>
            </a: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That the foregoing information was provided and that slides 1 through 4 (and this slide 0, if applicable) were shown;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nSpc>
                <a:spcPct val="80000"/>
              </a:lnSpc>
              <a:buSzPct val="150000"/>
              <a:buFont typeface="Arial" panose="020B0604020202020204" pitchFamily="34" charset="0"/>
              <a:buChar char="•"/>
            </a:pPr>
            <a:endPar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80000"/>
              </a:lnSpc>
              <a:spcBef>
                <a:spcPct val="5000"/>
              </a:spcBef>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The WG Chair shall ensure that a request is made to any identified holders of potential essential patent claim(s) to complete and submit a Letter of Assurance.</a:t>
            </a:r>
          </a:p>
          <a:p>
            <a:pPr lvl="1">
              <a:lnSpc>
                <a:spcPct val="80000"/>
              </a:lnSpc>
              <a:spcBef>
                <a:spcPct val="5000"/>
              </a:spcBef>
              <a:buSzPct val="150000"/>
              <a:buFont typeface="Arial" panose="020B0604020202020204" pitchFamily="34" charset="0"/>
              <a:buChar char="•"/>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It is recommended that the WG Chair review the guidance in </a:t>
            </a:r>
            <a:r>
              <a:rPr lang="en-US" alt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6.3.5 and in FAQs 14 and 15 on inclusion of potential Essential Patent Claims by incorporation or by reference. </a:t>
            </a:r>
          </a:p>
          <a:p>
            <a:pPr lvl="1">
              <a:lnSpc>
                <a:spcPct val="80000"/>
              </a:lnSpc>
              <a:spcBef>
                <a:spcPct val="5000"/>
              </a:spcBef>
              <a:buFont typeface="Monotype Sorts"/>
              <a:buNone/>
            </a:pPr>
            <a:endPar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nSpc>
                <a:spcPct val="80000"/>
              </a:lnSpc>
              <a:spcBef>
                <a:spcPct val="5000"/>
              </a:spcBef>
              <a:buFont typeface="Monotype Sorts"/>
              <a:buNone/>
            </a:pP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Note: </a:t>
            </a:r>
            <a:r>
              <a:rPr lang="en-US" alt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WG</a:t>
            </a:r>
            <a:r>
              <a:rPr lang="en-US" alt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includes Working Groups, Task Groups, and other standards-developing committees with a PAR approved by the IEEE-SA Standards Board.</a:t>
            </a:r>
          </a:p>
        </p:txBody>
      </p:sp>
      <p:sp>
        <p:nvSpPr>
          <p:cNvPr id="7171" name="Rectangle 1026"/>
          <p:cNvSpPr>
            <a:spLocks noGrp="1" noChangeArrowheads="1"/>
          </p:cNvSpPr>
          <p:nvPr>
            <p:ph type="title"/>
          </p:nvPr>
        </p:nvSpPr>
        <p:spPr>
          <a:xfrm>
            <a:off x="685800" y="0"/>
            <a:ext cx="7772400" cy="609600"/>
          </a:xfrm>
        </p:spPr>
        <p:txBody>
          <a:bodyPr lIns="90487" tIns="44450" rIns="90487" bIns="44450"/>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Instructions for the WG Chair</a:t>
            </a:r>
            <a:endParaRPr lang="en-US" altLang="en-US" sz="3200" u="sng">
              <a:latin typeface="Calibri" panose="020F0502020204030204" pitchFamily="34" charset="0"/>
              <a:ea typeface="Calibri" panose="020F0502020204030204" pitchFamily="34" charset="0"/>
              <a:cs typeface="Calibri" panose="020F0502020204030204" pitchFamily="34" charset="0"/>
            </a:endParaRPr>
          </a:p>
        </p:txBody>
      </p:sp>
      <p:sp>
        <p:nvSpPr>
          <p:cNvPr id="7172" name="Rectangle 1028"/>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b="1" u="sng"/>
          </a:p>
        </p:txBody>
      </p:sp>
      <p:sp>
        <p:nvSpPr>
          <p:cNvPr id="7173" name="Rectangle 1029"/>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800"/>
          </a:p>
        </p:txBody>
      </p:sp>
      <p:sp>
        <p:nvSpPr>
          <p:cNvPr id="7174" name="Text Box 1030"/>
          <p:cNvSpPr txBox="1">
            <a:spLocks noChangeArrowheads="1"/>
          </p:cNvSpPr>
          <p:nvPr/>
        </p:nvSpPr>
        <p:spPr bwMode="auto">
          <a:xfrm>
            <a:off x="381000" y="6111875"/>
            <a:ext cx="1914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00" b="1" dirty="0">
                <a:solidFill>
                  <a:schemeClr val="tx1"/>
                </a:solidFill>
                <a:latin typeface="Times New Roman" panose="02020603050405020304" pitchFamily="18" charset="0"/>
              </a:rPr>
              <a:t>(Optional to be shown)</a:t>
            </a:r>
          </a:p>
        </p:txBody>
      </p:sp>
      <p:sp>
        <p:nvSpPr>
          <p:cNvPr id="2" name="Date Placeholder 1"/>
          <p:cNvSpPr>
            <a:spLocks noGrp="1"/>
          </p:cNvSpPr>
          <p:nvPr>
            <p:ph type="dt" sz="half" idx="10"/>
          </p:nvPr>
        </p:nvSpPr>
        <p:spPr>
          <a:xfrm>
            <a:off x="457200" y="6448425"/>
            <a:ext cx="2133600" cy="365125"/>
          </a:xfrm>
        </p:spPr>
        <p:txBody>
          <a:bodyPr/>
          <a:lstStyle/>
          <a:p>
            <a:pPr>
              <a:defRPr/>
            </a:pPr>
            <a:fld id="{92EB7F56-3EDD-EE48-99CE-FBF81427DC2A}" type="datetime1">
              <a:rPr lang="en-US" smtClean="0"/>
              <a:t>3/11/19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#:5-19-0013-00-agen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8</a:t>
            </a:fld>
            <a:endParaRPr lang="en-US"/>
          </a:p>
        </p:txBody>
      </p:sp>
    </p:spTree>
    <p:extLst>
      <p:ext uri="{BB962C8B-B14F-4D97-AF65-F5344CB8AC3E}">
        <p14:creationId xmlns:p14="http://schemas.microsoft.com/office/powerpoint/2010/main" val="23590932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p:cNvSpPr>
            <a:spLocks noGrp="1" noChangeArrowheads="1"/>
          </p:cNvSpPr>
          <p:nvPr>
            <p:ph type="body" idx="1"/>
          </p:nvPr>
        </p:nvSpPr>
        <p:spPr>
          <a:xfrm>
            <a:off x="-17463" y="1447800"/>
            <a:ext cx="9144001" cy="4876800"/>
          </a:xfrm>
        </p:spPr>
        <p:txBody>
          <a:bodyPr/>
          <a:lstStyle/>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shall</a:t>
            </a:r>
            <a:r>
              <a:rPr lang="en-US" altLang="en-US" sz="2000"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should </a:t>
            </a:r>
            <a:r>
              <a:rPr lang="en-US" altLang="en-US" sz="2000"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lgn="ctr">
              <a:buFont typeface="Monotype Sorts"/>
              <a:buNone/>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8196" name="Text Box 1028"/>
          <p:cNvSpPr txBox="1">
            <a:spLocks noChangeArrowheads="1"/>
          </p:cNvSpPr>
          <p:nvPr/>
        </p:nvSpPr>
        <p:spPr bwMode="auto">
          <a:xfrm>
            <a:off x="413657" y="6016625"/>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
        <p:nvSpPr>
          <p:cNvPr id="2" name="Date Placeholder 1"/>
          <p:cNvSpPr>
            <a:spLocks noGrp="1"/>
          </p:cNvSpPr>
          <p:nvPr>
            <p:ph type="dt" sz="half" idx="10"/>
          </p:nvPr>
        </p:nvSpPr>
        <p:spPr>
          <a:xfrm>
            <a:off x="457200" y="6448425"/>
            <a:ext cx="2133600" cy="365125"/>
          </a:xfrm>
        </p:spPr>
        <p:txBody>
          <a:bodyPr/>
          <a:lstStyle/>
          <a:p>
            <a:pPr>
              <a:defRPr/>
            </a:pPr>
            <a:fld id="{63FC1DAB-13EE-694E-983B-D45C04232D62}" type="datetime1">
              <a:rPr lang="en-US" smtClean="0"/>
              <a:t>3/11/19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#:5-19-0013-00-agen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9</a:t>
            </a:fld>
            <a:endParaRPr lang="en-US"/>
          </a:p>
        </p:txBody>
      </p:sp>
    </p:spTree>
    <p:extLst>
      <p:ext uri="{BB962C8B-B14F-4D97-AF65-F5344CB8AC3E}">
        <p14:creationId xmlns:p14="http://schemas.microsoft.com/office/powerpoint/2010/main" val="1869387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20926</TotalTime>
  <Words>2043</Words>
  <Application>Microsoft Macintosh PowerPoint</Application>
  <PresentationFormat>On-screen Show (4:3)</PresentationFormat>
  <Paragraphs>546</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vt:lpstr>
      <vt:lpstr>Monotype Sorts</vt:lpstr>
      <vt:lpstr>Times New Roman</vt:lpstr>
      <vt:lpstr>Office Theme</vt:lpstr>
      <vt:lpstr>PowerPoint Presentation</vt:lpstr>
      <vt:lpstr> Electronic Meeting Details </vt:lpstr>
      <vt:lpstr>Face to Face Details</vt:lpstr>
      <vt:lpstr>Rules</vt:lpstr>
      <vt:lpstr>Current Membership</vt:lpstr>
      <vt:lpstr> Draft Agenda</vt:lpstr>
      <vt:lpstr>Approval of Agenda</vt:lpstr>
      <vt:lpstr>Instructions for the WG Chair</vt:lpstr>
      <vt:lpstr>Participants have a duty to inform the IEEE</vt:lpstr>
      <vt:lpstr>Ways to inform IEEE</vt:lpstr>
      <vt:lpstr>Other guidelines for IEEE WG meetings</vt:lpstr>
      <vt:lpstr>Patent-related information</vt:lpstr>
      <vt:lpstr>Minutes for approval</vt:lpstr>
      <vt:lpstr>Current Status for 1900.5.1</vt:lpstr>
      <vt:lpstr>Working Schedule for 1900.5.1</vt:lpstr>
      <vt:lpstr>Current Status for 1900.5.2a</vt:lpstr>
      <vt:lpstr>Current Architecture Status</vt:lpstr>
      <vt:lpstr>Other DySPAN-SC Activities</vt:lpstr>
      <vt:lpstr>1900.5 Marketing Inputs</vt:lpstr>
      <vt:lpstr>1900.5 Meeting Planning and Review</vt:lpstr>
      <vt:lpstr>AoB</vt:lpstr>
      <vt:lpstr>Ad Hoc Sessions</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Tony Rennier</cp:lastModifiedBy>
  <cp:revision>523</cp:revision>
  <dcterms:created xsi:type="dcterms:W3CDTF">2013-08-13T02:52:21Z</dcterms:created>
  <dcterms:modified xsi:type="dcterms:W3CDTF">2019-03-11T21:26:29Z</dcterms:modified>
</cp:coreProperties>
</file>