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387" r:id="rId8"/>
    <p:sldId id="388" r:id="rId9"/>
    <p:sldId id="389" r:id="rId10"/>
    <p:sldId id="390" r:id="rId11"/>
    <p:sldId id="391" r:id="rId12"/>
    <p:sldId id="415" r:id="rId13"/>
    <p:sldId id="419" r:id="rId14"/>
    <p:sldId id="410" r:id="rId15"/>
    <p:sldId id="384" r:id="rId16"/>
    <p:sldId id="416" r:id="rId17"/>
    <p:sldId id="411" r:id="rId18"/>
    <p:sldId id="344" r:id="rId19"/>
    <p:sldId id="409" r:id="rId20"/>
    <p:sldId id="386" r:id="rId21"/>
    <p:sldId id="398" r:id="rId22"/>
    <p:sldId id="41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57" autoAdjust="0"/>
    <p:restoredTop sz="94695"/>
  </p:normalViewPr>
  <p:slideViewPr>
    <p:cSldViewPr>
      <p:cViewPr varScale="1">
        <p:scale>
          <a:sx n="257" d="100"/>
          <a:sy n="257" d="100"/>
        </p:scale>
        <p:origin x="1240"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03063875-DF65-8345-9F2C-D66987B2F7CC}" type="datetime1">
              <a:rPr lang="en-US" smtClean="0"/>
              <a:t>2/1/19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#:5-19-0006-00-agen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FB96A51-AC16-3842-BC1D-1A9D6670FF05}"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#:5-19-0006-00-agen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4DDF9E8-CD66-B944-B235-DB5B227D3F60}"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#:5-19-0006-00-agen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443F2B4-CFA5-FA40-8FC4-E379ED1B980F}" type="datetime1">
              <a:rPr lang="en-US" smtClean="0"/>
              <a:t>2/1/19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CF7089B-487C-ED46-A307-EE0EE1094591}" type="datetime1">
              <a:rPr lang="en-US" smtClean="0"/>
              <a:t>2/1/19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#:5-19-0006-00-agen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027558E7-E423-7540-845D-92E11826A0FF}" type="datetime1">
              <a:rPr lang="en-US" smtClean="0"/>
              <a:t>2/1/19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7AF8BA68-B779-E249-A085-591FC83B7850}" type="datetime1">
              <a:rPr lang="en-US" smtClean="0"/>
              <a:t>2/1/19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2E772C73-E3C2-FC42-83B3-CD276DD965DC}" type="datetime1">
              <a:rPr lang="en-US" smtClean="0"/>
              <a:t>2/1/19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#:5-19-0006-00-agen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96572132-2AE3-B14A-8C4E-B95A576DCDCB}" type="datetime1">
              <a:rPr lang="en-US" smtClean="0"/>
              <a:t>2/1/19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#:5-19-0006-00-agen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BAA47EC-D44C-8E40-A794-2CA8368575A1}" type="datetime1">
              <a:rPr lang="en-US" smtClean="0"/>
              <a:t>2/1/19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B585ABB-705C-5745-9158-848A7F594E90}" type="datetime1">
              <a:rPr lang="en-US" smtClean="0"/>
              <a:t>2/1/19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#:5-19-0006-00-agen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3DF605D-9334-3E4F-96AD-32079701BCB7}" type="datetime1">
              <a:rPr lang="en-US" smtClean="0"/>
              <a:t>2/1/19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#:5-19-0006-00-agen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AA88DC3-70A3-BE49-B57A-A8975E9C02C2}" type="datetime1">
              <a:rPr lang="en-US" smtClean="0"/>
              <a:t>2/1/19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#:5-19-0006-00-agen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663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February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February 2019</a:t>
            </a:r>
          </a:p>
          <a:p>
            <a:pPr eaLnBrk="0" hangingPunct="0"/>
            <a:r>
              <a:rPr lang="en-US" sz="1200" b="1" dirty="0">
                <a:latin typeface="Arial" pitchFamily="34" charset="0"/>
                <a:cs typeface="Times New Roman" pitchFamily="18" charset="0"/>
              </a:rPr>
              <a:t>Document No: 5-19-0006-00-agen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CFDC1B3D-3E80-E441-A703-7B990E437788}" type="datetime1">
              <a:rPr lang="en-US" smtClean="0"/>
              <a:t>2/1/19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45E04DDC-A5AA-334B-8113-3B29BC6E3C75}" type="datetime1">
              <a:rPr lang="en-US" smtClean="0"/>
              <a:t>2/1/19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12/6-7/19</a:t>
            </a:r>
            <a:r>
              <a:rPr lang="en-US" dirty="0"/>
              <a:t> </a:t>
            </a:r>
            <a:r>
              <a:rPr dirty="0"/>
              <a:t>WG minutes contained in </a:t>
            </a:r>
            <a:r>
              <a:rPr lang="en-US" dirty="0">
                <a:solidFill>
                  <a:schemeClr val="tx1"/>
                </a:solidFill>
              </a:rPr>
              <a:t>Doc #:5-19-0002-00-mins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Mat</a:t>
            </a:r>
          </a:p>
          <a:p>
            <a:r>
              <a:rPr dirty="0"/>
              <a:t>Second</a:t>
            </a:r>
            <a:r>
              <a:rPr lang="en-US" dirty="0"/>
              <a:t> (shaker)</a:t>
            </a:r>
            <a:r>
              <a:rPr dirty="0"/>
              <a:t>:</a:t>
            </a:r>
            <a:r>
              <a:rPr lang="en-US" dirty="0"/>
              <a:t>  Carlos</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9D084D7-ED71-DB4E-BAC3-C27F5F485242}" type="datetime1">
              <a:rPr lang="en-US" smtClean="0"/>
              <a:t>2/1/19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51231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1/18/19</a:t>
            </a:r>
            <a:r>
              <a:rPr lang="en-US" dirty="0"/>
              <a:t> </a:t>
            </a:r>
            <a:r>
              <a:rPr dirty="0"/>
              <a:t>WG minutes contained in </a:t>
            </a:r>
            <a:r>
              <a:rPr lang="en-US" dirty="0">
                <a:solidFill>
                  <a:schemeClr val="tx1"/>
                </a:solidFill>
              </a:rPr>
              <a:t>Doc #:5-19-0005-00-mins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Li	  </a:t>
            </a:r>
          </a:p>
          <a:p>
            <a:r>
              <a:rPr dirty="0"/>
              <a:t>Second:</a:t>
            </a:r>
            <a:r>
              <a:rPr lang="en-US" dirty="0"/>
              <a:t> Darcy </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9D084D7-ED71-DB4E-BAC3-C27F5F485242}" type="datetime1">
              <a:rPr lang="en-US" smtClean="0"/>
              <a:t>2/1/19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a:t>1900.5.1 status</a:t>
            </a:r>
          </a:p>
          <a:p>
            <a:pPr lvl="1"/>
            <a:r>
              <a:rPr lang="en-US" sz="2400" dirty="0"/>
              <a:t>1/18/19</a:t>
            </a:r>
          </a:p>
          <a:p>
            <a:pPr lvl="2"/>
            <a:r>
              <a:rPr lang="en-US" sz="2000" dirty="0"/>
              <a:t>SHACL Review</a:t>
            </a:r>
          </a:p>
          <a:p>
            <a:pPr lvl="3"/>
            <a:r>
              <a:rPr lang="en-US" sz="1600" dirty="0"/>
              <a:t>Possible issue combining RIF with OWL; can’t import Turtle</a:t>
            </a:r>
          </a:p>
          <a:p>
            <a:pPr lvl="2"/>
            <a:r>
              <a:rPr lang="en-US" sz="2000" dirty="0"/>
              <a:t>Assessing examples from John</a:t>
            </a:r>
          </a:p>
          <a:p>
            <a:pPr lvl="3"/>
            <a:r>
              <a:rPr lang="en-US" sz="1600" dirty="0"/>
              <a:t>More coming from John by the next meeting...</a:t>
            </a:r>
          </a:p>
          <a:p>
            <a:pPr lvl="2"/>
            <a:r>
              <a:rPr lang="en-US" sz="2000" dirty="0"/>
              <a:t>Active ballot due 2/15/19</a:t>
            </a:r>
          </a:p>
          <a:p>
            <a:pPr lvl="1"/>
            <a:r>
              <a:rPr lang="en-US" sz="2400" dirty="0"/>
              <a:t>2/1/19</a:t>
            </a:r>
          </a:p>
          <a:p>
            <a:pPr lvl="2"/>
            <a:r>
              <a:rPr lang="en-US" sz="2000" dirty="0"/>
              <a:t>Used John’s Dec example to make RIF examples</a:t>
            </a:r>
          </a:p>
          <a:p>
            <a:pPr lvl="2"/>
            <a:r>
              <a:rPr lang="en-US" sz="2000" dirty="0"/>
              <a:t>Having ad-hoc today</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DE35B78B-777F-F246-B3E3-22B7EB77C907}"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9771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r>
              <a:rPr lang="en-US" altLang="en-US" sz="1400" dirty="0">
                <a:solidFill>
                  <a:srgbClr val="FF0000"/>
                </a:solidFill>
              </a:rPr>
              <a:t>(2/15/19 deadline)</a:t>
            </a:r>
            <a:endParaRPr altLang="en-US" sz="1400" b="1" dirty="0">
              <a:solidFill>
                <a:srgbClr val="FF0000"/>
              </a:solidFill>
            </a:endParaRPr>
          </a:p>
          <a:p>
            <a:r>
              <a:rPr altLang="en-US" sz="1400" dirty="0"/>
              <a:t>WG Recirc					</a:t>
            </a:r>
            <a:r>
              <a:rPr lang="en-US" altLang="en-US" sz="1400" dirty="0"/>
              <a:t>4</a:t>
            </a:r>
            <a:r>
              <a:rPr altLang="en-US" sz="1400" dirty="0"/>
              <a:t>/1</a:t>
            </a:r>
            <a:r>
              <a:rPr lang="en-US" altLang="en-US" sz="1400" dirty="0"/>
              <a:t>9</a:t>
            </a:r>
            <a:endParaRPr altLang="en-US" sz="1400" dirty="0"/>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06931BC6-F713-AE42-B8D8-CC8B882470D9}"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6/19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57200" y="990600"/>
            <a:ext cx="8229600" cy="5158582"/>
          </a:xfrm>
        </p:spPr>
        <p:txBody>
          <a:bodyPr/>
          <a:lstStyle/>
          <a:p>
            <a:r>
              <a:rPr lang="en-US" sz="2400" dirty="0"/>
              <a:t>1900.5.2a status</a:t>
            </a:r>
          </a:p>
          <a:p>
            <a:pPr lvl="1"/>
            <a:r>
              <a:rPr lang="en-US" sz="2000" dirty="0"/>
              <a:t>1/18/19</a:t>
            </a:r>
          </a:p>
          <a:p>
            <a:pPr lvl="2"/>
            <a:r>
              <a:rPr lang="en-US" sz="1800" dirty="0"/>
              <a:t>MITRE team working on schemas, JAVA conversion to JSON first then XML</a:t>
            </a:r>
          </a:p>
          <a:p>
            <a:pPr lvl="3"/>
            <a:r>
              <a:rPr lang="en-US" sz="1400" dirty="0"/>
              <a:t>Planning to have some early release prior to next monthly</a:t>
            </a:r>
          </a:p>
          <a:p>
            <a:pPr lvl="2"/>
            <a:r>
              <a:rPr lang="en-US" sz="1800" dirty="0"/>
              <a:t>Still looking at correctness of current schema</a:t>
            </a:r>
          </a:p>
          <a:p>
            <a:pPr lvl="3"/>
            <a:r>
              <a:rPr lang="en-US" sz="1400" dirty="0"/>
              <a:t>Noted some small tweaks between JSON and XML schema</a:t>
            </a:r>
          </a:p>
          <a:p>
            <a:pPr lvl="1"/>
            <a:r>
              <a:rPr lang="en-US" sz="2000" dirty="0"/>
              <a:t>2/1/19</a:t>
            </a:r>
          </a:p>
          <a:p>
            <a:pPr lvl="2"/>
            <a:r>
              <a:rPr lang="en-US" sz="1800" dirty="0"/>
              <a:t>John submitted draft document</a:t>
            </a:r>
          </a:p>
          <a:p>
            <a:pPr lvl="3"/>
            <a:r>
              <a:rPr lang="en-US" sz="1400" dirty="0"/>
              <a:t>Uses Java to define structure and the rules</a:t>
            </a:r>
          </a:p>
          <a:p>
            <a:pPr lvl="3"/>
            <a:r>
              <a:rPr lang="en-US" sz="1400" dirty="0"/>
              <a:t>Is addressing some concerns (constructs and naming)</a:t>
            </a:r>
          </a:p>
          <a:p>
            <a:pPr lvl="2"/>
            <a:r>
              <a:rPr lang="en-US" sz="1800" dirty="0"/>
              <a:t>Carlos working with XML and matching 1900.5.2</a:t>
            </a:r>
          </a:p>
          <a:p>
            <a:pPr lvl="3"/>
            <a:r>
              <a:rPr lang="en-US" sz="1400" dirty="0"/>
              <a:t>Some corrections need to be made</a:t>
            </a:r>
          </a:p>
          <a:p>
            <a:pPr lvl="2"/>
            <a:r>
              <a:rPr lang="en-US" sz="1800" dirty="0"/>
              <a:t>Looking toward a mutual verification at March meeting</a:t>
            </a:r>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5B54B4F-63C1-2B45-9077-FC53BC6B03FC}"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Architecture Status</a:t>
            </a:r>
          </a:p>
          <a:p>
            <a:pPr lvl="1"/>
            <a:r>
              <a:rPr lang="en-US" sz="2400" dirty="0"/>
              <a:t>1/18/19</a:t>
            </a:r>
          </a:p>
          <a:p>
            <a:pPr lvl="2"/>
            <a:r>
              <a:rPr lang="en-US" sz="2000" dirty="0"/>
              <a:t>PAR submitted by Mat</a:t>
            </a:r>
          </a:p>
          <a:p>
            <a:pPr lvl="2"/>
            <a:r>
              <a:rPr lang="en-US" sz="2000" dirty="0"/>
              <a:t>Ad-hoc planned for 1/23/19 9-11 am</a:t>
            </a:r>
          </a:p>
          <a:p>
            <a:pPr lvl="1"/>
            <a:r>
              <a:rPr lang="en-US" sz="2400" dirty="0"/>
              <a:t>2/1/19</a:t>
            </a:r>
          </a:p>
          <a:p>
            <a:pPr lvl="2"/>
            <a:r>
              <a:rPr lang="en-US" sz="2000" dirty="0"/>
              <a:t>Ad-hoc held 1/25/19 1-3pm EST</a:t>
            </a:r>
          </a:p>
          <a:p>
            <a:pPr lvl="2"/>
            <a:r>
              <a:rPr lang="en-US" sz="2000" dirty="0"/>
              <a:t>Add</a:t>
            </a:r>
          </a:p>
          <a:p>
            <a:pPr lvl="3"/>
            <a:r>
              <a:rPr lang="en-US" sz="1600" dirty="0"/>
              <a:t>Identify business process (and definition) as a higher org than use case.</a:t>
            </a:r>
          </a:p>
          <a:p>
            <a:pPr lvl="3"/>
            <a:r>
              <a:rPr lang="en-US" sz="1600" dirty="0"/>
              <a:t>Use of Evidence that is not Policy i.e. Spectrum Sensor outputs</a:t>
            </a:r>
          </a:p>
          <a:p>
            <a:pPr lvl="3"/>
            <a:r>
              <a:rPr lang="en-US" sz="1600" dirty="0"/>
              <a:t>Machine Learning</a:t>
            </a:r>
            <a:endParaRPr lang="en-US" sz="2000" dirty="0"/>
          </a:p>
          <a:p>
            <a:pPr lvl="2"/>
            <a:r>
              <a:rPr lang="en-US" sz="2000" dirty="0"/>
              <a:t>Next ad-hoc is planned for 2/22/19 1-2:30pm EST</a:t>
            </a:r>
          </a:p>
        </p:txBody>
      </p:sp>
      <p:sp>
        <p:nvSpPr>
          <p:cNvPr id="4" name="Date Placeholder 3"/>
          <p:cNvSpPr>
            <a:spLocks noGrp="1"/>
          </p:cNvSpPr>
          <p:nvPr>
            <p:ph type="dt" sz="quarter" idx="10"/>
          </p:nvPr>
        </p:nvSpPr>
        <p:spPr>
          <a:xfrm>
            <a:off x="457200" y="6448425"/>
            <a:ext cx="2133600" cy="365125"/>
          </a:xfrm>
        </p:spPr>
        <p:txBody>
          <a:bodyPr/>
          <a:lstStyle/>
          <a:p>
            <a:pPr>
              <a:defRPr/>
            </a:pPr>
            <a:fld id="{80734CF9-FD80-684D-8928-A860E61034B3}"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sz="1600" dirty="0"/>
              <a:t>Leadership meetings</a:t>
            </a:r>
          </a:p>
          <a:p>
            <a:pPr lvl="1"/>
            <a:r>
              <a:rPr lang="en-US" sz="1400" dirty="0"/>
              <a:t>1/18/19</a:t>
            </a:r>
          </a:p>
          <a:p>
            <a:pPr lvl="2"/>
            <a:r>
              <a:rPr lang="en-US" sz="1100" dirty="0"/>
              <a:t>NTR</a:t>
            </a:r>
          </a:p>
          <a:p>
            <a:pPr lvl="1"/>
            <a:r>
              <a:rPr lang="en-US" sz="1400" dirty="0"/>
              <a:t>2/1/19</a:t>
            </a:r>
          </a:p>
          <a:p>
            <a:pPr lvl="2"/>
            <a:r>
              <a:rPr lang="en-US" sz="1100" dirty="0"/>
              <a:t>Discussion for March meeting (1900.5 +1)</a:t>
            </a:r>
          </a:p>
          <a:p>
            <a:pPr lvl="2"/>
            <a:r>
              <a:rPr lang="en-US" sz="1100" dirty="0"/>
              <a:t>.1 Definitions going to hibernation </a:t>
            </a:r>
          </a:p>
          <a:p>
            <a:pPr lvl="2"/>
            <a:r>
              <a:rPr lang="en-US" sz="1100" dirty="0"/>
              <a:t>.2 NTR (most popular)</a:t>
            </a:r>
          </a:p>
          <a:p>
            <a:pPr lvl="2"/>
            <a:r>
              <a:rPr lang="en-US" sz="1100" dirty="0"/>
              <a:t>.4 Hibernation</a:t>
            </a:r>
          </a:p>
          <a:p>
            <a:pPr lvl="2"/>
            <a:r>
              <a:rPr lang="en-US" sz="1100" dirty="0"/>
              <a:t>.5 Awesome</a:t>
            </a:r>
          </a:p>
          <a:p>
            <a:pPr lvl="2"/>
            <a:r>
              <a:rPr lang="en-US" sz="1100" dirty="0"/>
              <a:t>.6 Kicking along</a:t>
            </a:r>
          </a:p>
          <a:p>
            <a:pPr lvl="2"/>
            <a:r>
              <a:rPr lang="en-US" sz="1100" dirty="0"/>
              <a:t>.7 Hibernation</a:t>
            </a:r>
          </a:p>
          <a:p>
            <a:pPr lvl="2"/>
            <a:r>
              <a:rPr lang="en-US" sz="1100" dirty="0"/>
              <a:t>Finances good	</a:t>
            </a:r>
          </a:p>
          <a:p>
            <a:r>
              <a:rPr lang="en-US" sz="1600" dirty="0"/>
              <a:t>Architecture / API Study Group</a:t>
            </a:r>
          </a:p>
          <a:p>
            <a:pPr lvl="1"/>
            <a:r>
              <a:rPr lang="en-US" sz="1400" dirty="0"/>
              <a:t>1/18/19</a:t>
            </a:r>
          </a:p>
          <a:p>
            <a:pPr lvl="2"/>
            <a:r>
              <a:rPr lang="en-US" sz="1100" dirty="0"/>
              <a:t>Going away. We are the 1900.5 Architecture group!</a:t>
            </a:r>
          </a:p>
          <a:p>
            <a:pPr lvl="1"/>
            <a:r>
              <a:rPr lang="en-US" sz="1400" dirty="0"/>
              <a:t>2/1/19</a:t>
            </a:r>
          </a:p>
          <a:p>
            <a:pPr lvl="2"/>
            <a:r>
              <a:rPr lang="en-US" sz="1100" dirty="0"/>
              <a:t>Dormant</a:t>
            </a:r>
          </a:p>
          <a:p>
            <a:r>
              <a:rPr lang="en-US" sz="1600" dirty="0"/>
              <a:t>Machine Learning Study Group</a:t>
            </a:r>
          </a:p>
          <a:p>
            <a:pPr lvl="1"/>
            <a:r>
              <a:rPr lang="en-US" sz="1400" dirty="0"/>
              <a:t>1/18/19</a:t>
            </a:r>
          </a:p>
          <a:p>
            <a:pPr lvl="2"/>
            <a:r>
              <a:rPr lang="en-US" sz="1100" dirty="0"/>
              <a:t>Focus: Should we change anything to facilitate the advances in ML into cognitive radio/network design/operations</a:t>
            </a:r>
          </a:p>
          <a:p>
            <a:pPr lvl="2"/>
            <a:r>
              <a:rPr lang="en-US" sz="1100" dirty="0"/>
              <a:t>May go inactive…</a:t>
            </a:r>
          </a:p>
          <a:p>
            <a:pPr lvl="1"/>
            <a:r>
              <a:rPr lang="en-US" sz="1400" dirty="0"/>
              <a:t>2/1/19</a:t>
            </a:r>
          </a:p>
          <a:p>
            <a:pPr lvl="2"/>
            <a:r>
              <a:rPr lang="en-US" sz="1100" dirty="0"/>
              <a:t>Mat – combine with 1900.5 architecture?</a:t>
            </a:r>
            <a:endParaRPr lang="en-US" sz="1200" dirty="0"/>
          </a:p>
          <a:p>
            <a:pPr lvl="1"/>
            <a:endParaRPr lang="en-US" sz="1400" dirty="0"/>
          </a:p>
          <a:p>
            <a:pPr lvl="1"/>
            <a:endParaRPr lang="en-US" sz="12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D39F3041-D04D-3B4A-963D-0AF3703EC4FF}" type="datetime1">
              <a:rPr lang="en-US" smtClean="0"/>
              <a:t>2/1/19</a:t>
            </a:fld>
            <a:endParaRPr lang="en-US"/>
          </a:p>
        </p:txBody>
      </p:sp>
      <p:sp>
        <p:nvSpPr>
          <p:cNvPr id="5" name="Footer Placeholder 4"/>
          <p:cNvSpPr>
            <a:spLocks noGrp="1"/>
          </p:cNvSpPr>
          <p:nvPr>
            <p:ph type="ftr" sz="quarter" idx="11"/>
          </p:nvPr>
        </p:nvSpPr>
        <p:spPr/>
        <p:txBody>
          <a:bodyPr/>
          <a:lstStyle/>
          <a:p>
            <a:pPr>
              <a:defRPr/>
            </a:pPr>
            <a:r>
              <a:rPr lang="en-US"/>
              <a:t>Doc #:5-19-0006-00-agen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Marketing Inputs</a:t>
            </a:r>
          </a:p>
        </p:txBody>
      </p:sp>
      <p:sp>
        <p:nvSpPr>
          <p:cNvPr id="3" name="Content Placeholder 2"/>
          <p:cNvSpPr>
            <a:spLocks noGrp="1"/>
          </p:cNvSpPr>
          <p:nvPr>
            <p:ph idx="1"/>
          </p:nvPr>
        </p:nvSpPr>
        <p:spPr/>
        <p:txBody>
          <a:bodyPr/>
          <a:lstStyle/>
          <a:p>
            <a:r>
              <a:rPr lang="en-US" dirty="0"/>
              <a:t>1/18/19 </a:t>
            </a:r>
          </a:p>
          <a:p>
            <a:pPr lvl="1"/>
            <a:r>
              <a:rPr lang="en-US" dirty="0"/>
              <a:t>NSC opportunities</a:t>
            </a:r>
          </a:p>
          <a:p>
            <a:pPr lvl="2"/>
            <a:r>
              <a:rPr lang="en-US" dirty="0"/>
              <a:t>Some progress on .2</a:t>
            </a:r>
          </a:p>
          <a:p>
            <a:pPr lvl="2"/>
            <a:r>
              <a:rPr lang="en-US" dirty="0"/>
              <a:t>More difficult with .1</a:t>
            </a:r>
          </a:p>
          <a:p>
            <a:r>
              <a:rPr lang="en-US" dirty="0"/>
              <a:t>2/1/19</a:t>
            </a:r>
          </a:p>
          <a:p>
            <a:pPr lvl="1"/>
            <a:r>
              <a:rPr lang="en-US" dirty="0"/>
              <a:t>NTR</a:t>
            </a:r>
          </a:p>
        </p:txBody>
      </p:sp>
      <p:sp>
        <p:nvSpPr>
          <p:cNvPr id="4" name="Date Placeholder 3"/>
          <p:cNvSpPr>
            <a:spLocks noGrp="1"/>
          </p:cNvSpPr>
          <p:nvPr>
            <p:ph type="dt" sz="half" idx="10"/>
          </p:nvPr>
        </p:nvSpPr>
        <p:spPr>
          <a:xfrm>
            <a:off x="457200" y="6448425"/>
            <a:ext cx="2133600" cy="365125"/>
          </a:xfrm>
        </p:spPr>
        <p:txBody>
          <a:bodyPr/>
          <a:lstStyle/>
          <a:p>
            <a:pPr>
              <a:defRPr/>
            </a:pPr>
            <a:fld id="{CF627EF9-06A6-974C-8E20-7CE6BE394295}"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F1C1327-6E79-1B42-8AC7-47291F046D2C}"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970318"/>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pPr marL="0" marR="0">
              <a:spcBef>
                <a:spcPts val="0"/>
              </a:spcBef>
              <a:spcAft>
                <a:spcPts val="0"/>
              </a:spcAft>
            </a:pPr>
            <a:r>
              <a:rPr lang="en-US" sz="1400" dirty="0"/>
              <a:t>Friday 2:30 pm | 2 hours | (UTC-05:00) Eastern Time (US &amp; Canada)</a:t>
            </a:r>
          </a:p>
          <a:p>
            <a:pPr marL="0" marR="0">
              <a:spcBef>
                <a:spcPts val="0"/>
              </a:spcBef>
              <a:spcAft>
                <a:spcPts val="0"/>
              </a:spcAft>
            </a:pPr>
            <a:r>
              <a:rPr lang="en-US" sz="1400" dirty="0"/>
              <a:t>Occurs the first Friday of every 2 months effective 2/1/2019 from 2:30 PM to 4:30 PM, (UTC-05:00) Eastern Time (US &amp; Canada)</a:t>
            </a:r>
          </a:p>
          <a:p>
            <a:pPr marL="0" marR="0">
              <a:spcBef>
                <a:spcPts val="0"/>
              </a:spcBef>
              <a:spcAft>
                <a:spcPts val="0"/>
              </a:spcAft>
            </a:pPr>
            <a:r>
              <a:rPr lang="en-US" sz="1400" dirty="0"/>
              <a:t>Meeting number: 623 059 016</a:t>
            </a:r>
          </a:p>
          <a:p>
            <a:pPr marL="0" marR="0">
              <a:spcBef>
                <a:spcPts val="0"/>
              </a:spcBef>
              <a:spcAft>
                <a:spcPts val="0"/>
              </a:spcAft>
            </a:pPr>
            <a:r>
              <a:rPr lang="en-US" sz="1400" dirty="0"/>
              <a:t>Password: 3aBZ5jPN</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=ma0e4ddd341c1865f645db4556acd0607</a:t>
            </a:r>
          </a:p>
          <a:p>
            <a:pPr marL="0" marR="0">
              <a:spcBef>
                <a:spcPts val="0"/>
              </a:spcBef>
              <a:spcAft>
                <a:spcPts val="0"/>
              </a:spcAft>
            </a:pPr>
            <a:r>
              <a:rPr lang="en-US" sz="1400" dirty="0"/>
              <a:t> </a:t>
            </a:r>
          </a:p>
          <a:p>
            <a:pPr marL="0" marR="0">
              <a:spcBef>
                <a:spcPts val="0"/>
              </a:spcBef>
              <a:spcAft>
                <a:spcPts val="0"/>
              </a:spcAft>
            </a:pPr>
            <a:r>
              <a:rPr lang="en-US" sz="1400" dirty="0"/>
              <a:t>Join by video system</a:t>
            </a:r>
          </a:p>
          <a:p>
            <a:pPr marL="0" marR="0">
              <a:spcBef>
                <a:spcPts val="0"/>
              </a:spcBef>
              <a:spcAft>
                <a:spcPts val="0"/>
              </a:spcAft>
            </a:pPr>
            <a:r>
              <a:rPr lang="en-US" sz="1400" dirty="0"/>
              <a:t>Dial 623059016@foundryinc.my.webex.com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r>
              <a:rPr lang="en-US" sz="1400" dirty="0"/>
              <a:t> </a:t>
            </a:r>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623 059 016</a:t>
            </a:r>
          </a:p>
          <a:p>
            <a:pPr marL="0" marR="0">
              <a:spcBef>
                <a:spcPts val="0"/>
              </a:spcBef>
              <a:spcAft>
                <a:spcPts val="0"/>
              </a:spcAft>
            </a:pPr>
            <a:r>
              <a:rPr lang="en-US" sz="1400" dirty="0"/>
              <a:t>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Face to Face in March for </a:t>
            </a:r>
            <a:r>
              <a:rPr lang="en-US" sz="2000" dirty="0" err="1"/>
              <a:t>DySPAN</a:t>
            </a:r>
            <a:r>
              <a:rPr lang="en-US" sz="2000" dirty="0"/>
              <a:t>-SC</a:t>
            </a:r>
          </a:p>
          <a:p>
            <a:pPr lvl="1"/>
            <a:r>
              <a:rPr lang="en-US" sz="1800" dirty="0"/>
              <a:t>Cape Canaveral, FL</a:t>
            </a:r>
          </a:p>
          <a:p>
            <a:pPr lvl="1"/>
            <a:r>
              <a:rPr lang="en-US" sz="1800" dirty="0"/>
              <a:t>3/5-7/19</a:t>
            </a:r>
          </a:p>
          <a:p>
            <a:pPr lvl="1"/>
            <a:r>
              <a:rPr lang="en-US" sz="1800" dirty="0"/>
              <a:t>Time?? – this is our early month</a:t>
            </a:r>
          </a:p>
          <a:p>
            <a:endParaRPr lang="en-US" sz="2000" dirty="0"/>
          </a:p>
          <a:p>
            <a:r>
              <a:rPr lang="en-US" sz="2000" dirty="0"/>
              <a:t>Next WG electronic only meeting</a:t>
            </a:r>
          </a:p>
          <a:p>
            <a:pPr lvl="1"/>
            <a:r>
              <a:rPr lang="en-US" sz="1800" dirty="0"/>
              <a:t>2:30 PM EDT (UTC-4) on 4/5/2019 </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4C204CD-FA5F-A54F-B208-537E10B1994D}"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p:txBody>
          <a:bodyPr/>
          <a:lstStyle/>
          <a:p>
            <a:pPr lvl="1"/>
            <a:r>
              <a:rPr lang="en-US" dirty="0"/>
              <a:t>1/18/19</a:t>
            </a:r>
          </a:p>
          <a:p>
            <a:pPr lvl="2"/>
            <a:r>
              <a:rPr lang="en-US" dirty="0"/>
              <a:t>Need to close the 1900.5.1 ballot 1 week prior to the F2F 2/25/19</a:t>
            </a:r>
          </a:p>
          <a:p>
            <a:pPr lvl="1"/>
            <a:r>
              <a:rPr lang="en-US" dirty="0"/>
              <a:t>2/1/19</a:t>
            </a:r>
          </a:p>
          <a:p>
            <a:pPr lvl="2"/>
            <a:r>
              <a:rPr lang="en-US" dirty="0"/>
              <a:t>None</a:t>
            </a:r>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D5D897E7-5068-9C48-9CFF-261A338B6EFB}" type="datetime1">
              <a:rPr lang="en-US" smtClean="0"/>
              <a:t>2/1/19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038034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a:t>1900.5.2a </a:t>
            </a:r>
            <a:endParaRPr lang="en-US" dirty="0"/>
          </a:p>
          <a:p>
            <a:pPr lvl="1"/>
            <a:r>
              <a:rPr lang="en-US" dirty="0"/>
              <a:t>John Stine contribution</a:t>
            </a:r>
          </a:p>
          <a:p>
            <a:r>
              <a:rPr lang="en-US" dirty="0"/>
              <a:t>1900.5.1</a:t>
            </a:r>
          </a:p>
          <a:p>
            <a:pPr lvl="1"/>
            <a:r>
              <a:rPr lang="en-US" dirty="0"/>
              <a:t>Reinhard update</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71757B4-7C6D-4C43-8F67-698567C8C47D}" type="datetime1">
              <a:rPr lang="en-US" smtClean="0"/>
              <a:t>2/1/19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#:5-19-0006-00-agen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8EFFAC8-01A7-FA4F-A24B-6301257CB652}"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74430E2-3EDC-B746-A107-AEEF5FF4263B}" type="datetime1">
              <a:rPr lang="en-US" smtClean="0"/>
              <a:t>2/1/19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646331"/>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Yes!</a:t>
            </a:r>
          </a:p>
        </p:txBody>
      </p:sp>
      <p:graphicFrame>
        <p:nvGraphicFramePr>
          <p:cNvPr id="7" name="Table 6">
            <a:extLst>
              <a:ext uri="{FF2B5EF4-FFF2-40B4-BE49-F238E27FC236}">
                <a16:creationId xmlns:a16="http://schemas.microsoft.com/office/drawing/2014/main" id="{A1062E65-6394-6C48-9737-1F86A9433707}"/>
              </a:ext>
            </a:extLst>
          </p:cNvPr>
          <p:cNvGraphicFramePr>
            <a:graphicFrameLocks noGrp="1"/>
          </p:cNvGraphicFramePr>
          <p:nvPr>
            <p:extLst>
              <p:ext uri="{D42A27DB-BD31-4B8C-83A1-F6EECF244321}">
                <p14:modId xmlns:p14="http://schemas.microsoft.com/office/powerpoint/2010/main" val="2742494174"/>
              </p:ext>
            </p:extLst>
          </p:nvPr>
        </p:nvGraphicFramePr>
        <p:xfrm>
          <a:off x="2362200" y="816018"/>
          <a:ext cx="4090423" cy="4525966"/>
        </p:xfrm>
        <a:graphic>
          <a:graphicData uri="http://schemas.openxmlformats.org/drawingml/2006/table">
            <a:tbl>
              <a:tblPr>
                <a:tableStyleId>{5C22544A-7EE6-4342-B048-85BDC9FD1C3A}</a:tableStyleId>
              </a:tblPr>
              <a:tblGrid>
                <a:gridCol w="440253">
                  <a:extLst>
                    <a:ext uri="{9D8B030D-6E8A-4147-A177-3AD203B41FA5}">
                      <a16:colId xmlns:a16="http://schemas.microsoft.com/office/drawing/2014/main" val="3211425769"/>
                    </a:ext>
                  </a:extLst>
                </a:gridCol>
                <a:gridCol w="564268">
                  <a:extLst>
                    <a:ext uri="{9D8B030D-6E8A-4147-A177-3AD203B41FA5}">
                      <a16:colId xmlns:a16="http://schemas.microsoft.com/office/drawing/2014/main" val="3513708868"/>
                    </a:ext>
                  </a:extLst>
                </a:gridCol>
                <a:gridCol w="936312">
                  <a:extLst>
                    <a:ext uri="{9D8B030D-6E8A-4147-A177-3AD203B41FA5}">
                      <a16:colId xmlns:a16="http://schemas.microsoft.com/office/drawing/2014/main" val="2638831889"/>
                    </a:ext>
                  </a:extLst>
                </a:gridCol>
                <a:gridCol w="975583">
                  <a:extLst>
                    <a:ext uri="{9D8B030D-6E8A-4147-A177-3AD203B41FA5}">
                      <a16:colId xmlns:a16="http://schemas.microsoft.com/office/drawing/2014/main" val="961145663"/>
                    </a:ext>
                  </a:extLst>
                </a:gridCol>
                <a:gridCol w="1174007">
                  <a:extLst>
                    <a:ext uri="{9D8B030D-6E8A-4147-A177-3AD203B41FA5}">
                      <a16:colId xmlns:a16="http://schemas.microsoft.com/office/drawing/2014/main" val="4104021339"/>
                    </a:ext>
                  </a:extLst>
                </a:gridCol>
              </a:tblGrid>
              <a:tr h="264967">
                <a:tc>
                  <a:txBody>
                    <a:bodyPr/>
                    <a:lstStyle/>
                    <a:p>
                      <a:pPr algn="r" fontAlgn="b"/>
                      <a:r>
                        <a:rPr lang="en-US" sz="700" u="none" strike="noStrike" dirty="0">
                          <a:effectLst/>
                        </a:rPr>
                        <a:t>2/1/19</a:t>
                      </a:r>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WG Status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First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Affiliation</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1625750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101733"/>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53452735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Thor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Berglie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SSC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776146605"/>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Carlos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Caicedo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Syracuse University (Secretary)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50812013"/>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David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Chester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Harris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950383631"/>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Lynn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Grande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Self</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4183204441"/>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Shawn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Kern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SRI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98654519"/>
                  </a:ext>
                </a:extLst>
              </a:tr>
              <a:tr h="224808">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Mitch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Kokar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 &amp; Northeastern University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02725196"/>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Alex</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Lackpour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Lockheed </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3855102"/>
                  </a:ext>
                </a:extLst>
              </a:tr>
              <a:tr h="224808">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Communications Research Centre Canada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65398102"/>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Jakub</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Moskal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820465901"/>
                  </a:ext>
                </a:extLst>
              </a:tr>
              <a:tr h="224808">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Prasad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Wireless and Mobile Communication, TU Delft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14935712"/>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Tony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Rennier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Foundry Inc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28681071"/>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Reinhard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SchrageConsult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720373108"/>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 (Former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24138586"/>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John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50025479"/>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Darcy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Swain-Walsh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 (Vice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1367097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Buris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Nebens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0402783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Paul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Falvell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CGI Group Inc.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7246867"/>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dirty="0">
                          <a:effectLst/>
                        </a:rPr>
                        <a:t>Participant</a:t>
                      </a:r>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Colby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Harper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Pathfinder Wireless Corp</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556090725"/>
                  </a:ext>
                </a:extLst>
              </a:tr>
              <a:tr h="224808">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Dustan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Hellwig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Chesapeake Technology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6255874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Nilesh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Khamberkar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Univ. of Buffalo</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41538332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Catherine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King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59401548"/>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Mark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McHenry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Shared Spectrum Company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443565"/>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Messner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421177"/>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Karthikeyan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Ovuraj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Twilight Ventures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6041907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Luzango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Pangani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CSIR Institute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9826219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Saeedeh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Parsaeefard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ITRC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121466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Yuriy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Posherstnik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US Army RDECOM CERDEC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13461268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Ranga</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Reddy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6916596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Charles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Sheehe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NASA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814362512"/>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Nicholas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2276604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Kael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Stilp</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dirty="0">
                          <a:effectLst/>
                        </a:rPr>
                        <a:t>MITRE</a:t>
                      </a:r>
                      <a:endParaRPr lang="en-US" sz="700" b="0" i="0" u="none" strike="noStrike" dirty="0">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8590226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2/1/19  02:30-4:30 EST (UTC-5)</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Architecture /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a:p>
            <a:pPr lvl="1">
              <a:buFont typeface="+mj-lt"/>
              <a:buAutoNum type="alphaLcParenR"/>
            </a:pPr>
            <a:r>
              <a:rPr lang="en-US" dirty="0"/>
              <a:t>1900.5.2a (John Stine contribution)</a:t>
            </a:r>
          </a:p>
          <a:p>
            <a:pPr marL="119063" indent="0"/>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3AA965C5-E1C0-104C-8511-661AD404383E}"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5-19-0006-00-agen</a:t>
            </a:r>
          </a:p>
          <a:p>
            <a:endParaRPr dirty="0"/>
          </a:p>
          <a:p>
            <a:r>
              <a:rPr dirty="0"/>
              <a:t>Mover:</a:t>
            </a:r>
            <a:r>
              <a:rPr lang="en-US" dirty="0"/>
              <a:t> Mat	</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5F3A062-DF46-524C-B53B-61B571E7AB12}"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99215F99-3773-C54B-BE2F-072886DB446D}"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48CA8D89-3764-F840-A9FB-3253E78D14B9}"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A62306DC-A773-774C-8B25-02DC76C4B6E0}" type="datetime1">
              <a:rPr lang="en-US" smtClean="0"/>
              <a:t>2/1/19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16483</TotalTime>
  <Words>1814</Words>
  <Application>Microsoft Macintosh PowerPoint</Application>
  <PresentationFormat>On-screen Show (4:3)</PresentationFormat>
  <Paragraphs>454</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1900.5.1</vt:lpstr>
      <vt:lpstr>Working Schedule for 1900.5.1</vt:lpstr>
      <vt:lpstr>Current Status for 1900.5.2a</vt:lpstr>
      <vt:lpstr>Current Architecture Status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496</cp:revision>
  <dcterms:created xsi:type="dcterms:W3CDTF">2013-08-13T02:52:21Z</dcterms:created>
  <dcterms:modified xsi:type="dcterms:W3CDTF">2019-02-01T21:48:51Z</dcterms:modified>
</cp:coreProperties>
</file>