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417" r:id="rId2"/>
    <p:sldId id="402" r:id="rId3"/>
    <p:sldId id="337" r:id="rId4"/>
    <p:sldId id="413" r:id="rId5"/>
    <p:sldId id="332" r:id="rId6"/>
    <p:sldId id="414" r:id="rId7"/>
    <p:sldId id="387" r:id="rId8"/>
    <p:sldId id="388" r:id="rId9"/>
    <p:sldId id="389" r:id="rId10"/>
    <p:sldId id="390" r:id="rId11"/>
    <p:sldId id="391" r:id="rId12"/>
    <p:sldId id="415" r:id="rId13"/>
    <p:sldId id="410" r:id="rId14"/>
    <p:sldId id="384" r:id="rId15"/>
    <p:sldId id="416" r:id="rId16"/>
    <p:sldId id="411" r:id="rId17"/>
    <p:sldId id="344" r:id="rId18"/>
    <p:sldId id="409" r:id="rId19"/>
    <p:sldId id="386" r:id="rId20"/>
    <p:sldId id="398" r:id="rId21"/>
    <p:sldId id="418"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17" autoAdjust="0"/>
    <p:restoredTop sz="94702"/>
  </p:normalViewPr>
  <p:slideViewPr>
    <p:cSldViewPr>
      <p:cViewPr varScale="1">
        <p:scale>
          <a:sx n="269" d="100"/>
          <a:sy n="269" d="100"/>
        </p:scale>
        <p:origin x="1880"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1/18/19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59059CE-066A-49B5-B9E9-8B3613540F17}" type="slidenum">
              <a:rPr lang="en-US" altLang="en-US" sz="1300"/>
              <a:pPr>
                <a:spcBef>
                  <a:spcPct val="0"/>
                </a:spcBef>
              </a:pPr>
              <a:t>7</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799528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9DAD286-615F-436B-BE4E-0C48C0C2F84F}" type="slidenum">
              <a:rPr lang="en-US" altLang="en-US" sz="1300"/>
              <a:pPr>
                <a:spcBef>
                  <a:spcPct val="0"/>
                </a:spcBef>
              </a:pPr>
              <a:t>11</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129616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D57C68D5-91FF-7A46-9861-D32A0F370E7C}" type="datetime1">
              <a:rPr lang="en-US" smtClean="0"/>
              <a:t>1/18/19</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 5-19-0001-00-agen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B83E83F-AE5B-A549-BD30-78D2D0581D12}" type="datetime1">
              <a:rPr lang="en-US" smtClean="0"/>
              <a:t>1/18/19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 5-19-0001-00-agen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5625B5C-BD44-BF41-B257-F9F7B43D4B92}" type="datetime1">
              <a:rPr lang="en-US" smtClean="0"/>
              <a:t>1/18/19</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 5-19-0001-00-agen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5C36BA47-2DAD-F448-9C67-CFDEC02619E1}" type="datetime1">
              <a:rPr lang="en-US" smtClean="0"/>
              <a:t>1/18/19</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 5-19-0001-00-agen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786838AE-D52A-3E47-81C6-33B95295DD5B}" type="datetime1">
              <a:rPr lang="en-US" smtClean="0"/>
              <a:t>1/18/19</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 5-19-0001-00-agen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6C104E47-3675-F84A-9CF8-B5DEE2DB776E}" type="datetime1">
              <a:rPr lang="en-US" smtClean="0"/>
              <a:t>1/18/19</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 5-19-0001-00-agen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7C13F182-6061-7242-BEF3-09F40E881A14}" type="datetime1">
              <a:rPr lang="en-US" smtClean="0"/>
              <a:t>1/18/19</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 5-19-0001-00-agen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FE7C4337-042D-C14D-BC98-4999698DD892}" type="datetime1">
              <a:rPr lang="en-US" smtClean="0"/>
              <a:t>1/18/19</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 5-19-0001-00-agen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B8C4747F-D5A8-A34A-B8EE-2EE9B421293E}" type="datetime1">
              <a:rPr lang="en-US" smtClean="0"/>
              <a:t>1/18/19</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 5-19-0001-00-agen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EDCC7B52-08A6-4E40-89A3-C1BC9557A7D6}" type="datetime1">
              <a:rPr lang="en-US" smtClean="0"/>
              <a:t>1/18/19</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 5-19-0001-00-agen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BCCD4DF6-D77C-B94F-B20D-D4A115D6B10C}" type="datetime1">
              <a:rPr lang="en-US" smtClean="0"/>
              <a:t>1/18/19</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 5-19-0001-00-agen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1CC832BE-1669-DF4F-9D37-5F2733566A1C}" type="datetime1">
              <a:rPr lang="en-US" smtClean="0"/>
              <a:t>1/18/19</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 5-19-0001-00-agen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foundryinc.my.webex.com/join/trennie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510-338-9438,,*01*296397180%23%23*01*" TargetMode="External"/><Relationship Id="rId4" Type="http://schemas.openxmlformats.org/officeDocument/2006/relationships/hyperlink" Target="sip:trennier@foundryinc.my.webex.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dyspan/files/individual-WG-PnPs.pdf" TargetMode="External"/><Relationship Id="rId2" Type="http://schemas.openxmlformats.org/officeDocument/2006/relationships/hyperlink" Target="http://standards.ieee.org/about/sasb/audcom/pnp/DySPAN_SC.pdf" TargetMode="External"/><Relationship Id="rId1" Type="http://schemas.openxmlformats.org/officeDocument/2006/relationships/slideLayout" Target="../slideLayouts/slideLayout2.xml"/><Relationship Id="rId4" Type="http://schemas.openxmlformats.org/officeDocument/2006/relationships/hyperlink" Target="https://mentor.ieee.org/1900.5/dcn/18/5-18-0037-00-polp-draft-policies-and-procedures-for-ieee-dyspan-sc-working-groups.doc"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A56E6127-8623-8A43-9C38-3E0748F29658}" type="datetime1">
              <a:rPr lang="en-US" smtClean="0"/>
              <a:t>1/18/19</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 5-19-0001-00-agen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6637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18 January 2019</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18 January 2019</a:t>
            </a:r>
          </a:p>
          <a:p>
            <a:pPr eaLnBrk="0" hangingPunct="0"/>
            <a:r>
              <a:rPr lang="en-US" sz="1200" b="1" dirty="0">
                <a:latin typeface="Arial" pitchFamily="34" charset="0"/>
                <a:cs typeface="Times New Roman" pitchFamily="18" charset="0"/>
              </a:rPr>
              <a:t>Document No: 5-19-0001-00-agen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a:t>
            </a:r>
            <a:r>
              <a:rPr lang="en-US" sz="1200" dirty="0" err="1">
                <a:latin typeface="Arial" pitchFamily="34" charset="0"/>
                <a:cs typeface="Times New Roman" pitchFamily="18" charset="0"/>
              </a:rPr>
              <a:t>thatthe</a:t>
            </a:r>
            <a:r>
              <a:rPr lang="en-US" sz="1200" dirty="0">
                <a:latin typeface="Arial" pitchFamily="34" charset="0"/>
                <a:cs typeface="Times New Roman" pitchFamily="18" charset="0"/>
              </a:rPr>
              <a:t>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Other guidelines for IEEE WG meetings</a:t>
            </a:r>
            <a:endParaRPr lang="en-US" altLang="en-US" sz="3200" dirty="0"/>
          </a:p>
        </p:txBody>
      </p:sp>
      <p:sp>
        <p:nvSpPr>
          <p:cNvPr id="10243" name="Rectangle 1027"/>
          <p:cNvSpPr>
            <a:spLocks noGrp="1" noChangeArrowheads="1"/>
          </p:cNvSpPr>
          <p:nvPr>
            <p:ph type="body" idx="1"/>
          </p:nvPr>
        </p:nvSpPr>
        <p:spPr>
          <a:xfrm>
            <a:off x="537369" y="1310987"/>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and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407126" y="6078537"/>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a:xfrm>
            <a:off x="457200" y="6448425"/>
            <a:ext cx="2133600" cy="365125"/>
          </a:xfrm>
        </p:spPr>
        <p:txBody>
          <a:bodyPr/>
          <a:lstStyle/>
          <a:p>
            <a:pPr>
              <a:defRPr/>
            </a:pPr>
            <a:fld id="{EAF4A09B-69DC-964F-BAB8-40F32C60B119}" type="datetime1">
              <a:rPr lang="en-US" smtClean="0"/>
              <a:t>1/18/19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10</a:t>
            </a:fld>
            <a:endParaRPr lang="en-US" dirty="0"/>
          </a:p>
        </p:txBody>
      </p:sp>
    </p:spTree>
    <p:extLst>
      <p:ext uri="{BB962C8B-B14F-4D97-AF65-F5344CB8AC3E}">
        <p14:creationId xmlns:p14="http://schemas.microsoft.com/office/powerpoint/2010/main" val="3008078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Patent-related information</a:t>
            </a:r>
            <a:endParaRPr lang="en-US" altLang="en-US" sz="3200" u="sng" dirty="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1268" name="Rectangle 4"/>
          <p:cNvSpPr>
            <a:spLocks noChangeArrowheads="1"/>
          </p:cNvSpPr>
          <p:nvPr/>
        </p:nvSpPr>
        <p:spPr bwMode="auto">
          <a:xfrm>
            <a:off x="304800" y="1425575"/>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ea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381000" y="6081712"/>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94C4ACE7-4516-9A41-886E-30FB9F7EBB62}" type="datetime1">
              <a:rPr lang="en-US" smtClean="0"/>
              <a:t>1/18/19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11</a:t>
            </a:fld>
            <a:endParaRPr lang="en-US" dirty="0"/>
          </a:p>
        </p:txBody>
      </p:sp>
    </p:spTree>
    <p:extLst>
      <p:ext uri="{BB962C8B-B14F-4D97-AF65-F5344CB8AC3E}">
        <p14:creationId xmlns:p14="http://schemas.microsoft.com/office/powerpoint/2010/main" val="3504794033"/>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WG minutes contained in </a:t>
            </a:r>
            <a:r>
              <a:rPr lang="en-US" dirty="0"/>
              <a:t>TBD</a:t>
            </a:r>
            <a:endParaRPr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r>
              <a:rPr lang="en-US" dirty="0"/>
              <a:t>  </a:t>
            </a:r>
            <a:endParaRPr dirty="0"/>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07204C6-06BE-4840-AF6A-1BC465908BF5}" type="datetime1">
              <a:rPr lang="en-US" smtClean="0"/>
              <a:t>1/18/19</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12</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512316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445655" y="1166018"/>
            <a:ext cx="8229600" cy="4525963"/>
          </a:xfrm>
        </p:spPr>
        <p:txBody>
          <a:bodyPr/>
          <a:lstStyle/>
          <a:p>
            <a:r>
              <a:rPr lang="en-US" sz="2800" dirty="0"/>
              <a:t>1900.5.1 status</a:t>
            </a:r>
          </a:p>
          <a:p>
            <a:pPr lvl="1"/>
            <a:r>
              <a:rPr lang="en-US" sz="2400" dirty="0"/>
              <a:t>SHACL Review</a:t>
            </a:r>
          </a:p>
          <a:p>
            <a:pPr lvl="2"/>
            <a:r>
              <a:rPr lang="en-US" sz="2000" dirty="0"/>
              <a:t>Possible issue combining RIF with OWL; can’t import Turtle</a:t>
            </a:r>
          </a:p>
          <a:p>
            <a:pPr lvl="1"/>
            <a:r>
              <a:rPr lang="en-US" sz="2400" dirty="0"/>
              <a:t>Assessing examples from John</a:t>
            </a:r>
          </a:p>
          <a:p>
            <a:pPr lvl="2"/>
            <a:r>
              <a:rPr lang="en-US" sz="2000" dirty="0"/>
              <a:t>More coming from John by the next meeting...</a:t>
            </a:r>
          </a:p>
          <a:p>
            <a:pPr lvl="1"/>
            <a:r>
              <a:rPr lang="en-US" sz="2400" dirty="0"/>
              <a:t>Active ballot due 2/15/19</a:t>
            </a:r>
          </a:p>
          <a:p>
            <a:pPr lvl="1"/>
            <a:endParaRPr lang="en-US"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BCF3EABC-20F3-654C-A299-FD5C0FF86DED}" type="datetime1">
              <a:rPr lang="en-US" smtClean="0"/>
              <a:t>1/18/19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13</a:t>
            </a:fld>
            <a:endParaRPr lang="en-US"/>
          </a:p>
        </p:txBody>
      </p:sp>
    </p:spTree>
    <p:extLst>
      <p:ext uri="{BB962C8B-B14F-4D97-AF65-F5344CB8AC3E}">
        <p14:creationId xmlns:p14="http://schemas.microsoft.com/office/powerpoint/2010/main" val="1977164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0"/>
            <a:ext cx="7772400" cy="228600"/>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14" name="Title 1"/>
          <p:cNvSpPr>
            <a:spLocks noGrp="1"/>
          </p:cNvSpPr>
          <p:nvPr>
            <p:ph type="title"/>
          </p:nvPr>
        </p:nvSpPr>
        <p:spPr>
          <a:xfrm>
            <a:off x="457200" y="17463"/>
            <a:ext cx="8229600" cy="1143000"/>
          </a:xfrm>
        </p:spPr>
        <p:txBody>
          <a:bodyPr/>
          <a:lstStyle/>
          <a:p>
            <a:r>
              <a:rPr altLang="en-US" dirty="0"/>
              <a:t>Working Schedule for 1900.5.1</a:t>
            </a:r>
          </a:p>
        </p:txBody>
      </p:sp>
      <p:sp>
        <p:nvSpPr>
          <p:cNvPr id="13315" name="Content Placeholder 2"/>
          <p:cNvSpPr>
            <a:spLocks noGrp="1"/>
          </p:cNvSpPr>
          <p:nvPr>
            <p:ph idx="1"/>
          </p:nvPr>
        </p:nvSpPr>
        <p:spPr>
          <a:xfrm>
            <a:off x="381000" y="1447800"/>
            <a:ext cx="8229600" cy="4525963"/>
          </a:xfrm>
        </p:spPr>
        <p:txBody>
          <a:bodyPr/>
          <a:lstStyle/>
          <a:p>
            <a:r>
              <a:rPr altLang="en-US" sz="1400" dirty="0"/>
              <a:t>Complete Draft for Clause 4					7/30√</a:t>
            </a:r>
          </a:p>
          <a:p>
            <a:r>
              <a:rPr altLang="en-US" sz="1400" dirty="0"/>
              <a:t>Complete Draft for Clause 5	(Needs Work)			10/15     </a:t>
            </a:r>
            <a:r>
              <a:rPr altLang="en-US" sz="1400" b="1" dirty="0">
                <a:solidFill>
                  <a:srgbClr val="FF0000"/>
                </a:solidFill>
              </a:rPr>
              <a:t>1/17?</a:t>
            </a:r>
          </a:p>
          <a:p>
            <a:r>
              <a:rPr altLang="en-US" sz="1400" dirty="0"/>
              <a:t>Complete Draft for Clause 6	(More examples)			1/16        </a:t>
            </a:r>
            <a:r>
              <a:rPr altLang="en-US" sz="1400" b="1" dirty="0">
                <a:solidFill>
                  <a:srgbClr val="FF0000"/>
                </a:solidFill>
              </a:rPr>
              <a:t>8/16</a:t>
            </a:r>
            <a:r>
              <a:rPr altLang="en-US" sz="1400" dirty="0">
                <a:solidFill>
                  <a:srgbClr val="FF0000"/>
                </a:solidFill>
              </a:rPr>
              <a:t> √</a:t>
            </a:r>
            <a:endParaRPr altLang="en-US" sz="1400" dirty="0"/>
          </a:p>
          <a:p>
            <a:r>
              <a:rPr altLang="en-US" sz="1400" dirty="0"/>
              <a:t>Complete Draft for Clause 7	(put xml file in annex?)			3/16         </a:t>
            </a:r>
            <a:r>
              <a:rPr altLang="en-US" sz="1400" b="1" dirty="0">
                <a:solidFill>
                  <a:srgbClr val="FF0000"/>
                </a:solidFill>
              </a:rPr>
              <a:t>7/4</a:t>
            </a:r>
            <a:r>
              <a:rPr altLang="en-US" sz="1400" dirty="0">
                <a:solidFill>
                  <a:srgbClr val="FF0000"/>
                </a:solidFill>
              </a:rPr>
              <a:t> √</a:t>
            </a:r>
            <a:endParaRPr altLang="en-US" sz="1400" b="1" dirty="0">
              <a:solidFill>
                <a:srgbClr val="FF0000"/>
              </a:solidFill>
            </a:endParaRPr>
          </a:p>
          <a:p>
            <a:r>
              <a:rPr altLang="en-US" sz="1400" dirty="0"/>
              <a:t>Complete Draft for Clause 8	(Minor additions needed)		4/16         </a:t>
            </a:r>
            <a:r>
              <a:rPr altLang="en-US" sz="1400" b="1" dirty="0">
                <a:solidFill>
                  <a:srgbClr val="FF0000"/>
                </a:solidFill>
              </a:rPr>
              <a:t>9/16</a:t>
            </a:r>
            <a:r>
              <a:rPr altLang="en-US" sz="1400" dirty="0">
                <a:solidFill>
                  <a:srgbClr val="FF0000"/>
                </a:solidFill>
              </a:rPr>
              <a:t> √</a:t>
            </a:r>
            <a:endParaRPr altLang="en-US" sz="1400" b="1" dirty="0">
              <a:solidFill>
                <a:srgbClr val="FF0000"/>
              </a:solidFill>
            </a:endParaRPr>
          </a:p>
          <a:p>
            <a:r>
              <a:rPr altLang="en-US" sz="1400" dirty="0"/>
              <a:t>Full review of drafting					3/17 </a:t>
            </a:r>
            <a:r>
              <a:rPr altLang="en-US" sz="1400" dirty="0">
                <a:solidFill>
                  <a:srgbClr val="FF0000"/>
                </a:solidFill>
              </a:rPr>
              <a:t>√</a:t>
            </a:r>
            <a:endParaRPr altLang="en-US" sz="1400" dirty="0"/>
          </a:p>
          <a:p>
            <a:r>
              <a:rPr altLang="en-US" sz="1400" dirty="0"/>
              <a:t>First WG Ballot						5/17         </a:t>
            </a:r>
            <a:r>
              <a:rPr altLang="en-US" sz="1400" b="1" dirty="0">
                <a:solidFill>
                  <a:srgbClr val="FF0000"/>
                </a:solidFill>
              </a:rPr>
              <a:t>2/18</a:t>
            </a:r>
          </a:p>
          <a:p>
            <a:r>
              <a:rPr altLang="en-US" sz="1400" dirty="0"/>
              <a:t>WG </a:t>
            </a:r>
            <a:r>
              <a:rPr altLang="en-US" sz="1400" dirty="0" err="1"/>
              <a:t>Recirc</a:t>
            </a:r>
            <a:r>
              <a:rPr altLang="en-US" sz="1400" dirty="0"/>
              <a:t>						</a:t>
            </a:r>
            <a:r>
              <a:rPr lang="en-US" altLang="en-US" sz="1400" dirty="0"/>
              <a:t>8</a:t>
            </a:r>
            <a:r>
              <a:rPr altLang="en-US" sz="1400" dirty="0"/>
              <a:t>/17  </a:t>
            </a:r>
            <a:r>
              <a:rPr lang="en-US" altLang="en-US" sz="1400" dirty="0"/>
              <a:t>       </a:t>
            </a:r>
            <a:r>
              <a:rPr lang="en-US" altLang="en-US" sz="1400" b="1" dirty="0">
                <a:solidFill>
                  <a:srgbClr val="FF0000"/>
                </a:solidFill>
              </a:rPr>
              <a:t>4/18</a:t>
            </a:r>
            <a:endParaRPr altLang="en-US" sz="1400" dirty="0"/>
          </a:p>
          <a:p>
            <a:r>
              <a:rPr altLang="en-US" sz="1400" dirty="0"/>
              <a:t>Sponsor Ballot						</a:t>
            </a:r>
            <a:r>
              <a:rPr lang="en-US" altLang="en-US" sz="1400" dirty="0"/>
              <a:t>10</a:t>
            </a:r>
            <a:r>
              <a:rPr altLang="en-US" sz="1400" dirty="0"/>
              <a:t>/17</a:t>
            </a:r>
            <a:r>
              <a:rPr lang="en-US" altLang="en-US" sz="1400" dirty="0"/>
              <a:t>       </a:t>
            </a:r>
            <a:r>
              <a:rPr lang="en-US" altLang="en-US" sz="1400" b="1" dirty="0">
                <a:solidFill>
                  <a:srgbClr val="FF0000"/>
                </a:solidFill>
              </a:rPr>
              <a:t>6/18</a:t>
            </a:r>
            <a:endParaRPr altLang="en-US" sz="1400" dirty="0"/>
          </a:p>
          <a:p>
            <a:r>
              <a:rPr altLang="en-US" sz="1400" dirty="0"/>
              <a:t>Sponsor </a:t>
            </a:r>
            <a:r>
              <a:rPr altLang="en-US" sz="1400" dirty="0" err="1"/>
              <a:t>Recirc</a:t>
            </a:r>
            <a:r>
              <a:rPr altLang="en-US" sz="1400" dirty="0"/>
              <a:t>						</a:t>
            </a:r>
            <a:r>
              <a:rPr lang="en-US" altLang="en-US" sz="1400" dirty="0"/>
              <a:t>4</a:t>
            </a:r>
            <a:r>
              <a:rPr altLang="en-US" sz="1400" dirty="0"/>
              <a:t>/1</a:t>
            </a:r>
            <a:r>
              <a:rPr lang="en-US" altLang="en-US" sz="1400" dirty="0"/>
              <a:t>8         </a:t>
            </a:r>
            <a:r>
              <a:rPr lang="en-US" altLang="en-US" sz="1400" b="1" dirty="0">
                <a:solidFill>
                  <a:srgbClr val="FF0000"/>
                </a:solidFill>
              </a:rPr>
              <a:t>9/18</a:t>
            </a:r>
            <a:endParaRPr altLang="en-US" sz="1400" dirty="0"/>
          </a:p>
          <a:p>
            <a:r>
              <a:rPr altLang="en-US" sz="1400" dirty="0"/>
              <a:t>Sponsor </a:t>
            </a:r>
            <a:r>
              <a:rPr altLang="en-US" sz="1400" dirty="0" err="1"/>
              <a:t>Recirc</a:t>
            </a:r>
            <a:r>
              <a:rPr altLang="en-US" sz="1400" dirty="0"/>
              <a:t> 2						</a:t>
            </a:r>
            <a:r>
              <a:rPr lang="en-US" altLang="en-US" sz="1400" dirty="0"/>
              <a:t>8</a:t>
            </a:r>
            <a:r>
              <a:rPr altLang="en-US" sz="1400" dirty="0"/>
              <a:t>/1</a:t>
            </a:r>
            <a:r>
              <a:rPr lang="en-US" altLang="en-US" sz="1400" dirty="0"/>
              <a:t>8         </a:t>
            </a:r>
            <a:r>
              <a:rPr lang="en-US" altLang="en-US" sz="1400" b="1" dirty="0">
                <a:solidFill>
                  <a:srgbClr val="FF0000"/>
                </a:solidFill>
              </a:rPr>
              <a:t>12/18</a:t>
            </a:r>
            <a:endParaRPr altLang="en-US" sz="1400" dirty="0"/>
          </a:p>
          <a:p>
            <a:r>
              <a:rPr altLang="en-US" sz="1400" dirty="0"/>
              <a:t>Submit to REVCOM						11/17       </a:t>
            </a:r>
            <a:r>
              <a:rPr lang="en-US" altLang="en-US" sz="1400" b="1" dirty="0">
                <a:solidFill>
                  <a:srgbClr val="FF0000"/>
                </a:solidFill>
              </a:rPr>
              <a:t>3/19!!</a:t>
            </a:r>
          </a:p>
          <a:p>
            <a:endParaRPr altLang="en-US" sz="200" dirty="0"/>
          </a:p>
          <a:p>
            <a:r>
              <a:rPr lang="en-US" altLang="en-US" sz="1400" dirty="0"/>
              <a:t>  							</a:t>
            </a:r>
            <a:endParaRPr lang="en-US" altLang="en-US" sz="1400" b="1" dirty="0">
              <a:solidFill>
                <a:srgbClr val="FF0000"/>
              </a:solidFill>
            </a:endParaRPr>
          </a:p>
          <a:p>
            <a:endParaRPr altLang="en-US" sz="1400" dirty="0"/>
          </a:p>
          <a:p>
            <a:endParaRPr alt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38018DC6-3972-E849-9EC1-FF833E992C1E}" type="datetime1">
              <a:rPr lang="en-US" smtClean="0"/>
              <a:t>1/18/19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13318" name="Slide Number Placeholder 5"/>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E7C96333-6C4D-45D5-9B55-6DF4663829E9}" type="slidenum">
              <a:rPr lang="en-US" altLang="en-US" sz="1200" smtClean="0"/>
              <a:pPr>
                <a:spcBef>
                  <a:spcPct val="0"/>
                </a:spcBef>
                <a:buFontTx/>
                <a:buNone/>
              </a:pPr>
              <a:t>14</a:t>
            </a:fld>
            <a:endParaRPr lang="en-US" altLang="en-US" sz="1200"/>
          </a:p>
        </p:txBody>
      </p:sp>
      <p:cxnSp>
        <p:nvCxnSpPr>
          <p:cNvPr id="3" name="Straight Connector 2"/>
          <p:cNvCxnSpPr/>
          <p:nvPr/>
        </p:nvCxnSpPr>
        <p:spPr>
          <a:xfrm>
            <a:off x="6831013" y="1865313"/>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31013" y="2133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831013" y="2362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811963" y="263048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6811963" y="3124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811963" y="4419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821199" y="3382818"/>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6821199" y="36576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821199" y="38862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21199" y="4191000"/>
            <a:ext cx="5334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2958245" y="3358350"/>
            <a:ext cx="2770310" cy="646331"/>
          </a:xfrm>
          <a:prstGeom prst="rect">
            <a:avLst/>
          </a:prstGeom>
          <a:noFill/>
        </p:spPr>
        <p:txBody>
          <a:bodyPr wrap="none" rtlCol="0">
            <a:spAutoFit/>
          </a:bodyPr>
          <a:lstStyle/>
          <a:p>
            <a:r>
              <a:rPr lang="en-US" dirty="0"/>
              <a:t>Need updated schedule</a:t>
            </a:r>
          </a:p>
          <a:p>
            <a:r>
              <a:rPr lang="en-US" dirty="0"/>
              <a:t>Won’t update till first ballot</a:t>
            </a:r>
          </a:p>
        </p:txBody>
      </p:sp>
      <p:sp>
        <p:nvSpPr>
          <p:cNvPr id="7" name="Rectangle 6"/>
          <p:cNvSpPr/>
          <p:nvPr/>
        </p:nvSpPr>
        <p:spPr>
          <a:xfrm rot="19727651">
            <a:off x="2552852" y="2505654"/>
            <a:ext cx="4060278" cy="1754326"/>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Update when</a:t>
            </a:r>
          </a:p>
          <a:p>
            <a:pPr algn="ctr"/>
            <a:r>
              <a:rPr lang="en-US"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Ballot starts</a:t>
            </a:r>
            <a:endParaRPr lang="en-US"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33066076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a:t>
            </a:r>
          </a:p>
        </p:txBody>
      </p:sp>
      <p:sp>
        <p:nvSpPr>
          <p:cNvPr id="14339" name="Content Placeholder 2"/>
          <p:cNvSpPr>
            <a:spLocks noGrp="1"/>
          </p:cNvSpPr>
          <p:nvPr>
            <p:ph idx="1"/>
          </p:nvPr>
        </p:nvSpPr>
        <p:spPr>
          <a:xfrm>
            <a:off x="445655" y="1166018"/>
            <a:ext cx="8229600" cy="4525963"/>
          </a:xfrm>
        </p:spPr>
        <p:txBody>
          <a:bodyPr/>
          <a:lstStyle/>
          <a:p>
            <a:r>
              <a:rPr lang="en-US" sz="2800" dirty="0"/>
              <a:t>1900.5.2a status</a:t>
            </a:r>
          </a:p>
          <a:p>
            <a:pPr lvl="1"/>
            <a:r>
              <a:rPr lang="en-US" sz="2400" dirty="0"/>
              <a:t>MITRE team working on schemas, JAVA conversion to JSON first then XML</a:t>
            </a:r>
          </a:p>
          <a:p>
            <a:pPr lvl="2"/>
            <a:r>
              <a:rPr lang="en-US" sz="2000" dirty="0"/>
              <a:t>Planning to have some early release prior to next monthly</a:t>
            </a:r>
          </a:p>
          <a:p>
            <a:pPr lvl="1"/>
            <a:r>
              <a:rPr lang="en-US" sz="2400" dirty="0"/>
              <a:t>Still looking at correctness of current schema</a:t>
            </a:r>
          </a:p>
          <a:p>
            <a:pPr lvl="2"/>
            <a:r>
              <a:rPr lang="en-US" sz="2000" dirty="0"/>
              <a:t>Noted some small tweaks between JSON and XML schema</a:t>
            </a:r>
          </a:p>
          <a:p>
            <a:pPr lvl="1"/>
            <a:endParaRPr lang="en-US" sz="2400" dirty="0"/>
          </a:p>
        </p:txBody>
      </p:sp>
      <p:sp>
        <p:nvSpPr>
          <p:cNvPr id="4" name="Date Placeholder 3"/>
          <p:cNvSpPr>
            <a:spLocks noGrp="1"/>
          </p:cNvSpPr>
          <p:nvPr>
            <p:ph type="dt" sz="quarter" idx="10"/>
          </p:nvPr>
        </p:nvSpPr>
        <p:spPr>
          <a:xfrm>
            <a:off x="457200" y="6448425"/>
            <a:ext cx="2133600" cy="365125"/>
          </a:xfrm>
        </p:spPr>
        <p:txBody>
          <a:bodyPr/>
          <a:lstStyle/>
          <a:p>
            <a:pPr>
              <a:defRPr/>
            </a:pPr>
            <a:fld id="{C1C7A701-F52E-8A41-BDBC-F6518D23C5C9}" type="datetime1">
              <a:rPr lang="en-US" smtClean="0"/>
              <a:t>1/18/19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15</a:t>
            </a:fld>
            <a:endParaRPr lang="en-US"/>
          </a:p>
        </p:txBody>
      </p:sp>
    </p:spTree>
    <p:extLst>
      <p:ext uri="{BB962C8B-B14F-4D97-AF65-F5344CB8AC3E}">
        <p14:creationId xmlns:p14="http://schemas.microsoft.com/office/powerpoint/2010/main" val="99714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Architecture Status</a:t>
            </a:r>
          </a:p>
        </p:txBody>
      </p:sp>
      <p:sp>
        <p:nvSpPr>
          <p:cNvPr id="14339" name="Content Placeholder 2"/>
          <p:cNvSpPr>
            <a:spLocks noGrp="1"/>
          </p:cNvSpPr>
          <p:nvPr>
            <p:ph idx="1"/>
          </p:nvPr>
        </p:nvSpPr>
        <p:spPr>
          <a:xfrm>
            <a:off x="422564" y="1298720"/>
            <a:ext cx="8416636" cy="4525963"/>
          </a:xfrm>
        </p:spPr>
        <p:txBody>
          <a:bodyPr/>
          <a:lstStyle/>
          <a:p>
            <a:r>
              <a:rPr lang="en-US" sz="2800" dirty="0"/>
              <a:t>Architecture Status</a:t>
            </a:r>
          </a:p>
          <a:p>
            <a:pPr lvl="1"/>
            <a:r>
              <a:rPr lang="en-US" dirty="0"/>
              <a:t>PAR submitted by Mat</a:t>
            </a:r>
          </a:p>
          <a:p>
            <a:pPr lvl="2"/>
            <a:r>
              <a:rPr lang="en-US" dirty="0"/>
              <a:t>From December meeting</a:t>
            </a:r>
          </a:p>
          <a:p>
            <a:pPr lvl="3"/>
            <a:r>
              <a:rPr lang="en-US" dirty="0"/>
              <a:t>PAR approved by </a:t>
            </a:r>
            <a:r>
              <a:rPr lang="en-US" dirty="0" err="1"/>
              <a:t>DySPAN</a:t>
            </a:r>
            <a:r>
              <a:rPr lang="en-US" dirty="0"/>
              <a:t>-SC on 11/29/18 unanimously</a:t>
            </a:r>
          </a:p>
          <a:p>
            <a:pPr lvl="3"/>
            <a:r>
              <a:rPr lang="en-US" dirty="0"/>
              <a:t>Submitting PAR to </a:t>
            </a:r>
            <a:r>
              <a:rPr lang="en-US" dirty="0" err="1"/>
              <a:t>NesCom</a:t>
            </a:r>
            <a:r>
              <a:rPr lang="en-US" dirty="0"/>
              <a:t> (Lynn Grande has action)</a:t>
            </a:r>
          </a:p>
          <a:p>
            <a:pPr lvl="1"/>
            <a:r>
              <a:rPr lang="en-US" dirty="0"/>
              <a:t>Ad-hoc planned for 1/23/19 9-11 am</a:t>
            </a:r>
          </a:p>
          <a:p>
            <a:endParaRPr lang="en-US" sz="2800" dirty="0"/>
          </a:p>
        </p:txBody>
      </p:sp>
      <p:sp>
        <p:nvSpPr>
          <p:cNvPr id="4" name="Date Placeholder 3"/>
          <p:cNvSpPr>
            <a:spLocks noGrp="1"/>
          </p:cNvSpPr>
          <p:nvPr>
            <p:ph type="dt" sz="quarter" idx="10"/>
          </p:nvPr>
        </p:nvSpPr>
        <p:spPr>
          <a:xfrm>
            <a:off x="457200" y="6448425"/>
            <a:ext cx="2133600" cy="365125"/>
          </a:xfrm>
        </p:spPr>
        <p:txBody>
          <a:bodyPr/>
          <a:lstStyle/>
          <a:p>
            <a:pPr>
              <a:defRPr/>
            </a:pPr>
            <a:fld id="{33DB70C9-D002-364C-996B-8B9471D21427}" type="datetime1">
              <a:rPr lang="en-US" smtClean="0"/>
              <a:t>1/18/19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16</a:t>
            </a:fld>
            <a:endParaRPr lang="en-US"/>
          </a:p>
        </p:txBody>
      </p:sp>
    </p:spTree>
    <p:extLst>
      <p:ext uri="{BB962C8B-B14F-4D97-AF65-F5344CB8AC3E}">
        <p14:creationId xmlns:p14="http://schemas.microsoft.com/office/powerpoint/2010/main" val="3402170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t>Other DySPAN-SC Activities</a:t>
            </a:r>
          </a:p>
        </p:txBody>
      </p:sp>
      <p:sp>
        <p:nvSpPr>
          <p:cNvPr id="15363" name="Content Placeholder 2"/>
          <p:cNvSpPr>
            <a:spLocks noGrp="1"/>
          </p:cNvSpPr>
          <p:nvPr>
            <p:ph idx="1"/>
          </p:nvPr>
        </p:nvSpPr>
        <p:spPr>
          <a:xfrm>
            <a:off x="448235" y="1219200"/>
            <a:ext cx="8229600" cy="4525963"/>
          </a:xfrm>
        </p:spPr>
        <p:txBody>
          <a:bodyPr/>
          <a:lstStyle/>
          <a:p>
            <a:r>
              <a:rPr sz="2400" dirty="0"/>
              <a:t>Leadership meetings</a:t>
            </a:r>
          </a:p>
          <a:p>
            <a:pPr lvl="1"/>
            <a:r>
              <a:rPr lang="en-US" sz="2000" dirty="0"/>
              <a:t>NTR</a:t>
            </a:r>
          </a:p>
          <a:p>
            <a:r>
              <a:rPr lang="en-US" sz="2400" dirty="0"/>
              <a:t>Architecture / API Study Group</a:t>
            </a:r>
          </a:p>
          <a:p>
            <a:pPr lvl="1"/>
            <a:r>
              <a:rPr lang="en-US" sz="2000" dirty="0"/>
              <a:t>Going away. We are the 1900.5 Architecture group!</a:t>
            </a:r>
          </a:p>
          <a:p>
            <a:r>
              <a:rPr lang="en-US" sz="2400" dirty="0"/>
              <a:t>Machine Learning Study Group</a:t>
            </a:r>
          </a:p>
          <a:p>
            <a:pPr lvl="1"/>
            <a:r>
              <a:rPr lang="en-US" sz="2000" dirty="0"/>
              <a:t>Focus: Should we change anything to facilitate the advances in ML into cognitive radio/network design/operations</a:t>
            </a:r>
          </a:p>
          <a:p>
            <a:pPr lvl="1"/>
            <a:r>
              <a:rPr lang="en-US" sz="2000" dirty="0"/>
              <a:t>May go inactive…</a:t>
            </a:r>
          </a:p>
          <a:p>
            <a:pPr lvl="1"/>
            <a:endParaRPr lang="en-US" sz="2000" dirty="0"/>
          </a:p>
          <a:p>
            <a:pPr lvl="1"/>
            <a:endParaRPr lang="en-US" sz="1800" dirty="0"/>
          </a:p>
          <a:p>
            <a:endParaRPr lang="en-US" sz="2800" dirty="0"/>
          </a:p>
          <a:p>
            <a:pPr lvl="1"/>
            <a:endParaRPr lang="en-US" sz="2400" dirty="0"/>
          </a:p>
        </p:txBody>
      </p:sp>
      <p:sp>
        <p:nvSpPr>
          <p:cNvPr id="4" name="Date Placeholder 3"/>
          <p:cNvSpPr>
            <a:spLocks noGrp="1"/>
          </p:cNvSpPr>
          <p:nvPr>
            <p:ph type="dt" sz="quarter" idx="10"/>
          </p:nvPr>
        </p:nvSpPr>
        <p:spPr/>
        <p:txBody>
          <a:bodyPr/>
          <a:lstStyle/>
          <a:p>
            <a:pPr>
              <a:defRPr/>
            </a:pPr>
            <a:fld id="{CC5B8F82-2042-48E0-8462-D5333E69596A}" type="datetime1">
              <a:rPr lang="en-US" smtClean="0"/>
              <a:t>1/18/19</a:t>
            </a:fld>
            <a:endParaRPr lang="en-US"/>
          </a:p>
        </p:txBody>
      </p:sp>
      <p:sp>
        <p:nvSpPr>
          <p:cNvPr id="5" name="Footer Placeholder 4"/>
          <p:cNvSpPr>
            <a:spLocks noGrp="1"/>
          </p:cNvSpPr>
          <p:nvPr>
            <p:ph type="ftr" sz="quarter" idx="11"/>
          </p:nvPr>
        </p:nvSpPr>
        <p:spPr/>
        <p:txBody>
          <a:bodyPr/>
          <a:lstStyle/>
          <a:p>
            <a:pPr>
              <a:defRPr/>
            </a:pPr>
            <a:r>
              <a:rPr lang="en-US"/>
              <a:t>Doc #: 5-18-0042-01-agen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17</a:t>
            </a:fld>
            <a:endParaRPr lang="en-US"/>
          </a:p>
        </p:txBody>
      </p:sp>
    </p:spTree>
    <p:extLst>
      <p:ext uri="{BB962C8B-B14F-4D97-AF65-F5344CB8AC3E}">
        <p14:creationId xmlns:p14="http://schemas.microsoft.com/office/powerpoint/2010/main" val="19643213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1900.5 Marketing Inputs</a:t>
            </a:r>
          </a:p>
        </p:txBody>
      </p:sp>
      <p:sp>
        <p:nvSpPr>
          <p:cNvPr id="3" name="Content Placeholder 2"/>
          <p:cNvSpPr>
            <a:spLocks noGrp="1"/>
          </p:cNvSpPr>
          <p:nvPr>
            <p:ph idx="1"/>
          </p:nvPr>
        </p:nvSpPr>
        <p:spPr/>
        <p:txBody>
          <a:bodyPr/>
          <a:lstStyle/>
          <a:p>
            <a:r>
              <a:rPr lang="en-US" dirty="0"/>
              <a:t> NSC opportunities</a:t>
            </a:r>
          </a:p>
          <a:p>
            <a:pPr lvl="1"/>
            <a:r>
              <a:rPr lang="en-US" dirty="0"/>
              <a:t>Some progress on .2</a:t>
            </a:r>
          </a:p>
          <a:p>
            <a:pPr lvl="1"/>
            <a:r>
              <a:rPr lang="en-US" dirty="0"/>
              <a:t>More difficult with .1</a:t>
            </a:r>
          </a:p>
        </p:txBody>
      </p:sp>
      <p:sp>
        <p:nvSpPr>
          <p:cNvPr id="4" name="Date Placeholder 3"/>
          <p:cNvSpPr>
            <a:spLocks noGrp="1"/>
          </p:cNvSpPr>
          <p:nvPr>
            <p:ph type="dt" sz="half" idx="10"/>
          </p:nvPr>
        </p:nvSpPr>
        <p:spPr>
          <a:xfrm>
            <a:off x="457200" y="6448425"/>
            <a:ext cx="2133600" cy="365125"/>
          </a:xfrm>
        </p:spPr>
        <p:txBody>
          <a:bodyPr/>
          <a:lstStyle/>
          <a:p>
            <a:pPr>
              <a:defRPr/>
            </a:pPr>
            <a:fld id="{9DC7E189-8141-7F48-AEAE-E8F6E8C8EB8C}" type="datetime1">
              <a:rPr lang="en-US" smtClean="0"/>
              <a:t>1/18/19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18</a:t>
            </a:fld>
            <a:endParaRPr lang="en-US"/>
          </a:p>
        </p:txBody>
      </p:sp>
    </p:spTree>
    <p:extLst>
      <p:ext uri="{BB962C8B-B14F-4D97-AF65-F5344CB8AC3E}">
        <p14:creationId xmlns:p14="http://schemas.microsoft.com/office/powerpoint/2010/main" val="19913133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42296" y="990600"/>
            <a:ext cx="8382000" cy="4525963"/>
          </a:xfrm>
        </p:spPr>
        <p:txBody>
          <a:bodyPr/>
          <a:lstStyle/>
          <a:p>
            <a:r>
              <a:rPr lang="en-US" sz="2000" dirty="0"/>
              <a:t>Monthly Moving to Friday’s</a:t>
            </a:r>
          </a:p>
          <a:p>
            <a:pPr lvl="1"/>
            <a:r>
              <a:rPr lang="en-US" sz="1600" dirty="0"/>
              <a:t>Use the 1rst Friday </a:t>
            </a:r>
          </a:p>
          <a:p>
            <a:r>
              <a:rPr lang="en-US" sz="2000" dirty="0"/>
              <a:t>Next WG Electronic meeting</a:t>
            </a:r>
          </a:p>
          <a:p>
            <a:pPr lvl="1"/>
            <a:r>
              <a:rPr lang="en-US" sz="1800" dirty="0"/>
              <a:t>2:30 PM EST (UTC-5) on 2/1/2019 </a:t>
            </a:r>
          </a:p>
          <a:p>
            <a:pPr lvl="1"/>
            <a:r>
              <a:rPr lang="en-US" sz="1800" dirty="0"/>
              <a:t>Note Time Change!</a:t>
            </a:r>
          </a:p>
          <a:p>
            <a:pPr lvl="2"/>
            <a:r>
              <a:rPr lang="en-US" sz="1600" dirty="0"/>
              <a:t>Will flip between 8 AM and 2:30 PM alternate meetings…</a:t>
            </a:r>
          </a:p>
          <a:p>
            <a:r>
              <a:rPr lang="en-US" sz="2000" dirty="0"/>
              <a:t>Face to Face in March for </a:t>
            </a:r>
            <a:r>
              <a:rPr lang="en-US" sz="2000" dirty="0" err="1"/>
              <a:t>DySPAN</a:t>
            </a:r>
            <a:r>
              <a:rPr lang="en-US" sz="2000" dirty="0"/>
              <a:t>-SC</a:t>
            </a:r>
          </a:p>
          <a:p>
            <a:pPr lvl="1"/>
            <a:r>
              <a:rPr lang="en-US" sz="1800" dirty="0"/>
              <a:t>Cape Canaveral, FL</a:t>
            </a:r>
          </a:p>
          <a:p>
            <a:pPr lvl="1"/>
            <a:r>
              <a:rPr lang="en-US" sz="1800" dirty="0"/>
              <a:t>3/5-7/19</a:t>
            </a:r>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F90E75CD-CA94-6149-95F4-1C19D6B1CBA7}" type="datetime1">
              <a:rPr lang="en-US" smtClean="0"/>
              <a:t>1/18/19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19</a:t>
            </a:fld>
            <a:endParaRPr lang="en-US"/>
          </a:p>
        </p:txBody>
      </p:sp>
    </p:spTree>
    <p:extLst>
      <p:ext uri="{BB962C8B-B14F-4D97-AF65-F5344CB8AC3E}">
        <p14:creationId xmlns:p14="http://schemas.microsoft.com/office/powerpoint/2010/main" val="2652567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3A8A8F7A-5C4F-8040-B5BC-FE86BE26933A}" type="datetime1">
              <a:rPr lang="en-US" smtClean="0"/>
              <a:t>1/18/19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1344959"/>
            <a:ext cx="7924800" cy="4801314"/>
          </a:xfrm>
          <a:prstGeom prst="rect">
            <a:avLst/>
          </a:prstGeom>
        </p:spPr>
        <p:txBody>
          <a:bodyPr wrap="square">
            <a:spAutoFit/>
          </a:bodyPr>
          <a:lstStyle/>
          <a:p>
            <a:pPr marL="0" marR="0">
              <a:spcBef>
                <a:spcPts val="0"/>
              </a:spcBef>
              <a:spcAft>
                <a:spcPts val="0"/>
              </a:spcAft>
            </a:pPr>
            <a:r>
              <a:rPr lang="en-US" dirty="0">
                <a:ea typeface="Times New Roman" panose="02020603050405020304" pitchFamily="18" charset="0"/>
                <a:cs typeface="Times New Roman" panose="02020603050405020304" pitchFamily="18" charset="0"/>
              </a:rPr>
              <a:t> </a:t>
            </a:r>
          </a:p>
          <a:p>
            <a:pPr marL="0" marR="0">
              <a:spcBef>
                <a:spcPts val="0"/>
              </a:spcBef>
              <a:spcAft>
                <a:spcPts val="0"/>
              </a:spcAft>
            </a:pPr>
            <a:r>
              <a:rPr lang="en-US" dirty="0"/>
              <a:t>Join </a:t>
            </a:r>
            <a:r>
              <a:rPr lang="en-US" dirty="0" err="1"/>
              <a:t>Webex</a:t>
            </a:r>
            <a:r>
              <a:rPr lang="en-US" dirty="0"/>
              <a:t>   </a:t>
            </a:r>
            <a:br>
              <a:rPr lang="en-US" dirty="0"/>
            </a:br>
            <a:r>
              <a:rPr lang="en-US" u="sng" dirty="0">
                <a:hlinkClick r:id="rId3"/>
              </a:rPr>
              <a:t>https://foundryinc.my.webex.com/join/trennier</a:t>
            </a:r>
            <a:r>
              <a:rPr lang="en-US" dirty="0"/>
              <a:t>   |  296 397 180     </a:t>
            </a:r>
            <a:br>
              <a:rPr lang="en-US" dirty="0"/>
            </a:br>
            <a:r>
              <a:rPr lang="en-US" dirty="0"/>
              <a:t>  </a:t>
            </a:r>
            <a:br>
              <a:rPr lang="en-US" dirty="0"/>
            </a:br>
            <a:r>
              <a:rPr lang="en-US" dirty="0"/>
              <a:t>  </a:t>
            </a:r>
            <a:br>
              <a:rPr lang="en-US" dirty="0"/>
            </a:br>
            <a:r>
              <a:rPr lang="en-US" dirty="0"/>
              <a:t>Join from a video conferencing system or application  </a:t>
            </a:r>
            <a:br>
              <a:rPr lang="en-US" dirty="0"/>
            </a:br>
            <a:r>
              <a:rPr lang="en-US" dirty="0"/>
              <a:t>Dial </a:t>
            </a:r>
            <a:r>
              <a:rPr lang="en-US" u="sng" dirty="0">
                <a:hlinkClick r:id="rId4"/>
              </a:rPr>
              <a:t>trennier@foundryinc.my.webex.com</a:t>
            </a:r>
            <a:r>
              <a:rPr lang="en-US" dirty="0"/>
              <a:t>  </a:t>
            </a:r>
            <a:br>
              <a:rPr lang="en-US" dirty="0"/>
            </a:br>
            <a:r>
              <a:rPr lang="en-US" dirty="0"/>
              <a:t>You can also dial 173.243.2.68 and enter your meeting number.  </a:t>
            </a:r>
            <a:br>
              <a:rPr lang="en-US" dirty="0"/>
            </a:br>
            <a:r>
              <a:rPr lang="en-US" dirty="0"/>
              <a:t>If you are the host, you can also enter your host PIN in your video conferencing system or application to start the meeting.   </a:t>
            </a:r>
            <a:br>
              <a:rPr lang="en-US" dirty="0"/>
            </a:br>
            <a:r>
              <a:rPr lang="en-US" dirty="0"/>
              <a:t>  </a:t>
            </a:r>
            <a:br>
              <a:rPr lang="en-US" dirty="0"/>
            </a:br>
            <a:r>
              <a:rPr lang="en-US" dirty="0"/>
              <a:t>  </a:t>
            </a:r>
            <a:br>
              <a:rPr lang="en-US" dirty="0"/>
            </a:br>
            <a:r>
              <a:rPr lang="en-US" dirty="0"/>
              <a:t>Join by phone  </a:t>
            </a:r>
            <a:br>
              <a:rPr lang="en-US" dirty="0"/>
            </a:br>
            <a:r>
              <a:rPr lang="en-US" u="sng" dirty="0">
                <a:hlinkClick r:id="rId5"/>
              </a:rPr>
              <a:t>+1-510-338-9438</a:t>
            </a:r>
            <a:r>
              <a:rPr lang="en-US" dirty="0"/>
              <a:t> USA Toll  </a:t>
            </a:r>
            <a:br>
              <a:rPr lang="en-US" dirty="0"/>
            </a:br>
            <a:r>
              <a:rPr lang="en-US" dirty="0"/>
              <a:t>Access code: 296 397 180  </a:t>
            </a:r>
            <a:br>
              <a:rPr lang="en-US" dirty="0"/>
            </a:br>
            <a:br>
              <a:rPr lang="en-US" dirty="0"/>
            </a:br>
            <a:r>
              <a:rPr lang="en-US" dirty="0"/>
              <a:t>  </a:t>
            </a:r>
            <a:endParaRPr lang="en-US"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58CC2-29DB-4E4A-829B-34A54274863D}"/>
              </a:ext>
            </a:extLst>
          </p:cNvPr>
          <p:cNvSpPr>
            <a:spLocks noGrp="1"/>
          </p:cNvSpPr>
          <p:nvPr>
            <p:ph type="title"/>
          </p:nvPr>
        </p:nvSpPr>
        <p:spPr/>
        <p:txBody>
          <a:bodyPr/>
          <a:lstStyle/>
          <a:p>
            <a:r>
              <a:rPr lang="en-US" dirty="0" err="1"/>
              <a:t>AoB</a:t>
            </a:r>
            <a:endParaRPr lang="en-US" dirty="0"/>
          </a:p>
        </p:txBody>
      </p:sp>
      <p:sp>
        <p:nvSpPr>
          <p:cNvPr id="3" name="Content Placeholder 2">
            <a:extLst>
              <a:ext uri="{FF2B5EF4-FFF2-40B4-BE49-F238E27FC236}">
                <a16:creationId xmlns:a16="http://schemas.microsoft.com/office/drawing/2014/main" id="{5D6581AF-C028-4313-8D99-934DA01118E1}"/>
              </a:ext>
            </a:extLst>
          </p:cNvPr>
          <p:cNvSpPr>
            <a:spLocks noGrp="1"/>
          </p:cNvSpPr>
          <p:nvPr>
            <p:ph idx="1"/>
          </p:nvPr>
        </p:nvSpPr>
        <p:spPr/>
        <p:txBody>
          <a:bodyPr/>
          <a:lstStyle/>
          <a:p>
            <a:pPr lvl="1"/>
            <a:r>
              <a:rPr lang="en-US" dirty="0"/>
              <a:t>Need to close the 1900.5.1 ballot 1 week prior to the F2F 2/25/19</a:t>
            </a:r>
          </a:p>
        </p:txBody>
      </p:sp>
      <p:sp>
        <p:nvSpPr>
          <p:cNvPr id="4" name="Date Placeholder 3">
            <a:extLst>
              <a:ext uri="{FF2B5EF4-FFF2-40B4-BE49-F238E27FC236}">
                <a16:creationId xmlns:a16="http://schemas.microsoft.com/office/drawing/2014/main" id="{B88B8C9D-8CA4-41E1-8497-7659DF45CD86}"/>
              </a:ext>
            </a:extLst>
          </p:cNvPr>
          <p:cNvSpPr>
            <a:spLocks noGrp="1"/>
          </p:cNvSpPr>
          <p:nvPr>
            <p:ph type="dt" sz="half" idx="10"/>
          </p:nvPr>
        </p:nvSpPr>
        <p:spPr>
          <a:xfrm>
            <a:off x="457200" y="6448425"/>
            <a:ext cx="2133600" cy="365125"/>
          </a:xfrm>
        </p:spPr>
        <p:txBody>
          <a:bodyPr/>
          <a:lstStyle/>
          <a:p>
            <a:pPr>
              <a:defRPr/>
            </a:pPr>
            <a:fld id="{CD29015A-1601-0846-895A-4D3E86217557}" type="datetime1">
              <a:rPr lang="en-US" smtClean="0"/>
              <a:t>1/18/19</a:t>
            </a:fld>
            <a:endParaRPr lang="en-US"/>
          </a:p>
        </p:txBody>
      </p:sp>
      <p:sp>
        <p:nvSpPr>
          <p:cNvPr id="5" name="Footer Placeholder 4">
            <a:extLst>
              <a:ext uri="{FF2B5EF4-FFF2-40B4-BE49-F238E27FC236}">
                <a16:creationId xmlns:a16="http://schemas.microsoft.com/office/drawing/2014/main" id="{DB1E902A-8687-4645-934E-3FF1567CB86D}"/>
              </a:ext>
            </a:extLst>
          </p:cNvPr>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a:extLst>
              <a:ext uri="{FF2B5EF4-FFF2-40B4-BE49-F238E27FC236}">
                <a16:creationId xmlns:a16="http://schemas.microsoft.com/office/drawing/2014/main" id="{1E3443DC-6676-4B8F-B4F7-C60F462C1AA1}"/>
              </a:ext>
            </a:extLst>
          </p:cNvPr>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20</a:t>
            </a:fld>
            <a:endParaRPr lang="en-US"/>
          </a:p>
        </p:txBody>
      </p:sp>
    </p:spTree>
    <p:extLst>
      <p:ext uri="{BB962C8B-B14F-4D97-AF65-F5344CB8AC3E}">
        <p14:creationId xmlns:p14="http://schemas.microsoft.com/office/powerpoint/2010/main" val="3038034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C8DA4-4D16-D24F-A89B-DEA27992949E}"/>
              </a:ext>
            </a:extLst>
          </p:cNvPr>
          <p:cNvSpPr>
            <a:spLocks noGrp="1"/>
          </p:cNvSpPr>
          <p:nvPr>
            <p:ph type="title"/>
          </p:nvPr>
        </p:nvSpPr>
        <p:spPr/>
        <p:txBody>
          <a:bodyPr/>
          <a:lstStyle/>
          <a:p>
            <a:r>
              <a:rPr lang="en-US" dirty="0"/>
              <a:t>Ad Hoc Sessions</a:t>
            </a:r>
          </a:p>
        </p:txBody>
      </p:sp>
      <p:sp>
        <p:nvSpPr>
          <p:cNvPr id="3" name="Content Placeholder 2">
            <a:extLst>
              <a:ext uri="{FF2B5EF4-FFF2-40B4-BE49-F238E27FC236}">
                <a16:creationId xmlns:a16="http://schemas.microsoft.com/office/drawing/2014/main" id="{03B3F0FF-6DE4-0A42-B405-99C604EEE63F}"/>
              </a:ext>
            </a:extLst>
          </p:cNvPr>
          <p:cNvSpPr>
            <a:spLocks noGrp="1"/>
          </p:cNvSpPr>
          <p:nvPr>
            <p:ph idx="1"/>
          </p:nvPr>
        </p:nvSpPr>
        <p:spPr/>
        <p:txBody>
          <a:bodyPr/>
          <a:lstStyle/>
          <a:p>
            <a:r>
              <a:rPr lang="en-US" dirty="0"/>
              <a:t>None</a:t>
            </a:r>
          </a:p>
        </p:txBody>
      </p:sp>
      <p:sp>
        <p:nvSpPr>
          <p:cNvPr id="4" name="Date Placeholder 3">
            <a:extLst>
              <a:ext uri="{FF2B5EF4-FFF2-40B4-BE49-F238E27FC236}">
                <a16:creationId xmlns:a16="http://schemas.microsoft.com/office/drawing/2014/main" id="{3966D0AD-0FE0-AF43-A2FF-7D19A6C51FC4}"/>
              </a:ext>
            </a:extLst>
          </p:cNvPr>
          <p:cNvSpPr>
            <a:spLocks noGrp="1"/>
          </p:cNvSpPr>
          <p:nvPr>
            <p:ph type="dt" sz="half" idx="10"/>
          </p:nvPr>
        </p:nvSpPr>
        <p:spPr/>
        <p:txBody>
          <a:bodyPr/>
          <a:lstStyle/>
          <a:p>
            <a:pPr>
              <a:defRPr/>
            </a:pPr>
            <a:fld id="{5C36BA47-2DAD-F448-9C67-CFDEC02619E1}" type="datetime1">
              <a:rPr lang="en-US" smtClean="0"/>
              <a:t>1/18/19</a:t>
            </a:fld>
            <a:endParaRPr lang="en-US"/>
          </a:p>
        </p:txBody>
      </p:sp>
      <p:sp>
        <p:nvSpPr>
          <p:cNvPr id="5" name="Footer Placeholder 4">
            <a:extLst>
              <a:ext uri="{FF2B5EF4-FFF2-40B4-BE49-F238E27FC236}">
                <a16:creationId xmlns:a16="http://schemas.microsoft.com/office/drawing/2014/main" id="{FB0F1D31-85BC-CD4C-8299-1245E348872C}"/>
              </a:ext>
            </a:extLst>
          </p:cNvPr>
          <p:cNvSpPr>
            <a:spLocks noGrp="1"/>
          </p:cNvSpPr>
          <p:nvPr>
            <p:ph type="ftr" sz="quarter" idx="11"/>
          </p:nvPr>
        </p:nvSpPr>
        <p:spPr/>
        <p:txBody>
          <a:bodyPr/>
          <a:lstStyle/>
          <a:p>
            <a:r>
              <a:rPr lang="en-US"/>
              <a:t>Doc #: 5-19-0001-00-agen</a:t>
            </a:r>
            <a:endParaRPr lang="en-US" dirty="0"/>
          </a:p>
        </p:txBody>
      </p:sp>
      <p:sp>
        <p:nvSpPr>
          <p:cNvPr id="6" name="Slide Number Placeholder 5">
            <a:extLst>
              <a:ext uri="{FF2B5EF4-FFF2-40B4-BE49-F238E27FC236}">
                <a16:creationId xmlns:a16="http://schemas.microsoft.com/office/drawing/2014/main" id="{8A0855C2-5283-4E46-AE16-8FC533E4F788}"/>
              </a:ext>
            </a:extLst>
          </p:cNvPr>
          <p:cNvSpPr>
            <a:spLocks noGrp="1"/>
          </p:cNvSpPr>
          <p:nvPr>
            <p:ph type="sldNum" sz="quarter" idx="12"/>
          </p:nvPr>
        </p:nvSpPr>
        <p:spPr/>
        <p:txBody>
          <a:bodyPr/>
          <a:lstStyle/>
          <a:p>
            <a:pPr>
              <a:defRPr/>
            </a:pPr>
            <a:fld id="{E6A9CA49-25C3-408A-A7C2-6BBA5AFB62A7}" type="slidenum">
              <a:rPr lang="en-US" smtClean="0"/>
              <a:pPr>
                <a:defRPr/>
              </a:pPr>
              <a:t>21</a:t>
            </a:fld>
            <a:endParaRPr lang="en-US"/>
          </a:p>
        </p:txBody>
      </p:sp>
    </p:spTree>
    <p:extLst>
      <p:ext uri="{BB962C8B-B14F-4D97-AF65-F5344CB8AC3E}">
        <p14:creationId xmlns:p14="http://schemas.microsoft.com/office/powerpoint/2010/main" val="4252532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sz="2400" dirty="0">
                <a:hlinkClick r:id="rId2"/>
              </a:rPr>
              <a:t>http://standards.ieee.org/about/sasb/audcom/pnp/DySPAN_SC.pdf</a:t>
            </a:r>
            <a:endParaRPr sz="2400" dirty="0"/>
          </a:p>
          <a:p>
            <a:r>
              <a:rPr sz="2800" dirty="0"/>
              <a:t>IEEE 1900.5 WG rules</a:t>
            </a:r>
          </a:p>
          <a:p>
            <a:pPr lvl="1"/>
            <a:r>
              <a:rPr sz="2400" dirty="0">
                <a:hlinkClick r:id="rId3"/>
              </a:rPr>
              <a:t>http://grouper.ieee.org/groups/dyspan/files/individual-WG-PnPs.pdf</a:t>
            </a:r>
            <a:endParaRPr sz="2400" dirty="0"/>
          </a:p>
          <a:p>
            <a:r>
              <a:rPr sz="2800" dirty="0"/>
              <a:t>Roberts Rules (latest edition) as needed…</a:t>
            </a:r>
            <a:endParaRPr lang="en-US" sz="2800" dirty="0"/>
          </a:p>
          <a:p>
            <a:r>
              <a:rPr lang="en-US" sz="2800" dirty="0"/>
              <a:t>Note – Rules changed approved effective 1/1/19</a:t>
            </a:r>
          </a:p>
          <a:p>
            <a:pPr lvl="1"/>
            <a:r>
              <a:rPr lang="en-US" sz="2400" dirty="0">
                <a:hlinkClick r:id="rId4"/>
              </a:rPr>
              <a:t>https://mentor.ieee.org/1900.5/dcn/18/5-18-0037-00-polp-draft-policies-and-procedures-for-ieee-dyspan-sc-working-groups.doc</a:t>
            </a:r>
            <a:r>
              <a:rPr lang="en-US" sz="2400" dirty="0"/>
              <a:t> </a:t>
            </a:r>
            <a:endParaRPr sz="2400" dirty="0"/>
          </a:p>
          <a:p>
            <a:pPr lvl="1"/>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B8FBAE6B-8997-234A-B625-B33DB2BC4207}" type="datetime1">
              <a:rPr lang="en-US" smtClean="0"/>
              <a:t>1/18/19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8600" y="0"/>
            <a:ext cx="8229600"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1D3FECFB-2084-7E4B-8036-EB64AE774AFF}" type="datetime1">
              <a:rPr lang="en-US" smtClean="0"/>
              <a:t>1/18/19</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4</a:t>
            </a:fld>
            <a:endParaRPr lang="en-US" altLang="en-US" sz="1200"/>
          </a:p>
        </p:txBody>
      </p:sp>
      <p:sp>
        <p:nvSpPr>
          <p:cNvPr id="8" name="TextBox 5"/>
          <p:cNvSpPr txBox="1">
            <a:spLocks noChangeArrowheads="1"/>
          </p:cNvSpPr>
          <p:nvPr/>
        </p:nvSpPr>
        <p:spPr bwMode="auto">
          <a:xfrm>
            <a:off x="1524000" y="5661347"/>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8 members</a:t>
            </a:r>
            <a:r>
              <a:rPr lang="en-US" sz="1600" dirty="0"/>
              <a:t>)</a:t>
            </a:r>
          </a:p>
          <a:p>
            <a:pPr eaLnBrk="1" hangingPunct="1"/>
            <a:r>
              <a:rPr lang="en-US" sz="1600" dirty="0"/>
              <a:t>              2 meetings to get in, 2 meetings to get out</a:t>
            </a:r>
          </a:p>
        </p:txBody>
      </p:sp>
      <p:sp>
        <p:nvSpPr>
          <p:cNvPr id="2" name="TextBox 1">
            <a:extLst>
              <a:ext uri="{FF2B5EF4-FFF2-40B4-BE49-F238E27FC236}">
                <a16:creationId xmlns:a16="http://schemas.microsoft.com/office/drawing/2014/main" id="{FDDD04C9-9911-4851-8BFD-5E105A025686}"/>
              </a:ext>
            </a:extLst>
          </p:cNvPr>
          <p:cNvSpPr txBox="1"/>
          <p:nvPr/>
        </p:nvSpPr>
        <p:spPr>
          <a:xfrm>
            <a:off x="7391400" y="1524000"/>
            <a:ext cx="1524000" cy="646331"/>
          </a:xfrm>
          <a:prstGeom prst="rect">
            <a:avLst/>
          </a:prstGeom>
          <a:noFill/>
        </p:spPr>
        <p:txBody>
          <a:bodyPr wrap="square" rtlCol="0">
            <a:spAutoFit/>
          </a:bodyPr>
          <a:lstStyle/>
          <a:p>
            <a:r>
              <a:rPr lang="en-US" b="1" i="1" dirty="0">
                <a:solidFill>
                  <a:srgbClr val="FF0000"/>
                </a:solidFill>
              </a:rPr>
              <a:t>Quorum?</a:t>
            </a:r>
          </a:p>
          <a:p>
            <a:r>
              <a:rPr lang="en-US" b="1" i="1" dirty="0">
                <a:solidFill>
                  <a:srgbClr val="FF0000"/>
                </a:solidFill>
              </a:rPr>
              <a:t>Yes</a:t>
            </a:r>
          </a:p>
        </p:txBody>
      </p:sp>
      <p:graphicFrame>
        <p:nvGraphicFramePr>
          <p:cNvPr id="7" name="Table 6">
            <a:extLst>
              <a:ext uri="{FF2B5EF4-FFF2-40B4-BE49-F238E27FC236}">
                <a16:creationId xmlns:a16="http://schemas.microsoft.com/office/drawing/2014/main" id="{A1062E65-6394-6C48-9737-1F86A9433707}"/>
              </a:ext>
            </a:extLst>
          </p:cNvPr>
          <p:cNvGraphicFramePr>
            <a:graphicFrameLocks noGrp="1"/>
          </p:cNvGraphicFramePr>
          <p:nvPr>
            <p:extLst>
              <p:ext uri="{D42A27DB-BD31-4B8C-83A1-F6EECF244321}">
                <p14:modId xmlns:p14="http://schemas.microsoft.com/office/powerpoint/2010/main" val="2525919997"/>
              </p:ext>
            </p:extLst>
          </p:nvPr>
        </p:nvGraphicFramePr>
        <p:xfrm>
          <a:off x="2362200" y="816018"/>
          <a:ext cx="4090423" cy="4525966"/>
        </p:xfrm>
        <a:graphic>
          <a:graphicData uri="http://schemas.openxmlformats.org/drawingml/2006/table">
            <a:tbl>
              <a:tblPr>
                <a:tableStyleId>{5C22544A-7EE6-4342-B048-85BDC9FD1C3A}</a:tableStyleId>
              </a:tblPr>
              <a:tblGrid>
                <a:gridCol w="440253">
                  <a:extLst>
                    <a:ext uri="{9D8B030D-6E8A-4147-A177-3AD203B41FA5}">
                      <a16:colId xmlns:a16="http://schemas.microsoft.com/office/drawing/2014/main" val="3211425769"/>
                    </a:ext>
                  </a:extLst>
                </a:gridCol>
                <a:gridCol w="564268">
                  <a:extLst>
                    <a:ext uri="{9D8B030D-6E8A-4147-A177-3AD203B41FA5}">
                      <a16:colId xmlns:a16="http://schemas.microsoft.com/office/drawing/2014/main" val="3513708868"/>
                    </a:ext>
                  </a:extLst>
                </a:gridCol>
                <a:gridCol w="936312">
                  <a:extLst>
                    <a:ext uri="{9D8B030D-6E8A-4147-A177-3AD203B41FA5}">
                      <a16:colId xmlns:a16="http://schemas.microsoft.com/office/drawing/2014/main" val="2638831889"/>
                    </a:ext>
                  </a:extLst>
                </a:gridCol>
                <a:gridCol w="975583">
                  <a:extLst>
                    <a:ext uri="{9D8B030D-6E8A-4147-A177-3AD203B41FA5}">
                      <a16:colId xmlns:a16="http://schemas.microsoft.com/office/drawing/2014/main" val="961145663"/>
                    </a:ext>
                  </a:extLst>
                </a:gridCol>
                <a:gridCol w="1174007">
                  <a:extLst>
                    <a:ext uri="{9D8B030D-6E8A-4147-A177-3AD203B41FA5}">
                      <a16:colId xmlns:a16="http://schemas.microsoft.com/office/drawing/2014/main" val="4104021339"/>
                    </a:ext>
                  </a:extLst>
                </a:gridCol>
              </a:tblGrid>
              <a:tr h="264967">
                <a:tc>
                  <a:txBody>
                    <a:bodyPr/>
                    <a:lstStyle/>
                    <a:p>
                      <a:pPr algn="r" fontAlgn="b"/>
                      <a:r>
                        <a:rPr lang="en-US" sz="700" u="none" strike="noStrike">
                          <a:effectLst/>
                        </a:rPr>
                        <a:t>1/1/18</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WG Status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First Name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Last Name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Affiliation</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016257500"/>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r" fontAlgn="b"/>
                      <a:r>
                        <a:rPr lang="en-US" sz="700" u="none" strike="noStrike">
                          <a:effectLst/>
                        </a:rPr>
                        <a:t>15</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Total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2101733"/>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534527354"/>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Thor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Berglie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SSC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776146605"/>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Carlos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Caicedo</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Syracuse University (Secretary)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50812013"/>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David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Chester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Harris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950383631"/>
                  </a:ext>
                </a:extLst>
              </a:tr>
              <a:tr h="115923">
                <a:tc>
                  <a:txBody>
                    <a:bodyPr/>
                    <a:lstStyle/>
                    <a:p>
                      <a:pPr algn="l" fontAlgn="b"/>
                      <a:endParaRPr lang="en-US" sz="700" b="0" i="0" u="none" strike="noStrike" dirty="0">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Lynn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Grande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Self</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4183204441"/>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Shawn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Kern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SRI International</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798654519"/>
                  </a:ext>
                </a:extLst>
              </a:tr>
              <a:tr h="224808">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Mitch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Kokar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VIStology &amp; Northeastern University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0272519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Alex</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Lackpour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Lockheed </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23855102"/>
                  </a:ext>
                </a:extLst>
              </a:tr>
              <a:tr h="224808">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Communications Research Centre Canada</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65398102"/>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Jakub</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Moskal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Vistology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820465901"/>
                  </a:ext>
                </a:extLst>
              </a:tr>
              <a:tr h="224808">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V</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Prasad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Wireless and Mobile Communication, TU Delft</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14935712"/>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Tony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Rennier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Foundry Inc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28681071"/>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Reinhard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Schrage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SchrageConsult</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720373108"/>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Mat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Sherman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 (Former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24138586"/>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John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Stine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5002547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Member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Darcy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Swain-Walsh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 (Vice Chair)</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1367097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Nick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Buris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Nebens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70402783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Paul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Falvell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CGI Group Inc.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7246867"/>
                  </a:ext>
                </a:extLst>
              </a:tr>
              <a:tr h="115923">
                <a:tc>
                  <a:txBody>
                    <a:bodyPr/>
                    <a:lstStyle/>
                    <a:p>
                      <a:pPr algn="l" fontAlgn="b"/>
                      <a:r>
                        <a:rPr lang="en-US" sz="700" b="0" i="0" u="none" strike="noStrike" dirty="0">
                          <a:solidFill>
                            <a:srgbClr val="000000"/>
                          </a:solidFill>
                          <a:effectLst/>
                          <a:latin typeface="Calibri" panose="020F0502020204030204" pitchFamily="34" charset="0"/>
                        </a:rPr>
                        <a:t>x</a:t>
                      </a: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Colby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Harper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Pathfinder Wireless Corp</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556090725"/>
                  </a:ext>
                </a:extLst>
              </a:tr>
              <a:tr h="224808">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Dustan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Hellwig</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Chesapeake Technology International</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162558740"/>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Nilesh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Khamberkar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Univ. of Buffalo</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41538332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Catherine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King</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MITRE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159401548"/>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Mark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McHenry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Shared Spectrum Company</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572443565"/>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Joe</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Messner</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2421177"/>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Karthikeyan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Ovuraj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Twilight Ventures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060419076"/>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Luzango</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Pangani</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CSIR Institute</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98262191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Saeedeh</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Parsaeefard</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ITRC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112146614"/>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Yuriy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Posherstnik</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US Army RDECOM CERDEC</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13461268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Ranga</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Reddy</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06916596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Charles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Sheehe </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NASA</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3814362512"/>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Nicholas</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Sherman</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BAE Systems</a:t>
                      </a:r>
                      <a:endParaRPr lang="en-US" sz="700" b="0" i="0" u="none" strike="noStrike">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1222766049"/>
                  </a:ext>
                </a:extLst>
              </a:tr>
              <a:tr h="115923">
                <a:tc>
                  <a:txBody>
                    <a:bodyPr/>
                    <a:lstStyle/>
                    <a:p>
                      <a:pPr algn="l" fontAlgn="b"/>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Participant</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Kael</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a:effectLst/>
                        </a:rPr>
                        <a:t>Stilp</a:t>
                      </a:r>
                      <a:endParaRPr lang="en-US" sz="700" b="0" i="0" u="none" strike="noStrike">
                        <a:solidFill>
                          <a:srgbClr val="000000"/>
                        </a:solidFill>
                        <a:effectLst/>
                        <a:latin typeface="Calibri" panose="020F0502020204030204" pitchFamily="34" charset="0"/>
                      </a:endParaRPr>
                    </a:p>
                  </a:txBody>
                  <a:tcPr marL="6210" marR="6210" marT="6210" marB="0" anchor="b"/>
                </a:tc>
                <a:tc>
                  <a:txBody>
                    <a:bodyPr/>
                    <a:lstStyle/>
                    <a:p>
                      <a:pPr algn="l" fontAlgn="b"/>
                      <a:r>
                        <a:rPr lang="en-US" sz="700" u="none" strike="noStrike" dirty="0">
                          <a:effectLst/>
                        </a:rPr>
                        <a:t>MITRE</a:t>
                      </a:r>
                      <a:endParaRPr lang="en-US" sz="700" b="0" i="0" u="none" strike="noStrike" dirty="0">
                        <a:solidFill>
                          <a:srgbClr val="000000"/>
                        </a:solidFill>
                        <a:effectLst/>
                        <a:latin typeface="Calibri" panose="020F0502020204030204" pitchFamily="34" charset="0"/>
                      </a:endParaRPr>
                    </a:p>
                  </a:txBody>
                  <a:tcPr marL="6210" marR="6210" marT="6210" marB="0" anchor="b"/>
                </a:tc>
                <a:extLst>
                  <a:ext uri="{0D108BD9-81ED-4DB2-BD59-A6C34878D82A}">
                    <a16:rowId xmlns:a16="http://schemas.microsoft.com/office/drawing/2014/main" val="2485902265"/>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b="1" dirty="0">
                <a:latin typeface="Times New Roman" pitchFamily="18" charset="0"/>
              </a:rPr>
              <a:t>1/18/19  08:00-9:00 EST (UTC-5)</a:t>
            </a:r>
            <a:endParaRPr lang="en-US" dirty="0">
              <a:latin typeface="Times New Roman" pitchFamily="18" charset="0"/>
            </a:endParaRPr>
          </a:p>
          <a:p>
            <a:pPr>
              <a:buFont typeface="+mj-lt"/>
              <a:buAutoNum type="arabicPeriod"/>
            </a:pPr>
            <a:r>
              <a:rPr lang="en-US" dirty="0" err="1"/>
              <a:t>Administrivia</a:t>
            </a:r>
            <a:endParaRPr lang="en-US" dirty="0"/>
          </a:p>
          <a:p>
            <a:pPr lvl="1">
              <a:buFont typeface="+mj-lt"/>
              <a:buAutoNum type="alphaLcParenR"/>
            </a:pPr>
            <a:r>
              <a:rPr lang="en-US" dirty="0"/>
              <a:t>Roll Call / Quorum Check</a:t>
            </a:r>
          </a:p>
          <a:p>
            <a:pPr lvl="1">
              <a:buFont typeface="+mj-lt"/>
              <a:buAutoNum type="alphaLcParenR"/>
            </a:pPr>
            <a:r>
              <a:rPr lang="en-US" dirty="0"/>
              <a:t>Approve Agenda</a:t>
            </a:r>
          </a:p>
          <a:p>
            <a:pPr lvl="1">
              <a:buFont typeface="+mj-lt"/>
              <a:buAutoNum type="alphaLcParenR"/>
            </a:pPr>
            <a:r>
              <a:rPr lang="en-US" dirty="0"/>
              <a:t>Patent slides / Notes on status</a:t>
            </a:r>
          </a:p>
          <a:p>
            <a:pPr lvl="1">
              <a:buFont typeface="+mj-lt"/>
              <a:buAutoNum type="alphaLcParenR"/>
            </a:pPr>
            <a:r>
              <a:rPr lang="en-US" dirty="0"/>
              <a:t>Approval of recent minutes</a:t>
            </a:r>
          </a:p>
          <a:p>
            <a:pPr>
              <a:buFont typeface="+mj-lt"/>
              <a:buAutoNum type="arabicPeriod"/>
            </a:pPr>
            <a:r>
              <a:rPr lang="en-US" dirty="0"/>
              <a:t>Status on 1900.5.1</a:t>
            </a:r>
          </a:p>
          <a:p>
            <a:pPr>
              <a:buFont typeface="+mj-lt"/>
              <a:buAutoNum type="arabicPeriod"/>
            </a:pPr>
            <a:r>
              <a:rPr lang="en-US" dirty="0"/>
              <a:t>Status on 1900.5.2a</a:t>
            </a:r>
          </a:p>
          <a:p>
            <a:pPr>
              <a:buFont typeface="+mj-lt"/>
              <a:buAutoNum type="arabicPeriod"/>
            </a:pPr>
            <a:r>
              <a:rPr lang="en-US" dirty="0"/>
              <a:t>Status on Architecture / 1900.5 Revision</a:t>
            </a:r>
          </a:p>
          <a:p>
            <a:pPr>
              <a:buFont typeface="+mj-lt"/>
              <a:buAutoNum type="arabicPeriod"/>
            </a:pPr>
            <a:r>
              <a:rPr lang="en-US" dirty="0"/>
              <a:t>Review of other 1900 activities (1900.1, Leadership meeting etc.)</a:t>
            </a:r>
          </a:p>
          <a:p>
            <a:pPr>
              <a:buFont typeface="+mj-lt"/>
              <a:buAutoNum type="arabicPeriod"/>
            </a:pPr>
            <a:r>
              <a:rPr lang="en-US" dirty="0"/>
              <a:t>1900.5 marketing inputs</a:t>
            </a:r>
          </a:p>
          <a:p>
            <a:pPr>
              <a:buFont typeface="+mj-lt"/>
              <a:buAutoNum type="arabicPeriod"/>
            </a:pPr>
            <a:r>
              <a:rPr lang="en-US" dirty="0"/>
              <a:t>1900.5 meeting planning and review</a:t>
            </a:r>
          </a:p>
          <a:p>
            <a:pPr>
              <a:buFont typeface="+mj-lt"/>
              <a:buAutoNum type="arabicPeriod"/>
            </a:pPr>
            <a:r>
              <a:rPr lang="en-US" dirty="0" err="1"/>
              <a:t>AoB</a:t>
            </a:r>
            <a:endParaRPr lang="en-US" dirty="0"/>
          </a:p>
          <a:p>
            <a:pPr>
              <a:buFont typeface="+mj-lt"/>
              <a:buAutoNum type="arabicPeriod"/>
            </a:pPr>
            <a:r>
              <a:rPr lang="en-US" dirty="0"/>
              <a:t>Adjourn</a:t>
            </a:r>
          </a:p>
          <a:p>
            <a:pPr>
              <a:buFont typeface="+mj-lt"/>
              <a:buAutoNum type="arabicPeriod"/>
            </a:pPr>
            <a:r>
              <a:rPr lang="en-US" dirty="0"/>
              <a:t>Ad Hoc sessions (Review and planning for subgroup activities as needed)</a:t>
            </a:r>
          </a:p>
          <a:p>
            <a:pPr marL="119063" indent="0"/>
            <a:endParaRPr lang="en-US" dirty="0">
              <a:latin typeface="Times New Roman" pitchFamily="18" charset="0"/>
            </a:endParaRPr>
          </a:p>
        </p:txBody>
      </p:sp>
      <p:sp>
        <p:nvSpPr>
          <p:cNvPr id="6148" name="TextBox 1"/>
          <p:cNvSpPr txBox="1">
            <a:spLocks noChangeArrowheads="1"/>
          </p:cNvSpPr>
          <p:nvPr/>
        </p:nvSpPr>
        <p:spPr bwMode="auto">
          <a:xfrm>
            <a:off x="5128470" y="5454848"/>
            <a:ext cx="3048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00B2F51C-06A1-9141-9379-E054220C5B2D}" type="datetime1">
              <a:rPr lang="en-US" smtClean="0"/>
              <a:t>1/18/19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p:txBody>
          <a:bodyPr/>
          <a:lstStyle/>
          <a:p>
            <a:r>
              <a:rPr dirty="0"/>
              <a:t>Motion to approve Agenda contained </a:t>
            </a:r>
            <a:r>
              <a:rPr lang="en-US" dirty="0"/>
              <a:t>in 5-19-0001-00</a:t>
            </a:r>
          </a:p>
          <a:p>
            <a:endParaRPr dirty="0"/>
          </a:p>
          <a:p>
            <a:r>
              <a:rPr dirty="0"/>
              <a:t>Mover: </a:t>
            </a:r>
            <a:r>
              <a:rPr lang="en-US" dirty="0"/>
              <a:t>Mat</a:t>
            </a:r>
            <a:endParaRPr dirty="0"/>
          </a:p>
          <a:p>
            <a:r>
              <a:rPr dirty="0"/>
              <a:t>Second: </a:t>
            </a:r>
            <a:r>
              <a:rPr lang="en-US" dirty="0"/>
              <a:t> Reinhard</a:t>
            </a:r>
          </a:p>
          <a:p>
            <a:r>
              <a:rPr lang="en-US" dirty="0"/>
              <a:t>Vote: UC</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57DE71C8-AF2C-384F-90BA-51F6044C7421}" type="datetime1">
              <a:rPr lang="en-US" smtClean="0"/>
              <a:t>1/18/19</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a:buNone/>
            </a:pPr>
            <a:r>
              <a:rPr lang="en-US" altLang="en-US" sz="1800" b="1" dirty="0"/>
              <a:t>	</a:t>
            </a:r>
            <a:r>
              <a:rPr lang="en-US" altLang="en-US" sz="2000" b="1" dirty="0">
                <a:solidFill>
                  <a:schemeClr val="tx1"/>
                </a:solidFill>
                <a:latin typeface="Calibri" panose="020F0502020204030204" pitchFamily="34" charset="0"/>
                <a:ea typeface="Calibri" panose="020F0502020204030204" pitchFamily="34" charset="0"/>
                <a:cs typeface="Calibri" panose="020F0502020204030204" pitchFamily="34" charset="0"/>
              </a:rPr>
              <a:t>The IEEE-SA strongly recommends that at each WG meeting the chair or a designee:</a:t>
            </a:r>
            <a:endParaRPr lang="en-US" altLang="en-US" sz="20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Bylaws</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ea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ea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ea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ea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ea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Instructions for the WG Chair</a:t>
            </a:r>
            <a:endParaRPr lang="en-US" altLang="en-US" sz="3200" u="sng">
              <a:latin typeface="Calibri" panose="020F0502020204030204" pitchFamily="34" charset="0"/>
              <a:ea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81000" y="611187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a:xfrm>
            <a:off x="457200" y="6448425"/>
            <a:ext cx="2133600" cy="365125"/>
          </a:xfrm>
        </p:spPr>
        <p:txBody>
          <a:bodyPr/>
          <a:lstStyle/>
          <a:p>
            <a:pPr>
              <a:defRPr/>
            </a:pPr>
            <a:fld id="{F3DAF02F-11EC-4F4D-B8B8-5C9758B2F2C6}" type="datetime1">
              <a:rPr lang="en-US" smtClean="0"/>
              <a:t>1/18/19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7</a:t>
            </a:fld>
            <a:endParaRPr lang="en-US"/>
          </a:p>
        </p:txBody>
      </p:sp>
    </p:spTree>
    <p:extLst>
      <p:ext uri="{BB962C8B-B14F-4D97-AF65-F5344CB8AC3E}">
        <p14:creationId xmlns:p14="http://schemas.microsoft.com/office/powerpoint/2010/main" val="235909328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685800"/>
          </a:xfrm>
        </p:spPr>
        <p:txBody>
          <a:bodyPr/>
          <a:lstStyle/>
          <a:p>
            <a:r>
              <a:rPr lang="en-US" altLang="en-US" sz="3200" u="sng">
                <a:solidFill>
                  <a:schemeClr val="tx1"/>
                </a:solidFill>
                <a:latin typeface="Calibri" panose="020F0502020204030204" pitchFamily="34" charset="0"/>
                <a:ea typeface="Calibri" panose="020F0502020204030204" pitchFamily="34" charset="0"/>
                <a:cs typeface="Calibri" panose="020F0502020204030204" pitchFamily="34" charset="0"/>
              </a:rPr>
              <a:t>Participants have a duty to inform the IEEE</a:t>
            </a:r>
            <a:endParaRPr lang="en-US" altLang="en-US" sz="3200"/>
          </a:p>
        </p:txBody>
      </p:sp>
      <p:sp>
        <p:nvSpPr>
          <p:cNvPr id="8195" name="Rectangle 1027"/>
          <p:cNvSpPr>
            <a:spLocks noGrp="1" noChangeArrowheads="1"/>
          </p:cNvSpPr>
          <p:nvPr>
            <p:ph type="body" idx="1"/>
          </p:nvPr>
        </p:nvSpPr>
        <p:spPr>
          <a:xfrm>
            <a:off x="-17463" y="1447800"/>
            <a:ext cx="9144001" cy="4876800"/>
          </a:xfrm>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413657" y="6016625"/>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a:xfrm>
            <a:off x="457200" y="6448425"/>
            <a:ext cx="2133600" cy="365125"/>
          </a:xfrm>
        </p:spPr>
        <p:txBody>
          <a:bodyPr/>
          <a:lstStyle/>
          <a:p>
            <a:pPr>
              <a:defRPr/>
            </a:pPr>
            <a:fld id="{8D8FAF7C-D777-E24C-982F-9F431D937922}" type="datetime1">
              <a:rPr lang="en-US" smtClean="0"/>
              <a:t>1/18/19</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8</a:t>
            </a:fld>
            <a:endParaRPr lang="en-US"/>
          </a:p>
        </p:txBody>
      </p:sp>
    </p:spTree>
    <p:extLst>
      <p:ext uri="{BB962C8B-B14F-4D97-AF65-F5344CB8AC3E}">
        <p14:creationId xmlns:p14="http://schemas.microsoft.com/office/powerpoint/2010/main" val="1869387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990600"/>
          </a:xfrm>
        </p:spPr>
        <p:txBody>
          <a:bodyPr/>
          <a:lstStyle/>
          <a:p>
            <a:r>
              <a:rPr lang="en-US" altLang="en-US" sz="3200" u="sng" dirty="0">
                <a:solidFill>
                  <a:schemeClr val="tx1"/>
                </a:solidFill>
                <a:latin typeface="Calibri" panose="020F0502020204030204" pitchFamily="34" charset="0"/>
                <a:ea typeface="Calibri" panose="020F0502020204030204" pitchFamily="34" charset="0"/>
                <a:cs typeface="Calibri" panose="020F0502020204030204" pitchFamily="34" charset="0"/>
              </a:rPr>
              <a:t>Ways to inform IEEE</a:t>
            </a:r>
            <a:endParaRPr lang="en-US" altLang="en-US" sz="3200" u="sng" dirty="0"/>
          </a:p>
        </p:txBody>
      </p:sp>
      <p:sp>
        <p:nvSpPr>
          <p:cNvPr id="9219" name="Rectangle 3"/>
          <p:cNvSpPr>
            <a:spLocks noGrp="1" noChangeArrowheads="1"/>
          </p:cNvSpPr>
          <p:nvPr>
            <p:ph type="body" idx="1"/>
          </p:nvPr>
        </p:nvSpPr>
        <p:spPr>
          <a:xfrm>
            <a:off x="228600" y="1603375"/>
            <a:ext cx="8610600" cy="3886200"/>
          </a:xfrm>
        </p:spPr>
        <p:txBody>
          <a:bodyPr/>
          <a:lstStyle/>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457200" y="5971449"/>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a:xfrm>
            <a:off x="457200" y="6448425"/>
            <a:ext cx="2133600" cy="365125"/>
          </a:xfrm>
        </p:spPr>
        <p:txBody>
          <a:bodyPr/>
          <a:lstStyle/>
          <a:p>
            <a:pPr>
              <a:defRPr/>
            </a:pPr>
            <a:fld id="{953E184C-31B3-8742-87E2-C2FB4E99CA09}" type="datetime1">
              <a:rPr lang="en-US" smtClean="0"/>
              <a:t>1/18/19</a:t>
            </a:fld>
            <a:endParaRPr lang="en-US" dirty="0"/>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 5-19-0001-00-agen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9</a:t>
            </a:fld>
            <a:endParaRPr lang="en-US" dirty="0"/>
          </a:p>
        </p:txBody>
      </p:sp>
    </p:spTree>
    <p:extLst>
      <p:ext uri="{BB962C8B-B14F-4D97-AF65-F5344CB8AC3E}">
        <p14:creationId xmlns:p14="http://schemas.microsoft.com/office/powerpoint/2010/main" val="26651972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16266</TotalTime>
  <Words>1588</Words>
  <Application>Microsoft Macintosh PowerPoint</Application>
  <PresentationFormat>On-screen Show (4:3)</PresentationFormat>
  <Paragraphs>396</Paragraphs>
  <Slides>21</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Helvetica</vt:lpstr>
      <vt:lpstr>Monotype Sorts</vt:lpstr>
      <vt:lpstr>Times New Roman</vt:lpstr>
      <vt:lpstr>Office Theme</vt:lpstr>
      <vt:lpstr>PowerPoint Presentation</vt:lpstr>
      <vt:lpstr> Electronic Meeting Details </vt:lpstr>
      <vt:lpstr>Rules</vt:lpstr>
      <vt:lpstr>Current Membership</vt:lpstr>
      <vt:lpstr> Draft Agenda</vt:lpstr>
      <vt:lpstr>Approval of Agenda</vt:lpstr>
      <vt:lpstr>Instructions for the WG Chair</vt:lpstr>
      <vt:lpstr>Participants have a duty to inform the IEEE</vt:lpstr>
      <vt:lpstr>Ways to inform IEEE</vt:lpstr>
      <vt:lpstr>Other guidelines for IEEE WG meetings</vt:lpstr>
      <vt:lpstr>Patent-related information</vt:lpstr>
      <vt:lpstr>Minutes for approval</vt:lpstr>
      <vt:lpstr>Current Status for 1900.5.1</vt:lpstr>
      <vt:lpstr>Working Schedule for 1900.5.1</vt:lpstr>
      <vt:lpstr>Current Status for 1900.5.2a</vt:lpstr>
      <vt:lpstr>Current Architecture Status</vt:lpstr>
      <vt:lpstr>Other DySPAN-SC Activities</vt:lpstr>
      <vt:lpstr>1900.5 Marketing Inputs</vt:lpstr>
      <vt:lpstr>1900.5 Meeting Planning and Review</vt:lpstr>
      <vt:lpstr>AoB</vt:lpstr>
      <vt:lpstr>Ad Hoc Sessions</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480</cp:revision>
  <dcterms:created xsi:type="dcterms:W3CDTF">2013-08-13T02:52:21Z</dcterms:created>
  <dcterms:modified xsi:type="dcterms:W3CDTF">2019-01-18T15:31:32Z</dcterms:modified>
</cp:coreProperties>
</file>