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17" r:id="rId2"/>
    <p:sldId id="402" r:id="rId3"/>
    <p:sldId id="337" r:id="rId4"/>
    <p:sldId id="413" r:id="rId5"/>
    <p:sldId id="332" r:id="rId6"/>
    <p:sldId id="414" r:id="rId7"/>
    <p:sldId id="387" r:id="rId8"/>
    <p:sldId id="388" r:id="rId9"/>
    <p:sldId id="389" r:id="rId10"/>
    <p:sldId id="390" r:id="rId11"/>
    <p:sldId id="391" r:id="rId12"/>
    <p:sldId id="415" r:id="rId13"/>
    <p:sldId id="410" r:id="rId14"/>
    <p:sldId id="384" r:id="rId15"/>
    <p:sldId id="416" r:id="rId16"/>
    <p:sldId id="411" r:id="rId17"/>
    <p:sldId id="344" r:id="rId18"/>
    <p:sldId id="409" r:id="rId19"/>
    <p:sldId id="386" r:id="rId20"/>
    <p:sldId id="398" r:id="rId21"/>
    <p:sldId id="41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26" autoAdjust="0"/>
    <p:restoredTop sz="94688"/>
  </p:normalViewPr>
  <p:slideViewPr>
    <p:cSldViewPr>
      <p:cViewPr varScale="1">
        <p:scale>
          <a:sx n="228" d="100"/>
          <a:sy n="228" d="100"/>
        </p:scale>
        <p:origin x="131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D57C68D5-91FF-7A46-9861-D32A0F370E7C}" type="datetime1">
              <a:rPr lang="en-US" smtClean="0"/>
              <a:t>1/17/19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 5-19-0001-00-agen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B83E83F-AE5B-A549-BD30-78D2D0581D12}"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 5-19-0001-00-agen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5625B5C-BD44-BF41-B257-F9F7B43D4B92}"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 5-19-0001-00-agen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5C36BA47-2DAD-F448-9C67-CFDEC02619E1}" type="datetime1">
              <a:rPr lang="en-US" smtClean="0"/>
              <a:t>1/17/19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86838AE-D52A-3E47-81C6-33B95295DD5B}" type="datetime1">
              <a:rPr lang="en-US" smtClean="0"/>
              <a:t>1/17/19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 5-19-0001-00-agen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6C104E47-3675-F84A-9CF8-B5DEE2DB776E}" type="datetime1">
              <a:rPr lang="en-US" smtClean="0"/>
              <a:t>1/17/19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7C13F182-6061-7242-BEF3-09F40E881A14}" type="datetime1">
              <a:rPr lang="en-US" smtClean="0"/>
              <a:t>1/17/19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E7C4337-042D-C14D-BC98-4999698DD892}" type="datetime1">
              <a:rPr lang="en-US" smtClean="0"/>
              <a:t>1/17/19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 5-19-0001-00-agen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B8C4747F-D5A8-A34A-B8EE-2EE9B421293E}" type="datetime1">
              <a:rPr lang="en-US" smtClean="0"/>
              <a:t>1/17/19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 5-19-0001-00-agen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DCC7B52-08A6-4E40-89A3-C1BC9557A7D6}" type="datetime1">
              <a:rPr lang="en-US" smtClean="0"/>
              <a:t>1/17/19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CD4DF6-D77C-B94F-B20D-D4A115D6B10C}" type="datetime1">
              <a:rPr lang="en-US" smtClean="0"/>
              <a:t>1/17/19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 5-19-0001-00-agen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CC832BE-1669-DF4F-9D37-5F2733566A1C}" type="datetime1">
              <a:rPr lang="en-US" smtClean="0"/>
              <a:t>1/17/19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 5-19-0001-00-agen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oundryinc.my.webex.com/join/trennie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510-338-9438,,*01*296397180%23%23*01*" TargetMode="External"/><Relationship Id="rId4" Type="http://schemas.openxmlformats.org/officeDocument/2006/relationships/hyperlink" Target="sip:trennier@foundryinc.my.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56E6127-8623-8A43-9C38-3E0748F29658}" type="datetime1">
              <a:rPr lang="en-US" smtClean="0"/>
              <a:t>1/17/19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 5-19-0001-00-agen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663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18 January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18 January 2019</a:t>
            </a:r>
          </a:p>
          <a:p>
            <a:pPr eaLnBrk="0" hangingPunct="0"/>
            <a:r>
              <a:rPr lang="en-US" sz="1200" b="1" dirty="0">
                <a:latin typeface="Arial" pitchFamily="34" charset="0"/>
                <a:cs typeface="Times New Roman" pitchFamily="18" charset="0"/>
              </a:rPr>
              <a:t>Document No: 5-19-0001-00-agen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EAF4A09B-69DC-964F-BAB8-40F32C60B119}" type="datetime1">
              <a:rPr lang="en-US" smtClean="0"/>
              <a:t>1/17/19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94C4ACE7-4516-9A41-886E-30FB9F7EBB62}" type="datetime1">
              <a:rPr lang="en-US" smtClean="0"/>
              <a:t>1/17/19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TBD</a:t>
            </a:r>
            <a:endParaRPr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07204C6-06BE-4840-AF6A-1BC465908BF5}" type="datetime1">
              <a:rPr lang="en-US" smtClean="0"/>
              <a:t>1/17/19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51231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a:t>1900.5.1 status</a:t>
            </a:r>
          </a:p>
          <a:p>
            <a:pPr lvl="1"/>
            <a:r>
              <a:rPr lang="en-US" sz="2400" dirty="0"/>
              <a:t>??</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BCF3EABC-20F3-654C-A299-FD5C0FF86DED}"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38018DC6-3972-E849-9EC1-FF833E992C1E}"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
        <p:nvSpPr>
          <p:cNvPr id="7" name="Rectangle 6"/>
          <p:cNvSpPr/>
          <p:nvPr/>
        </p:nvSpPr>
        <p:spPr>
          <a:xfrm rot="19727651">
            <a:off x="2552852" y="2505654"/>
            <a:ext cx="4060278"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Update when</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Ballot starts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1900.5.2a status</a:t>
            </a:r>
          </a:p>
          <a:p>
            <a:pPr lvl="1"/>
            <a:r>
              <a:rPr lang="en-US" sz="2400" dirty="0"/>
              <a:t>??</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C1C7A701-F52E-8A41-BDBC-F6518D23C5C9}"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99714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Architecture Status</a:t>
            </a:r>
          </a:p>
          <a:p>
            <a:pPr lvl="1"/>
            <a:r>
              <a:rPr lang="en-US" dirty="0"/>
              <a:t>PAR submitted by Mat</a:t>
            </a:r>
          </a:p>
          <a:p>
            <a:pPr lvl="2"/>
            <a:r>
              <a:rPr lang="en-US" dirty="0"/>
              <a:t>From December meeting</a:t>
            </a:r>
          </a:p>
          <a:p>
            <a:pPr lvl="3"/>
            <a:r>
              <a:rPr lang="en-US" dirty="0"/>
              <a:t>PAR approved by </a:t>
            </a:r>
            <a:r>
              <a:rPr lang="en-US" dirty="0" err="1"/>
              <a:t>DySPAN</a:t>
            </a:r>
            <a:r>
              <a:rPr lang="en-US" dirty="0"/>
              <a:t>-SC on 11/29/18 unanimously</a:t>
            </a:r>
          </a:p>
          <a:p>
            <a:pPr lvl="3"/>
            <a:r>
              <a:rPr lang="en-US" dirty="0"/>
              <a:t>Submitting PAR to </a:t>
            </a:r>
            <a:r>
              <a:rPr lang="en-US" dirty="0" err="1"/>
              <a:t>NesCom</a:t>
            </a:r>
            <a:r>
              <a:rPr lang="en-US" dirty="0"/>
              <a:t> (Lynn Grande has action)</a:t>
            </a:r>
          </a:p>
          <a:p>
            <a:pPr lvl="1"/>
            <a:r>
              <a:rPr lang="en-US" dirty="0"/>
              <a:t>Ad-hoc planned for 1/23/19</a:t>
            </a:r>
          </a:p>
          <a:p>
            <a:endParaRPr lang="en-US" sz="2800" dirty="0"/>
          </a:p>
        </p:txBody>
      </p:sp>
      <p:sp>
        <p:nvSpPr>
          <p:cNvPr id="4" name="Date Placeholder 3"/>
          <p:cNvSpPr>
            <a:spLocks noGrp="1"/>
          </p:cNvSpPr>
          <p:nvPr>
            <p:ph type="dt" sz="quarter" idx="10"/>
          </p:nvPr>
        </p:nvSpPr>
        <p:spPr>
          <a:xfrm>
            <a:off x="457200" y="6448425"/>
            <a:ext cx="2133600" cy="365125"/>
          </a:xfrm>
        </p:spPr>
        <p:txBody>
          <a:bodyPr/>
          <a:lstStyle/>
          <a:p>
            <a:pPr>
              <a:defRPr/>
            </a:pPr>
            <a:fld id="{33DB70C9-D002-364C-996B-8B9471D21427}"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a:t>
            </a:r>
          </a:p>
          <a:p>
            <a:r>
              <a:rPr lang="en-US" sz="2400" dirty="0"/>
              <a:t>Architecture / API Study Group</a:t>
            </a:r>
          </a:p>
          <a:p>
            <a:pPr lvl="1"/>
            <a:r>
              <a:rPr lang="en-US" sz="2000" dirty="0"/>
              <a:t>??</a:t>
            </a:r>
          </a:p>
          <a:p>
            <a:r>
              <a:rPr lang="en-US" sz="2400" dirty="0"/>
              <a:t>Machine Learning Study Group</a:t>
            </a:r>
          </a:p>
          <a:p>
            <a:pPr lvl="1"/>
            <a:r>
              <a:rPr lang="en-US" sz="2000" dirty="0"/>
              <a:t>??</a:t>
            </a:r>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CC5B8F82-2042-48E0-8462-D5333E69596A}" type="datetime1">
              <a:rPr lang="en-US" smtClean="0"/>
              <a:t>1/17/19</a:t>
            </a:fld>
            <a:endParaRPr lang="en-US"/>
          </a:p>
        </p:txBody>
      </p:sp>
      <p:sp>
        <p:nvSpPr>
          <p:cNvPr id="5" name="Footer Placeholder 4"/>
          <p:cNvSpPr>
            <a:spLocks noGrp="1"/>
          </p:cNvSpPr>
          <p:nvPr>
            <p:ph type="ftr" sz="quarter" idx="11"/>
          </p:nvPr>
        </p:nvSpPr>
        <p:spPr/>
        <p:txBody>
          <a:bodyPr/>
          <a:lstStyle/>
          <a:p>
            <a:pPr>
              <a:defRPr/>
            </a:pPr>
            <a:r>
              <a:rPr lang="en-US"/>
              <a:t>Doc #: 5-18-0042-01-agen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96432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Marketing Inputs</a:t>
            </a:r>
          </a:p>
        </p:txBody>
      </p:sp>
      <p:sp>
        <p:nvSpPr>
          <p:cNvPr id="3" name="Content Placeholder 2"/>
          <p:cNvSpPr>
            <a:spLocks noGrp="1"/>
          </p:cNvSpPr>
          <p:nvPr>
            <p:ph idx="1"/>
          </p:nvPr>
        </p:nvSpPr>
        <p:spPr/>
        <p:txBody>
          <a:bodyPr/>
          <a:lstStyle/>
          <a:p>
            <a:r>
              <a:rPr lang="en-US" dirty="0"/>
              <a:t>Any?</a:t>
            </a:r>
          </a:p>
        </p:txBody>
      </p:sp>
      <p:sp>
        <p:nvSpPr>
          <p:cNvPr id="4" name="Date Placeholder 3"/>
          <p:cNvSpPr>
            <a:spLocks noGrp="1"/>
          </p:cNvSpPr>
          <p:nvPr>
            <p:ph type="dt" sz="half" idx="10"/>
          </p:nvPr>
        </p:nvSpPr>
        <p:spPr>
          <a:xfrm>
            <a:off x="457200" y="6448425"/>
            <a:ext cx="2133600" cy="365125"/>
          </a:xfrm>
        </p:spPr>
        <p:txBody>
          <a:bodyPr/>
          <a:lstStyle/>
          <a:p>
            <a:pPr>
              <a:defRPr/>
            </a:pPr>
            <a:fld id="{9DC7E189-8141-7F48-AEAE-E8F6E8C8EB8C}"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1991313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Monthly Moving to Friday’s</a:t>
            </a:r>
          </a:p>
          <a:p>
            <a:pPr lvl="1"/>
            <a:r>
              <a:rPr lang="en-US" sz="1600" dirty="0"/>
              <a:t>Which One??</a:t>
            </a:r>
          </a:p>
          <a:p>
            <a:r>
              <a:rPr lang="en-US" sz="2000" dirty="0"/>
              <a:t>Next WG Electronic meeting</a:t>
            </a:r>
          </a:p>
          <a:p>
            <a:pPr lvl="1"/>
            <a:r>
              <a:rPr lang="en-US" sz="1800" dirty="0"/>
              <a:t>2 PM EST (UTC-5) on 2/??/2019 </a:t>
            </a:r>
          </a:p>
          <a:p>
            <a:pPr lvl="1"/>
            <a:r>
              <a:rPr lang="en-US" sz="1800" dirty="0"/>
              <a:t>Note Time Change!</a:t>
            </a:r>
          </a:p>
          <a:p>
            <a:pPr lvl="2"/>
            <a:r>
              <a:rPr lang="en-US" sz="1600" dirty="0"/>
              <a:t>Will flip between 8 AM and 2:30 PM alternate meetings…</a:t>
            </a:r>
          </a:p>
          <a:p>
            <a:r>
              <a:rPr lang="en-US" sz="2000" dirty="0"/>
              <a:t>Face to Face in March for </a:t>
            </a:r>
            <a:r>
              <a:rPr lang="en-US" sz="2000" dirty="0" err="1"/>
              <a:t>DySPAN</a:t>
            </a:r>
            <a:r>
              <a:rPr lang="en-US" sz="2000" dirty="0"/>
              <a:t>-SC</a:t>
            </a:r>
          </a:p>
          <a:p>
            <a:pPr lvl="1"/>
            <a:r>
              <a:rPr lang="en-US" sz="1800" dirty="0"/>
              <a:t>Cape Canaveral, FL</a:t>
            </a:r>
          </a:p>
          <a:p>
            <a:pPr lvl="1"/>
            <a:r>
              <a:rPr lang="en-US" sz="1800" dirty="0"/>
              <a:t>Date??</a:t>
            </a:r>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90E75CD-CA94-6149-95F4-1C19D6B1CBA7}"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A8A8F7A-5C4F-8040-B5BC-FE86BE26933A}" type="datetime1">
              <a:rPr lang="en-US" smtClean="0"/>
              <a:t>1/17/19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1344959"/>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t>Join </a:t>
            </a:r>
            <a:r>
              <a:rPr lang="en-US" dirty="0" err="1"/>
              <a:t>Webex</a:t>
            </a:r>
            <a:r>
              <a:rPr lang="en-US" dirty="0"/>
              <a:t>   </a:t>
            </a:r>
            <a:br>
              <a:rPr lang="en-US" dirty="0"/>
            </a:br>
            <a:r>
              <a:rPr lang="en-US" u="sng" dirty="0">
                <a:hlinkClick r:id="rId3"/>
              </a:rPr>
              <a:t>https://foundryinc.my.webex.com/join/trennier</a:t>
            </a:r>
            <a:r>
              <a:rPr lang="en-US" dirty="0"/>
              <a:t>   |  296 397 180     </a:t>
            </a:r>
            <a:br>
              <a:rPr lang="en-US" dirty="0"/>
            </a:br>
            <a:r>
              <a:rPr lang="en-US" dirty="0"/>
              <a:t>  </a:t>
            </a:r>
            <a:br>
              <a:rPr lang="en-US" dirty="0"/>
            </a:br>
            <a:r>
              <a:rPr lang="en-US" dirty="0"/>
              <a:t>  </a:t>
            </a:r>
            <a:br>
              <a:rPr lang="en-US" dirty="0"/>
            </a:br>
            <a:r>
              <a:rPr lang="en-US" dirty="0"/>
              <a:t>Join from a video conferencing system or application  </a:t>
            </a:r>
            <a:br>
              <a:rPr lang="en-US" dirty="0"/>
            </a:br>
            <a:r>
              <a:rPr lang="en-US" dirty="0"/>
              <a:t>Dial </a:t>
            </a:r>
            <a:r>
              <a:rPr lang="en-US" u="sng" dirty="0">
                <a:hlinkClick r:id="rId4"/>
              </a:rPr>
              <a:t>trennier@foundryinc.my.webex.com</a:t>
            </a:r>
            <a:r>
              <a:rPr lang="en-US" dirty="0"/>
              <a:t>  </a:t>
            </a:r>
            <a:br>
              <a:rPr lang="en-US" dirty="0"/>
            </a:br>
            <a:r>
              <a:rPr lang="en-US" dirty="0"/>
              <a:t>You can also dial 173.243.2.68 and enter your meeting number.  </a:t>
            </a:r>
            <a:br>
              <a:rPr lang="en-US" dirty="0"/>
            </a:br>
            <a:r>
              <a:rPr lang="en-US" dirty="0"/>
              <a:t>If you are the host, you can also enter your host PIN in your video conferencing system or application to start the meeting.   </a:t>
            </a:r>
            <a:br>
              <a:rPr lang="en-US" dirty="0"/>
            </a:br>
            <a:r>
              <a:rPr lang="en-US" dirty="0"/>
              <a:t>  </a:t>
            </a:r>
            <a:br>
              <a:rPr lang="en-US" dirty="0"/>
            </a:br>
            <a:r>
              <a:rPr lang="en-US" dirty="0"/>
              <a:t>  </a:t>
            </a:r>
            <a:br>
              <a:rPr lang="en-US" dirty="0"/>
            </a:br>
            <a:r>
              <a:rPr lang="en-US" dirty="0"/>
              <a:t>Join by phone  </a:t>
            </a:r>
            <a:br>
              <a:rPr lang="en-US" dirty="0"/>
            </a:br>
            <a:r>
              <a:rPr lang="en-US" u="sng" dirty="0">
                <a:hlinkClick r:id="rId5"/>
              </a:rPr>
              <a:t>+1-510-338-9438</a:t>
            </a:r>
            <a:r>
              <a:rPr lang="en-US" dirty="0"/>
              <a:t> USA Toll  </a:t>
            </a:r>
            <a:br>
              <a:rPr lang="en-US" dirty="0"/>
            </a:br>
            <a:r>
              <a:rPr lang="en-US" dirty="0"/>
              <a:t>Access code: 296 397 180  </a:t>
            </a:r>
            <a:br>
              <a:rPr lang="en-US" dirty="0"/>
            </a:br>
            <a:br>
              <a:rPr lang="en-US" dirty="0"/>
            </a:br>
            <a:r>
              <a:rPr lang="en-US" dirty="0"/>
              <a:t>  </a:t>
            </a: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p:txBody>
          <a:bodyPr/>
          <a:lstStyle/>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D29015A-1601-0846-895A-4D3E86217557}" type="datetime1">
              <a:rPr lang="en-US" smtClean="0"/>
              <a:t>1/17/19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038034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None</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5C36BA47-2DAD-F448-9C67-CFDEC02619E1}" type="datetime1">
              <a:rPr lang="en-US" smtClean="0"/>
              <a:t>1/17/19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 5-19-0001-00-agen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8FBAE6B-8997-234A-B625-B33DB2BC4207}" type="datetime1">
              <a:rPr lang="en-US" smtClean="0"/>
              <a:t>1/17/19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1D3FECFB-2084-7E4B-8036-EB64AE774AFF}" type="datetime1">
              <a:rPr lang="en-US" smtClean="0"/>
              <a:t>1/17/19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graphicFrame>
        <p:nvGraphicFramePr>
          <p:cNvPr id="7" name="Table 6">
            <a:extLst>
              <a:ext uri="{FF2B5EF4-FFF2-40B4-BE49-F238E27FC236}">
                <a16:creationId xmlns:a16="http://schemas.microsoft.com/office/drawing/2014/main" id="{A1062E65-6394-6C48-9737-1F86A9433707}"/>
              </a:ext>
            </a:extLst>
          </p:cNvPr>
          <p:cNvGraphicFramePr>
            <a:graphicFrameLocks noGrp="1"/>
          </p:cNvGraphicFramePr>
          <p:nvPr>
            <p:extLst>
              <p:ext uri="{D42A27DB-BD31-4B8C-83A1-F6EECF244321}">
                <p14:modId xmlns:p14="http://schemas.microsoft.com/office/powerpoint/2010/main" val="1381197739"/>
              </p:ext>
            </p:extLst>
          </p:nvPr>
        </p:nvGraphicFramePr>
        <p:xfrm>
          <a:off x="2362200" y="816018"/>
          <a:ext cx="4090423" cy="4525966"/>
        </p:xfrm>
        <a:graphic>
          <a:graphicData uri="http://schemas.openxmlformats.org/drawingml/2006/table">
            <a:tbl>
              <a:tblPr>
                <a:tableStyleId>{5C22544A-7EE6-4342-B048-85BDC9FD1C3A}</a:tableStyleId>
              </a:tblPr>
              <a:tblGrid>
                <a:gridCol w="440253">
                  <a:extLst>
                    <a:ext uri="{9D8B030D-6E8A-4147-A177-3AD203B41FA5}">
                      <a16:colId xmlns:a16="http://schemas.microsoft.com/office/drawing/2014/main" val="3211425769"/>
                    </a:ext>
                  </a:extLst>
                </a:gridCol>
                <a:gridCol w="564268">
                  <a:extLst>
                    <a:ext uri="{9D8B030D-6E8A-4147-A177-3AD203B41FA5}">
                      <a16:colId xmlns:a16="http://schemas.microsoft.com/office/drawing/2014/main" val="3513708868"/>
                    </a:ext>
                  </a:extLst>
                </a:gridCol>
                <a:gridCol w="936312">
                  <a:extLst>
                    <a:ext uri="{9D8B030D-6E8A-4147-A177-3AD203B41FA5}">
                      <a16:colId xmlns:a16="http://schemas.microsoft.com/office/drawing/2014/main" val="2638831889"/>
                    </a:ext>
                  </a:extLst>
                </a:gridCol>
                <a:gridCol w="975583">
                  <a:extLst>
                    <a:ext uri="{9D8B030D-6E8A-4147-A177-3AD203B41FA5}">
                      <a16:colId xmlns:a16="http://schemas.microsoft.com/office/drawing/2014/main" val="961145663"/>
                    </a:ext>
                  </a:extLst>
                </a:gridCol>
                <a:gridCol w="1174007">
                  <a:extLst>
                    <a:ext uri="{9D8B030D-6E8A-4147-A177-3AD203B41FA5}">
                      <a16:colId xmlns:a16="http://schemas.microsoft.com/office/drawing/2014/main" val="4104021339"/>
                    </a:ext>
                  </a:extLst>
                </a:gridCol>
              </a:tblGrid>
              <a:tr h="264967">
                <a:tc>
                  <a:txBody>
                    <a:bodyPr/>
                    <a:lstStyle/>
                    <a:p>
                      <a:pPr algn="r" fontAlgn="b"/>
                      <a:r>
                        <a:rPr lang="en-US" sz="700" u="none" strike="noStrike">
                          <a:effectLst/>
                        </a:rPr>
                        <a:t>1/1/18</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WG Status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First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Affiliation</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1625750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101733"/>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53452735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Thor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Berglie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SSC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776146605"/>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Carlos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Caicedo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Syracuse University (Secretary)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50812013"/>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David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Chester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Harris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950383631"/>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Lynn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Grande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Self</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4183204441"/>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Shawn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Kern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SRI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98654519"/>
                  </a:ext>
                </a:extLst>
              </a:tr>
              <a:tr h="224808">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Mitch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Kokar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 &amp; Northeastern University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0272519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Alex</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Lackpour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Lockheed </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3855102"/>
                  </a:ext>
                </a:extLst>
              </a:tr>
              <a:tr h="224808">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Communications Research Centre Canada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65398102"/>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Jakub</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Moskal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820465901"/>
                  </a:ext>
                </a:extLst>
              </a:tr>
              <a:tr h="224808">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Prasad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Wireless and Mobile Communication, TU Delft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14935712"/>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Tony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Rennier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Foundry Inc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28681071"/>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Reinhard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SchrageConsult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720373108"/>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 (Former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2413858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John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5002547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Darcy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Swain-Walsh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 (Vice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1367097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Buris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Nebens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0402783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Paul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Falvell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CGI Group Inc.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7246867"/>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Colby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Harper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Pathfinder Wireless Corp</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556090725"/>
                  </a:ext>
                </a:extLst>
              </a:tr>
              <a:tr h="224808">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Dustan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Hellwig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Chesapeake Technology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6255874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Nilesh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Khamberkar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Univ. of Buffalo</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41538332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Catherine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King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59401548"/>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Mark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McHenry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Shared Spectrum Company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443565"/>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Messner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421177"/>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Karthikeyan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Ovuraj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Twilight Ventures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6041907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Luzango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Pangani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CSIR Institute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9826219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Saeedeh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Parsaeefard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ITRC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121466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Yuriy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Posherstnik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US Army RDECOM CERDEC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13461268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Ranga</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Reddy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6916596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Charles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Sheehe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NASA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814362512"/>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Nicholas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2276604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Kael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Stilp</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dirty="0">
                          <a:effectLst/>
                        </a:rPr>
                        <a:t>MITRE</a:t>
                      </a:r>
                      <a:endParaRPr lang="en-US" sz="700" b="0" i="0" u="none" strike="noStrike" dirty="0">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8590226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1/18/19  08:00-9:00 EST (UTC-5)</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Architecture /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a:p>
            <a:pPr marL="119063" indent="0"/>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00B2F51C-06A1-9141-9379-E054220C5B2D}" type="datetime1">
              <a:rPr lang="en-US" smtClean="0"/>
              <a:t>1/17/19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a:t>
            </a:r>
            <a:r>
              <a:rPr lang="en-US" dirty="0"/>
              <a:t>in 5-19-0001-00</a:t>
            </a:r>
          </a:p>
          <a:p>
            <a:endParaRPr dirty="0"/>
          </a:p>
          <a:p>
            <a:r>
              <a:rPr dirty="0"/>
              <a:t>Mover: </a:t>
            </a:r>
          </a:p>
          <a:p>
            <a:r>
              <a:rPr dirty="0"/>
              <a:t>Second: </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7DE71C8-AF2C-384F-90BA-51F6044C7421}" type="datetime1">
              <a:rPr lang="en-US" smtClean="0"/>
              <a:t>1/17/19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F3DAF02F-11EC-4F4D-B8B8-5C9758B2F2C6}" type="datetime1">
              <a:rPr lang="en-US" smtClean="0"/>
              <a:t>1/17/19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8D8FAF7C-D777-E24C-982F-9F431D937922}" type="datetime1">
              <a:rPr lang="en-US" smtClean="0"/>
              <a:t>1/17/19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953E184C-31B3-8742-87E2-C2FB4E99CA09}" type="datetime1">
              <a:rPr lang="en-US" smtClean="0"/>
              <a:t>1/17/19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16109</TotalTime>
  <Words>1452</Words>
  <Application>Microsoft Macintosh PowerPoint</Application>
  <PresentationFormat>On-screen Show (4:3)</PresentationFormat>
  <Paragraphs>374</Paragraphs>
  <Slides>21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Architecture Status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472</cp:revision>
  <dcterms:created xsi:type="dcterms:W3CDTF">2013-08-13T02:52:21Z</dcterms:created>
  <dcterms:modified xsi:type="dcterms:W3CDTF">2019-01-17T18:29:46Z</dcterms:modified>
</cp:coreProperties>
</file>