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15" r:id="rId3"/>
    <p:sldId id="402" r:id="rId4"/>
    <p:sldId id="337" r:id="rId5"/>
    <p:sldId id="332" r:id="rId6"/>
    <p:sldId id="387" r:id="rId7"/>
    <p:sldId id="388" r:id="rId8"/>
    <p:sldId id="389" r:id="rId9"/>
    <p:sldId id="390" r:id="rId10"/>
    <p:sldId id="391" r:id="rId11"/>
    <p:sldId id="399" r:id="rId12"/>
    <p:sldId id="403" r:id="rId13"/>
    <p:sldId id="405" r:id="rId14"/>
    <p:sldId id="406" r:id="rId15"/>
    <p:sldId id="410" r:id="rId16"/>
    <p:sldId id="411" r:id="rId17"/>
    <p:sldId id="404" r:id="rId18"/>
    <p:sldId id="407" r:id="rId19"/>
    <p:sldId id="360" r:id="rId20"/>
    <p:sldId id="384" r:id="rId21"/>
    <p:sldId id="408" r:id="rId22"/>
    <p:sldId id="370" r:id="rId23"/>
    <p:sldId id="409" r:id="rId24"/>
    <p:sldId id="317" r:id="rId25"/>
    <p:sldId id="307" r:id="rId26"/>
    <p:sldId id="401" r:id="rId27"/>
    <p:sldId id="412" r:id="rId28"/>
    <p:sldId id="386" r:id="rId29"/>
    <p:sldId id="398" r:id="rId30"/>
    <p:sldId id="36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p:cViewPr>
        <p:scale>
          <a:sx n="80" d="100"/>
          <a:sy n="80" d="100"/>
        </p:scale>
        <p:origin x="708"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10</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C14AB23-6EF6-4CB4-A963-43A0011C0D61}" type="datetime1">
              <a:rPr lang="en-US" smtClean="0"/>
              <a:t>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5-18-0047-03-agen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0AC50FA-A027-44A9-A0DE-634DD114125A}" type="datetime1">
              <a:rPr lang="en-US" smtClean="0"/>
              <a:t>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5-18-0047-03-agen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1F29A8-6A0A-4C53-9DCF-6829BC36C6E4}" type="datetime1">
              <a:rPr lang="en-US" smtClean="0"/>
              <a:t>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5-18-0047-03-agen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DFE6056-C6F6-4A52-A97A-3D8A068F9458}" type="datetime1">
              <a:rPr lang="en-US" smtClean="0"/>
              <a:t>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5-18-0047-03-agen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99E89D2-4AB3-45DC-9490-9486821E6AB2}" type="datetime1">
              <a:rPr lang="en-US" smtClean="0"/>
              <a:t>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5-18-0047-03-agen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7198DA5-F8AC-4488-98A4-E20013CBD1CF}" type="datetime1">
              <a:rPr lang="en-US" smtClean="0"/>
              <a:t>12/7/2018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5-18-0047-03-agen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71A6783-A51D-4929-8E3A-C3069454CCE5}" type="datetime1">
              <a:rPr lang="en-US" smtClean="0"/>
              <a:t>12/7/2018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5-18-0047-03-agen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172C7C6-4B55-4E3F-9209-626EA9CD4BB8}" type="datetime1">
              <a:rPr lang="en-US" smtClean="0"/>
              <a:t>12/7/2018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5-18-0047-03-agen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BB07B8-25C0-4F82-A4B4-65DC6963D735}" type="datetime1">
              <a:rPr lang="en-US" smtClean="0"/>
              <a:t>12/7/2018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5-18-0047-03-agen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66C862A-2B37-485B-8B83-CFFB808D1342}" type="datetime1">
              <a:rPr lang="en-US" smtClean="0"/>
              <a:t>12/7/2018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5-18-0047-03-agen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D5FB83-CBA4-4F25-B09A-4C8564E2B204}" type="datetime1">
              <a:rPr lang="en-US" smtClean="0"/>
              <a:t>12/7/2018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5-18-0047-03-agen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EE0A594-7F10-48AD-8A75-B2F5BEFAEC8E}" type="datetime1">
              <a:rPr lang="en-US" smtClean="0"/>
              <a:t>12/7/2018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5-18-0047-03-agen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stine@mitr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mentor.ieee.org/1900.5/dcn/18/5-18-0041-00-mmat-mitre-directions.docx" TargetMode="External"/><Relationship Id="rId4" Type="http://schemas.openxmlformats.org/officeDocument/2006/relationships/hyperlink" Target="http://info.mitre.org/cgi-bin/formrex/formrex.pl?config=foreignvisitw.tx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1900.5/dcn/18/5-18-0049-00-mins-minutes-of-the-1900-5-wg-meeting-november-28-2018.docx" TargetMode="External"/><Relationship Id="rId2" Type="http://schemas.openxmlformats.org/officeDocument/2006/relationships/hyperlink" Target="https://mentor.ieee.org/1900.5/dcn/18/5-18-0048-00-mins-minutes-of-the-1900-5-wg-meeting-november-6-2018.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C68B046-03EB-43B6-A9FE-535F83F321A4}" type="datetime1">
              <a:rPr lang="en-US" smtClean="0">
                <a:solidFill>
                  <a:srgbClr val="000099"/>
                </a:solidFill>
              </a:rPr>
              <a:t>12/7/2018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06-07 December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07 December 2018</a:t>
            </a:r>
          </a:p>
          <a:p>
            <a:pPr eaLnBrk="0" hangingPunct="0"/>
            <a:r>
              <a:rPr lang="en-US" sz="1200" b="1" dirty="0">
                <a:latin typeface="Arial" pitchFamily="34" charset="0"/>
                <a:cs typeface="Times New Roman" pitchFamily="18" charset="0"/>
              </a:rPr>
              <a:t>Document No: 5-18-0047-03-agen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5-18-0047-03-agen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A513AB9-7729-4854-899E-DADF6FA20B42}" type="datetime1">
              <a:rPr lang="en-US" smtClean="0"/>
              <a:t>12/7/2018</a:t>
            </a:fld>
            <a:endParaRPr lang="en-US" dirty="0"/>
          </a:p>
        </p:txBody>
      </p:sp>
      <p:sp>
        <p:nvSpPr>
          <p:cNvPr id="3" name="Footer Placeholder 2"/>
          <p:cNvSpPr>
            <a:spLocks noGrp="1"/>
          </p:cNvSpPr>
          <p:nvPr>
            <p:ph type="ftr" sz="quarter" idx="11"/>
          </p:nvPr>
        </p:nvSpPr>
        <p:spPr/>
        <p:txBody>
          <a:bodyPr/>
          <a:lstStyle/>
          <a:p>
            <a:pPr>
              <a:defRPr/>
            </a:pPr>
            <a:r>
              <a:rPr lang="en-US"/>
              <a:t>Doc #: 5-18-0047-03-agen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Yearly 1900.5 Elections</a:t>
            </a:r>
          </a:p>
        </p:txBody>
      </p:sp>
      <p:sp>
        <p:nvSpPr>
          <p:cNvPr id="3" name="Content Placeholder 2"/>
          <p:cNvSpPr>
            <a:spLocks noGrp="1"/>
          </p:cNvSpPr>
          <p:nvPr>
            <p:ph idx="1"/>
          </p:nvPr>
        </p:nvSpPr>
        <p:spPr/>
        <p:txBody>
          <a:bodyPr/>
          <a:lstStyle/>
          <a:p>
            <a:r>
              <a:rPr lang="en-US" sz="2400" dirty="0"/>
              <a:t>Elections will be per section 3.1 of the </a:t>
            </a:r>
            <a:r>
              <a:rPr lang="en-US" sz="2400" dirty="0" err="1"/>
              <a:t>DySPAN</a:t>
            </a:r>
            <a:r>
              <a:rPr lang="en-US" sz="2400" dirty="0"/>
              <a:t>-SC WG P&amp;P</a:t>
            </a:r>
          </a:p>
          <a:p>
            <a:pPr marL="400050" lvl="1" indent="0">
              <a:buNone/>
            </a:pPr>
            <a:r>
              <a:rPr lang="en-US" sz="1400" dirty="0"/>
              <a:t>Officers shall be elected in accordance with the procedures of </a:t>
            </a:r>
            <a:r>
              <a:rPr lang="en-US" sz="1400" dirty="0" err="1"/>
              <a:t>DySPAN</a:t>
            </a:r>
            <a:r>
              <a:rPr lang="en-US" sz="1400" dirty="0"/>
              <a:t>-SC. The procedures areas follows:</a:t>
            </a:r>
          </a:p>
          <a:p>
            <a:pPr marL="400050" lvl="1" indent="0">
              <a:buNone/>
            </a:pPr>
            <a:r>
              <a:rPr lang="en-US" sz="1400" dirty="0"/>
              <a:t>There shall be an annual vote of the Working Group to elect the Chair, Vice Chair, a Secretary, and (optionally) a Treasurer. A person may simultaneously hold the positions of Secretary and Treasurer.</a:t>
            </a:r>
          </a:p>
          <a:p>
            <a:pPr marL="400050" lvl="1" indent="0">
              <a:buNone/>
            </a:pPr>
            <a:r>
              <a:rPr lang="en-US" sz="1400" dirty="0"/>
              <a:t>The Sponsor Chair, or the </a:t>
            </a:r>
            <a:r>
              <a:rPr lang="en-US" sz="1400" dirty="0" err="1"/>
              <a:t>DySPAN</a:t>
            </a:r>
            <a:r>
              <a:rPr lang="en-US" sz="1400" dirty="0"/>
              <a:t>-SC, shall appoint an Elections Officer whose function is to gather nominations and conduct an election. The Elections Officer shall not be a nominee in the election.</a:t>
            </a:r>
          </a:p>
          <a:p>
            <a:pPr marL="400050" lvl="1" indent="0">
              <a:buNone/>
            </a:pPr>
            <a:r>
              <a:rPr lang="en-US" sz="1400" dirty="0"/>
              <a:t>Voting members shall nominate to the Elections Officer one or more voting members for the Chair, Vice Chair, (optionally) a Treasurer, and Secretary Offices to be filled at the election. Nominees shall be eligible to hold the office for which they are elected. A person shall be nominated for no more than one office. Upon written notification, the nominee shall, within 14 calendar days, indicate acceptance or rejection of the nomination. If no nomination is received or accepted for an office, a temporary appointment shall be made in accordance with Clause 3.2.</a:t>
            </a:r>
          </a:p>
          <a:p>
            <a:pPr marL="400050" lvl="1" indent="0">
              <a:buNone/>
            </a:pPr>
            <a:r>
              <a:rPr lang="en-US" sz="1400" dirty="0"/>
              <a:t>The Elections Officer shall prepare and conduct the election by letter or electronic ballot. Voting will conclude in a time determined by the Sponsor, but no less than 14 calendar days. Each voting member may cast one approval vote for each of as many nominees for an office as the voting member chooses. The nominee with the greatest number of approval votes shall win the election, provided ballots are returned by a majority of the eligible voters for that election.</a:t>
            </a:r>
          </a:p>
          <a:p>
            <a:pPr marL="400050" lvl="1" indent="0">
              <a:buNone/>
            </a:pPr>
            <a:r>
              <a:rPr lang="en-US" sz="1400" dirty="0"/>
              <a:t>The term of office for each officer shall be </a:t>
            </a:r>
            <a:r>
              <a:rPr lang="en-US" sz="1400" i="1" dirty="0">
                <a:solidFill>
                  <a:srgbClr val="FF0000"/>
                </a:solidFill>
              </a:rPr>
              <a:t>one</a:t>
            </a:r>
            <a:r>
              <a:rPr lang="en-US" sz="1400" i="1" dirty="0"/>
              <a:t> </a:t>
            </a:r>
            <a:r>
              <a:rPr lang="en-US" sz="1400" b="1" i="1" dirty="0"/>
              <a:t>two </a:t>
            </a:r>
            <a:r>
              <a:rPr lang="en-US" sz="1400" dirty="0"/>
              <a:t>year, but an officer may serve until a successor is appointed.</a:t>
            </a:r>
            <a:endParaRPr lang="en-US" sz="2000" dirty="0"/>
          </a:p>
        </p:txBody>
      </p:sp>
      <p:sp>
        <p:nvSpPr>
          <p:cNvPr id="4" name="Date Placeholder 3"/>
          <p:cNvSpPr>
            <a:spLocks noGrp="1"/>
          </p:cNvSpPr>
          <p:nvPr>
            <p:ph type="dt" sz="half" idx="10"/>
          </p:nvPr>
        </p:nvSpPr>
        <p:spPr/>
        <p:txBody>
          <a:bodyPr/>
          <a:lstStyle/>
          <a:p>
            <a:pPr>
              <a:defRPr/>
            </a:pPr>
            <a:fld id="{030744A8-E470-47F9-B7DF-4DA18999A749}" type="datetime1">
              <a:rPr lang="en-US" smtClean="0"/>
              <a:t>12/7/2018</a:t>
            </a:fld>
            <a:endParaRPr lang="en-US" dirty="0"/>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
        <p:nvSpPr>
          <p:cNvPr id="7" name="TextBox 6"/>
          <p:cNvSpPr txBox="1"/>
          <p:nvPr/>
        </p:nvSpPr>
        <p:spPr>
          <a:xfrm>
            <a:off x="1746884" y="107316"/>
            <a:ext cx="4806316" cy="369332"/>
          </a:xfrm>
          <a:prstGeom prst="rect">
            <a:avLst/>
          </a:prstGeom>
          <a:noFill/>
        </p:spPr>
        <p:txBody>
          <a:bodyPr wrap="none" rtlCol="0">
            <a:spAutoFit/>
          </a:bodyPr>
          <a:lstStyle/>
          <a:p>
            <a:r>
              <a:rPr lang="en-US" dirty="0"/>
              <a:t>Is term of office starting in 2019 one or two years</a:t>
            </a:r>
          </a:p>
        </p:txBody>
      </p:sp>
      <p:cxnSp>
        <p:nvCxnSpPr>
          <p:cNvPr id="9" name="Straight Connector 8"/>
          <p:cNvCxnSpPr/>
          <p:nvPr/>
        </p:nvCxnSpPr>
        <p:spPr>
          <a:xfrm>
            <a:off x="3986867" y="5806580"/>
            <a:ext cx="30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1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a:t>Agenda Items for 12/6/18</a:t>
            </a:r>
          </a:p>
        </p:txBody>
      </p:sp>
      <p:sp>
        <p:nvSpPr>
          <p:cNvPr id="4" name="Date Placeholder 3"/>
          <p:cNvSpPr>
            <a:spLocks noGrp="1"/>
          </p:cNvSpPr>
          <p:nvPr>
            <p:ph type="dt" sz="half" idx="10"/>
          </p:nvPr>
        </p:nvSpPr>
        <p:spPr/>
        <p:txBody>
          <a:bodyPr/>
          <a:lstStyle/>
          <a:p>
            <a:pPr>
              <a:defRPr/>
            </a:pPr>
            <a:fld id="{31AFFBB9-CDC4-44DE-8EF5-249FAB3FB956}"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4264065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13857" y="27963"/>
            <a:ext cx="8229600" cy="1143000"/>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04800" y="762000"/>
            <a:ext cx="8229600" cy="4525963"/>
          </a:xfrm>
        </p:spPr>
        <p:txBody>
          <a:bodyPr/>
          <a:lstStyle/>
          <a:p>
            <a:r>
              <a:rPr sz="2000" dirty="0"/>
              <a:t>Leadership sessions</a:t>
            </a:r>
          </a:p>
          <a:p>
            <a:pPr lvl="1"/>
            <a:r>
              <a:rPr lang="en-US" sz="1800" dirty="0"/>
              <a:t>Held 2 sessions week on 11/29</a:t>
            </a:r>
          </a:p>
          <a:p>
            <a:pPr lvl="1"/>
            <a:r>
              <a:rPr lang="en-US" sz="1800" dirty="0"/>
              <a:t>Discussion points</a:t>
            </a:r>
          </a:p>
          <a:p>
            <a:pPr lvl="2"/>
            <a:r>
              <a:rPr lang="en-US" sz="1400" dirty="0"/>
              <a:t>How to re-establish WG after hibernation (membership)</a:t>
            </a:r>
          </a:p>
          <a:p>
            <a:pPr lvl="2"/>
            <a:r>
              <a:rPr lang="en-US" sz="1400" dirty="0"/>
              <a:t>P&amp;P Updates – Approved!</a:t>
            </a:r>
          </a:p>
          <a:p>
            <a:pPr lvl="3"/>
            <a:r>
              <a:rPr lang="en-US" sz="1400" dirty="0"/>
              <a:t>New WG P&amp;P should go into effect 01 Jan 2019</a:t>
            </a:r>
          </a:p>
          <a:p>
            <a:pPr lvl="4"/>
            <a:r>
              <a:rPr lang="en-US" sz="1800" dirty="0"/>
              <a:t>2 year term for WG officers…</a:t>
            </a:r>
          </a:p>
          <a:p>
            <a:pPr lvl="3"/>
            <a:r>
              <a:rPr lang="en-US" sz="1400" dirty="0"/>
              <a:t>New </a:t>
            </a:r>
            <a:r>
              <a:rPr lang="en-US" sz="1400" dirty="0" err="1"/>
              <a:t>DySPAN</a:t>
            </a:r>
            <a:r>
              <a:rPr lang="en-US" sz="1400" dirty="0"/>
              <a:t>-SC P&amp;P goes into effect when posted by </a:t>
            </a:r>
            <a:r>
              <a:rPr lang="en-US" sz="1400" dirty="0" err="1"/>
              <a:t>AudCom</a:t>
            </a:r>
            <a:endParaRPr lang="en-US" sz="1400" dirty="0"/>
          </a:p>
          <a:p>
            <a:pPr lvl="1"/>
            <a:r>
              <a:rPr lang="en-US" sz="1800" dirty="0" err="1"/>
              <a:t>DySPAN</a:t>
            </a:r>
            <a:r>
              <a:rPr lang="en-US" sz="1800" dirty="0"/>
              <a:t>-SC may make an “offer” to IEEE on a GET </a:t>
            </a:r>
            <a:r>
              <a:rPr lang="en-US" sz="1800" dirty="0" err="1"/>
              <a:t>DySPAN</a:t>
            </a:r>
            <a:r>
              <a:rPr lang="en-US" sz="1800" dirty="0"/>
              <a:t>-SC program</a:t>
            </a:r>
          </a:p>
          <a:p>
            <a:pPr lvl="2"/>
            <a:r>
              <a:rPr lang="en-US" sz="1400" dirty="0"/>
              <a:t>Make </a:t>
            </a:r>
            <a:r>
              <a:rPr lang="en-US" sz="1400" dirty="0" err="1"/>
              <a:t>DySPAN</a:t>
            </a:r>
            <a:r>
              <a:rPr lang="en-US" sz="1400" dirty="0"/>
              <a:t>-SC standards available for free after 6 months (TBD)</a:t>
            </a:r>
          </a:p>
          <a:p>
            <a:pPr lvl="1"/>
            <a:r>
              <a:rPr lang="en-US" sz="1800" dirty="0"/>
              <a:t>Discussions on Cloud sensing, Machine Learning, Architecture</a:t>
            </a:r>
          </a:p>
          <a:p>
            <a:pPr lvl="2"/>
            <a:r>
              <a:rPr lang="en-US" sz="1400" dirty="0"/>
              <a:t>IEEE 802 may have interest in the Cloud sensing (may prefer PAR there)</a:t>
            </a:r>
          </a:p>
          <a:p>
            <a:pPr lvl="1"/>
            <a:r>
              <a:rPr lang="en-US" sz="1800" dirty="0"/>
              <a:t>Trying to set directions for </a:t>
            </a:r>
            <a:r>
              <a:rPr lang="en-US" sz="1800" dirty="0" err="1"/>
              <a:t>DySPAN</a:t>
            </a:r>
            <a:r>
              <a:rPr lang="en-US" sz="1800" dirty="0"/>
              <a:t>-SC</a:t>
            </a:r>
          </a:p>
          <a:p>
            <a:r>
              <a:rPr lang="en-US" sz="2000" dirty="0"/>
              <a:t>Architecture / API Study Group</a:t>
            </a:r>
          </a:p>
          <a:p>
            <a:pPr lvl="1"/>
            <a:r>
              <a:rPr lang="en-US" sz="1800" dirty="0"/>
              <a:t>Looks Like 1900.5 has the lead for overall of </a:t>
            </a:r>
            <a:r>
              <a:rPr lang="en-US" sz="1800" dirty="0" err="1"/>
              <a:t>DySPAN</a:t>
            </a:r>
            <a:r>
              <a:rPr lang="en-US" sz="1800" dirty="0"/>
              <a:t>-SC</a:t>
            </a:r>
          </a:p>
          <a:p>
            <a:r>
              <a:rPr lang="en-US" sz="2000" dirty="0"/>
              <a:t>Machine Learning Study Group</a:t>
            </a:r>
          </a:p>
          <a:p>
            <a:pPr lvl="1"/>
            <a:r>
              <a:rPr lang="en-US" sz="1800" dirty="0"/>
              <a:t>No clear direction</a:t>
            </a:r>
          </a:p>
          <a:p>
            <a:pPr lvl="1"/>
            <a:r>
              <a:rPr lang="en-US" sz="1800" dirty="0"/>
              <a:t>Suggest architecture should allow for variety of ML methods </a:t>
            </a:r>
          </a:p>
          <a:p>
            <a:pPr lvl="1"/>
            <a:endParaRPr lang="en-US" sz="1800" dirty="0"/>
          </a:p>
          <a:p>
            <a:pPr lvl="1"/>
            <a:endParaRPr lang="en-US" sz="1600" dirty="0"/>
          </a:p>
          <a:p>
            <a:endParaRPr lang="en-US" sz="2400" dirty="0"/>
          </a:p>
          <a:p>
            <a:pPr lvl="1"/>
            <a:endParaRPr lang="en-US" sz="2000" dirty="0"/>
          </a:p>
        </p:txBody>
      </p:sp>
      <p:sp>
        <p:nvSpPr>
          <p:cNvPr id="4" name="Date Placeholder 3"/>
          <p:cNvSpPr>
            <a:spLocks noGrp="1"/>
          </p:cNvSpPr>
          <p:nvPr>
            <p:ph type="dt" sz="quarter" idx="10"/>
          </p:nvPr>
        </p:nvSpPr>
        <p:spPr/>
        <p:txBody>
          <a:bodyPr/>
          <a:lstStyle/>
          <a:p>
            <a:pPr>
              <a:defRPr/>
            </a:pPr>
            <a:fld id="{3125EC2E-9713-457D-A4F9-78673FF73BB9}"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13</a:t>
            </a:fld>
            <a:endParaRPr lang="en-US"/>
          </a:p>
        </p:txBody>
      </p:sp>
    </p:spTree>
    <p:extLst>
      <p:ext uri="{BB962C8B-B14F-4D97-AF65-F5344CB8AC3E}">
        <p14:creationId xmlns:p14="http://schemas.microsoft.com/office/powerpoint/2010/main" val="1842046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533400" y="1272330"/>
            <a:ext cx="7924800" cy="4525963"/>
          </a:xfrm>
        </p:spPr>
        <p:txBody>
          <a:bodyPr/>
          <a:lstStyle/>
          <a:p>
            <a:r>
              <a:rPr lang="en-US" sz="2000" dirty="0"/>
              <a:t>Working on “Get </a:t>
            </a:r>
            <a:r>
              <a:rPr lang="en-US" sz="2000" dirty="0" err="1"/>
              <a:t>DySPAN</a:t>
            </a:r>
            <a:r>
              <a:rPr lang="en-US" sz="2000" dirty="0"/>
              <a:t>-SC” Program:  Seems a long shot…</a:t>
            </a:r>
          </a:p>
          <a:p>
            <a:r>
              <a:rPr lang="en-US" sz="2000" dirty="0"/>
              <a:t>NSC – Status (Several projects targeting 1900.5 compliance)</a:t>
            </a:r>
          </a:p>
          <a:p>
            <a:pPr lvl="1"/>
            <a:r>
              <a:rPr lang="en-US" sz="1800" dirty="0"/>
              <a:t>Working towards release of project list</a:t>
            </a:r>
          </a:p>
          <a:p>
            <a:r>
              <a:rPr lang="en-US" sz="2000" dirty="0"/>
              <a:t>Standards paper in process</a:t>
            </a:r>
          </a:p>
          <a:p>
            <a:pPr lvl="1"/>
            <a:r>
              <a:rPr lang="en-US" sz="1800" dirty="0"/>
              <a:t>Communications Magazine – No update</a:t>
            </a:r>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a:t>Review response completed and being resubmitted for consideration</a:t>
            </a:r>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dirty="0"/>
              <a:t>AI Mat – Ask about this at </a:t>
            </a:r>
            <a:r>
              <a:rPr lang="en-US" sz="1600" dirty="0" err="1"/>
              <a:t>DySPAN</a:t>
            </a:r>
            <a:r>
              <a:rPr lang="en-US" sz="1600" dirty="0"/>
              <a:t>-SC meeting….</a:t>
            </a:r>
          </a:p>
          <a:p>
            <a:pPr lvl="3"/>
            <a:r>
              <a:rPr lang="en-US" sz="1600" dirty="0"/>
              <a:t>Response:  Sounds like Francesco Benedetto (1900.1 Chair) may lead an effort here</a:t>
            </a:r>
          </a:p>
        </p:txBody>
      </p:sp>
      <p:sp>
        <p:nvSpPr>
          <p:cNvPr id="4" name="Date Placeholder 3"/>
          <p:cNvSpPr>
            <a:spLocks noGrp="1"/>
          </p:cNvSpPr>
          <p:nvPr>
            <p:ph type="dt" sz="quarter" idx="10"/>
          </p:nvPr>
        </p:nvSpPr>
        <p:spPr/>
        <p:txBody>
          <a:bodyPr/>
          <a:lstStyle/>
          <a:p>
            <a:pPr>
              <a:defRPr/>
            </a:pPr>
            <a:fld id="{C46A7850-F499-485C-B672-FBFF54638DF4}"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14</a:t>
            </a:fld>
            <a:endParaRPr lang="en-US"/>
          </a:p>
        </p:txBody>
      </p:sp>
    </p:spTree>
    <p:extLst>
      <p:ext uri="{BB962C8B-B14F-4D97-AF65-F5344CB8AC3E}">
        <p14:creationId xmlns:p14="http://schemas.microsoft.com/office/powerpoint/2010/main" val="1907084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1900.5.2a status</a:t>
            </a:r>
          </a:p>
          <a:p>
            <a:pPr lvl="1"/>
            <a:r>
              <a:rPr lang="en-US" sz="2400" dirty="0"/>
              <a:t>Review 5-18-0044-00 &amp; 5-18-0045-00</a:t>
            </a:r>
          </a:p>
          <a:p>
            <a:pPr lvl="1"/>
            <a:endParaRPr lang="en-US" sz="2400" dirty="0"/>
          </a:p>
        </p:txBody>
      </p:sp>
      <p:sp>
        <p:nvSpPr>
          <p:cNvPr id="4" name="Date Placeholder 3"/>
          <p:cNvSpPr>
            <a:spLocks noGrp="1"/>
          </p:cNvSpPr>
          <p:nvPr>
            <p:ph type="dt" sz="quarter" idx="10"/>
          </p:nvPr>
        </p:nvSpPr>
        <p:spPr/>
        <p:txBody>
          <a:bodyPr/>
          <a:lstStyle/>
          <a:p>
            <a:pPr>
              <a:defRPr/>
            </a:pPr>
            <a:fld id="{0747949B-1389-4187-ADBC-DBD22FFA5FB0}"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97716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PAR approved by </a:t>
            </a:r>
            <a:r>
              <a:rPr lang="en-US" sz="2800" dirty="0" err="1"/>
              <a:t>DySPAN</a:t>
            </a:r>
            <a:r>
              <a:rPr lang="en-US" sz="2800" dirty="0"/>
              <a:t>-SC on 11/29/18 unanimously</a:t>
            </a:r>
          </a:p>
          <a:p>
            <a:pPr lvl="1"/>
            <a:r>
              <a:rPr lang="en-US" sz="2400" dirty="0"/>
              <a:t>Submitting PAR to </a:t>
            </a:r>
            <a:r>
              <a:rPr lang="en-US" sz="2400" dirty="0" err="1"/>
              <a:t>NesCom</a:t>
            </a:r>
            <a:r>
              <a:rPr lang="en-US" sz="2400" dirty="0"/>
              <a:t> (Lynn Grande has action)</a:t>
            </a:r>
          </a:p>
          <a:p>
            <a:r>
              <a:rPr lang="en-US" sz="2800" dirty="0"/>
              <a:t>Other discussions?</a:t>
            </a:r>
            <a:endParaRPr lang="en-US" dirty="0"/>
          </a:p>
          <a:p>
            <a:endParaRPr lang="en-US" sz="2800" dirty="0"/>
          </a:p>
        </p:txBody>
      </p:sp>
      <p:sp>
        <p:nvSpPr>
          <p:cNvPr id="4" name="Date Placeholder 3"/>
          <p:cNvSpPr>
            <a:spLocks noGrp="1"/>
          </p:cNvSpPr>
          <p:nvPr>
            <p:ph type="dt" sz="quarter" idx="10"/>
          </p:nvPr>
        </p:nvSpPr>
        <p:spPr/>
        <p:txBody>
          <a:bodyPr/>
          <a:lstStyle/>
          <a:p>
            <a:pPr>
              <a:defRPr/>
            </a:pPr>
            <a:fld id="{34538B36-8632-420C-9EA3-F1C3733611DC}"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a:t>Agenda Items for 12/7/18</a:t>
            </a:r>
          </a:p>
        </p:txBody>
      </p:sp>
      <p:sp>
        <p:nvSpPr>
          <p:cNvPr id="4" name="Date Placeholder 3"/>
          <p:cNvSpPr>
            <a:spLocks noGrp="1"/>
          </p:cNvSpPr>
          <p:nvPr>
            <p:ph type="dt" sz="half" idx="10"/>
          </p:nvPr>
        </p:nvSpPr>
        <p:spPr/>
        <p:txBody>
          <a:bodyPr/>
          <a:lstStyle/>
          <a:p>
            <a:pPr>
              <a:defRPr/>
            </a:pPr>
            <a:fld id="{6C8B1DC8-84E6-44F9-B03A-FE24D94440BD}"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Tree>
    <p:extLst>
      <p:ext uri="{BB962C8B-B14F-4D97-AF65-F5344CB8AC3E}">
        <p14:creationId xmlns:p14="http://schemas.microsoft.com/office/powerpoint/2010/main" val="1338474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a:t>Patent slide review</a:t>
            </a:r>
          </a:p>
        </p:txBody>
      </p:sp>
      <p:sp>
        <p:nvSpPr>
          <p:cNvPr id="4" name="Date Placeholder 3"/>
          <p:cNvSpPr>
            <a:spLocks noGrp="1"/>
          </p:cNvSpPr>
          <p:nvPr>
            <p:ph type="dt" sz="half" idx="10"/>
          </p:nvPr>
        </p:nvSpPr>
        <p:spPr/>
        <p:txBody>
          <a:bodyPr/>
          <a:lstStyle/>
          <a:p>
            <a:pPr>
              <a:defRPr/>
            </a:pPr>
            <a:fld id="{D8013C14-1139-4B6A-B6A0-5E73861BF073}"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186759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  (12/6/18)</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Review of Draft</a:t>
            </a:r>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6F86361D-7D7A-4B06-88AA-50163E853CB5}" type="datetime1">
              <a:rPr lang="en-US" smtClean="0"/>
              <a:t>12/7/2018</a:t>
            </a:fld>
            <a:endParaRPr lang="en-US" dirty="0"/>
          </a:p>
        </p:txBody>
      </p:sp>
      <p:sp>
        <p:nvSpPr>
          <p:cNvPr id="5" name="Footer Placeholder 4"/>
          <p:cNvSpPr>
            <a:spLocks noGrp="1"/>
          </p:cNvSpPr>
          <p:nvPr>
            <p:ph type="ftr" sz="quarter" idx="11"/>
          </p:nvPr>
        </p:nvSpPr>
        <p:spPr/>
        <p:txBody>
          <a:bodyPr/>
          <a:lstStyle/>
          <a:p>
            <a:pPr>
              <a:defRPr/>
            </a:pPr>
            <a:r>
              <a:rPr lang="en-US"/>
              <a:t>Doc #: 5-18-0047-03-agen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1900.5 Face to Face</a:t>
            </a:r>
            <a:br>
              <a:rPr dirty="0"/>
            </a:br>
            <a:r>
              <a:rPr dirty="0"/>
              <a:t>Meeting Location</a:t>
            </a:r>
          </a:p>
        </p:txBody>
      </p:sp>
      <p:sp>
        <p:nvSpPr>
          <p:cNvPr id="2" name="Date Placeholder 1"/>
          <p:cNvSpPr>
            <a:spLocks noGrp="1"/>
          </p:cNvSpPr>
          <p:nvPr>
            <p:ph type="dt" sz="quarter" idx="10"/>
          </p:nvPr>
        </p:nvSpPr>
        <p:spPr/>
        <p:txBody>
          <a:bodyPr/>
          <a:lstStyle/>
          <a:p>
            <a:pPr>
              <a:defRPr/>
            </a:pPr>
            <a:fld id="{01569ED4-1B9C-42A5-8DB6-EB90EDFF2C56}" type="datetime1">
              <a:rPr lang="en-US" smtClean="0"/>
              <a:t>12/7/2018</a:t>
            </a:fld>
            <a:endParaRPr lang="en-US"/>
          </a:p>
        </p:txBody>
      </p:sp>
      <p:sp>
        <p:nvSpPr>
          <p:cNvPr id="3" name="Footer Placeholder 2"/>
          <p:cNvSpPr>
            <a:spLocks noGrp="1"/>
          </p:cNvSpPr>
          <p:nvPr>
            <p:ph type="ftr" sz="quarter" idx="11"/>
          </p:nvPr>
        </p:nvSpPr>
        <p:spPr/>
        <p:txBody>
          <a:bodyPr/>
          <a:lstStyle/>
          <a:p>
            <a:pPr>
              <a:defRPr/>
            </a:pPr>
            <a:r>
              <a:rPr lang="en-US"/>
              <a:t>Doc #: 5-18-0047-03-agen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453006" y="751738"/>
            <a:ext cx="3806323" cy="5909310"/>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b="1" dirty="0"/>
              <a:t>MITRE 4 Bldg.</a:t>
            </a:r>
          </a:p>
          <a:p>
            <a:r>
              <a:rPr lang="en-US" dirty="0"/>
              <a:t>7596 </a:t>
            </a:r>
            <a:r>
              <a:rPr lang="en-US" dirty="0" err="1"/>
              <a:t>Colshire</a:t>
            </a:r>
            <a:r>
              <a:rPr lang="en-US" dirty="0"/>
              <a:t> Drive</a:t>
            </a:r>
            <a:br>
              <a:rPr lang="en-US" dirty="0"/>
            </a:br>
            <a:r>
              <a:rPr lang="en-US" dirty="0"/>
              <a:t>McLean, VA</a:t>
            </a:r>
          </a:p>
          <a:p>
            <a:pPr marL="0" marR="0">
              <a:spcBef>
                <a:spcPts val="0"/>
              </a:spcBef>
              <a:spcAft>
                <a:spcPts val="0"/>
              </a:spcAft>
            </a:pPr>
            <a:endParaRPr lang="en-US" dirty="0"/>
          </a:p>
          <a:p>
            <a:r>
              <a:rPr lang="en-US" dirty="0" err="1"/>
              <a:t>PoC</a:t>
            </a:r>
            <a:r>
              <a:rPr lang="en-US" dirty="0"/>
              <a:t>:  </a:t>
            </a:r>
            <a:r>
              <a:rPr lang="en-US" b="1" dirty="0"/>
              <a:t>John A Stine, Ph.D.</a:t>
            </a:r>
            <a:endParaRPr lang="en-US" dirty="0"/>
          </a:p>
          <a:p>
            <a:r>
              <a:rPr lang="en-US" dirty="0"/>
              <a:t>Department Head</a:t>
            </a:r>
          </a:p>
          <a:p>
            <a:r>
              <a:rPr lang="en-US" dirty="0"/>
              <a:t>Operations Research</a:t>
            </a:r>
          </a:p>
          <a:p>
            <a:r>
              <a:rPr lang="en-US" dirty="0"/>
              <a:t>(703)-983-6281</a:t>
            </a:r>
          </a:p>
          <a:p>
            <a:pPr marL="0" marR="0">
              <a:spcBef>
                <a:spcPts val="0"/>
              </a:spcBef>
              <a:spcAft>
                <a:spcPts val="0"/>
              </a:spcAft>
            </a:pPr>
            <a:r>
              <a:rPr lang="en-US" dirty="0">
                <a:hlinkClick r:id="rId3"/>
              </a:rPr>
              <a:t>jstine@mitre.org</a:t>
            </a:r>
            <a:r>
              <a:rPr lang="en-US" dirty="0"/>
              <a:t>   </a:t>
            </a:r>
            <a:br>
              <a:rPr lang="en-US" dirty="0"/>
            </a:br>
            <a:br>
              <a:rPr lang="en-US" dirty="0"/>
            </a:br>
            <a:r>
              <a:rPr lang="en-US" dirty="0"/>
              <a:t>Non-US citizens must fill out form here</a:t>
            </a:r>
            <a:br>
              <a:rPr lang="en-US" dirty="0"/>
            </a:br>
            <a:r>
              <a:rPr lang="en-US" u="sng" dirty="0">
                <a:hlinkClick r:id="rId4"/>
              </a:rPr>
              <a:t>http://info.mitre.org/cgi-bin/formrex/formrex.pl?config=foreignvisitw.txt</a:t>
            </a:r>
            <a:r>
              <a:rPr lang="en-US" dirty="0"/>
              <a:t>  </a:t>
            </a:r>
            <a:br>
              <a:rPr lang="en-US" dirty="0"/>
            </a:br>
            <a:r>
              <a:rPr lang="en-US" dirty="0"/>
              <a:t>  </a:t>
            </a:r>
            <a:br>
              <a:rPr lang="en-US" dirty="0"/>
            </a:br>
            <a:r>
              <a:rPr lang="en-US" dirty="0"/>
              <a:t>Directions:</a:t>
            </a:r>
          </a:p>
          <a:p>
            <a:pPr marL="0" marR="0">
              <a:spcBef>
                <a:spcPts val="0"/>
              </a:spcBef>
              <a:spcAft>
                <a:spcPts val="0"/>
              </a:spcAft>
            </a:pPr>
            <a:r>
              <a:rPr lang="en-US" u="sng" dirty="0">
                <a:hlinkClick r:id="rId5"/>
              </a:rPr>
              <a:t>https://mentor.ieee.org/1900.5/dcn/18/5-18-0041-00-mmat-mitre-directions.docx</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pic>
        <p:nvPicPr>
          <p:cNvPr id="7" name="Picture 6" descr="MITRE-3 building location map"/>
          <p:cNvPicPr/>
          <p:nvPr/>
        </p:nvPicPr>
        <p:blipFill>
          <a:blip r:embed="rId6">
            <a:extLst>
              <a:ext uri="{28A0092B-C50C-407E-A947-70E740481C1C}">
                <a14:useLocalDpi xmlns:a14="http://schemas.microsoft.com/office/drawing/2010/main" val="0"/>
              </a:ext>
            </a:extLst>
          </a:blip>
          <a:srcRect/>
          <a:stretch>
            <a:fillRect/>
          </a:stretch>
        </p:blipFill>
        <p:spPr bwMode="auto">
          <a:xfrm>
            <a:off x="4259329" y="1371600"/>
            <a:ext cx="4587742" cy="474168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781E96ED-0279-4EEF-ABA7-32084FB04655}"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20</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
        <p:nvSpPr>
          <p:cNvPr id="7" name="Rectangle 6"/>
          <p:cNvSpPr/>
          <p:nvPr/>
        </p:nvSpPr>
        <p:spPr>
          <a:xfrm rot="19727651">
            <a:off x="2552852" y="2505654"/>
            <a:ext cx="4060278"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Update when</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Ballot starts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a:t>Agenda Items for 12/7/18</a:t>
            </a:r>
            <a:br>
              <a:rPr lang="en-US" dirty="0"/>
            </a:br>
            <a:r>
              <a:rPr lang="en-US" dirty="0"/>
              <a:t>Closing WG session</a:t>
            </a:r>
            <a:br>
              <a:rPr lang="en-US" dirty="0"/>
            </a:br>
            <a:r>
              <a:rPr lang="en-US" dirty="0"/>
              <a:t>Full WG (2 Pm earliest)</a:t>
            </a:r>
          </a:p>
        </p:txBody>
      </p:sp>
      <p:sp>
        <p:nvSpPr>
          <p:cNvPr id="4" name="Date Placeholder 3"/>
          <p:cNvSpPr>
            <a:spLocks noGrp="1"/>
          </p:cNvSpPr>
          <p:nvPr>
            <p:ph type="dt" sz="half" idx="10"/>
          </p:nvPr>
        </p:nvSpPr>
        <p:spPr/>
        <p:txBody>
          <a:bodyPr/>
          <a:lstStyle/>
          <a:p>
            <a:pPr>
              <a:defRPr/>
            </a:pPr>
            <a:fld id="{E0513744-DA2B-4E2B-8AF7-4949918B49C8}"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89386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0E755411-2CE7-4880-8B80-F7D1F51B176B}" type="datetime1">
              <a:rPr lang="en-US" smtClean="0"/>
              <a:t>12/7/2018</a:t>
            </a:fld>
            <a:endParaRPr lang="en-US"/>
          </a:p>
        </p:txBody>
      </p:sp>
      <p:sp>
        <p:nvSpPr>
          <p:cNvPr id="4" name="Footer Placeholder 3"/>
          <p:cNvSpPr>
            <a:spLocks noGrp="1"/>
          </p:cNvSpPr>
          <p:nvPr>
            <p:ph type="ftr" sz="quarter" idx="11"/>
          </p:nvPr>
        </p:nvSpPr>
        <p:spPr/>
        <p:txBody>
          <a:bodyPr/>
          <a:lstStyle/>
          <a:p>
            <a:pPr>
              <a:defRPr/>
            </a:pPr>
            <a:r>
              <a:rPr lang="en-US"/>
              <a:t>Doc #: 5-18-0047-03-agen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22</a:t>
            </a:fld>
            <a:endParaRPr lang="en-US" altLang="en-US" sz="1200"/>
          </a:p>
        </p:txBody>
      </p:sp>
      <p:sp>
        <p:nvSpPr>
          <p:cNvPr id="8" name="TextBox 5"/>
          <p:cNvSpPr txBox="1">
            <a:spLocks noChangeArrowheads="1"/>
          </p:cNvSpPr>
          <p:nvPr/>
        </p:nvSpPr>
        <p:spPr bwMode="auto">
          <a:xfrm>
            <a:off x="1651873" y="582390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566947236"/>
              </p:ext>
            </p:extLst>
          </p:nvPr>
        </p:nvGraphicFramePr>
        <p:xfrm>
          <a:off x="990600" y="974221"/>
          <a:ext cx="6260543" cy="5239448"/>
        </p:xfrm>
        <a:graphic>
          <a:graphicData uri="http://schemas.openxmlformats.org/drawingml/2006/table">
            <a:tbl>
              <a:tblPr>
                <a:tableStyleId>{5C22544A-7EE6-4342-B048-85BDC9FD1C3A}</a:tableStyleId>
              </a:tblPr>
              <a:tblGrid>
                <a:gridCol w="475777">
                  <a:extLst>
                    <a:ext uri="{9D8B030D-6E8A-4147-A177-3AD203B41FA5}">
                      <a16:colId xmlns:a16="http://schemas.microsoft.com/office/drawing/2014/main" val="20005"/>
                    </a:ext>
                  </a:extLst>
                </a:gridCol>
                <a:gridCol w="591023">
                  <a:extLst>
                    <a:ext uri="{9D8B030D-6E8A-4147-A177-3AD203B41FA5}">
                      <a16:colId xmlns:a16="http://schemas.microsoft.com/office/drawing/2014/main" val="20000"/>
                    </a:ext>
                  </a:extLst>
                </a:gridCol>
                <a:gridCol w="800099">
                  <a:extLst>
                    <a:ext uri="{9D8B030D-6E8A-4147-A177-3AD203B41FA5}">
                      <a16:colId xmlns:a16="http://schemas.microsoft.com/office/drawing/2014/main" val="20001"/>
                    </a:ext>
                  </a:extLst>
                </a:gridCol>
                <a:gridCol w="751385">
                  <a:extLst>
                    <a:ext uri="{9D8B030D-6E8A-4147-A177-3AD203B41FA5}">
                      <a16:colId xmlns:a16="http://schemas.microsoft.com/office/drawing/2014/main" val="20002"/>
                    </a:ext>
                  </a:extLst>
                </a:gridCol>
                <a:gridCol w="886916">
                  <a:extLst>
                    <a:ext uri="{9D8B030D-6E8A-4147-A177-3AD203B41FA5}">
                      <a16:colId xmlns:a16="http://schemas.microsoft.com/office/drawing/2014/main" val="20003"/>
                    </a:ext>
                  </a:extLst>
                </a:gridCol>
                <a:gridCol w="2755343">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12/6/18</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12/7/18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algn="l" fontAlgn="b"/>
                      <a:r>
                        <a:rPr lang="en-US" sz="1100" b="0" i="0" u="none" strike="noStrike" dirty="0">
                          <a:solidFill>
                            <a:srgbClr val="000000"/>
                          </a:solidFill>
                          <a:effectLst/>
                          <a:latin typeface="Calibri" panose="020F0502020204030204" pitchFamily="34" charset="0"/>
                        </a:rPr>
                        <a:t>Catherine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King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3124437888"/>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algn="l" fontAlgn="b"/>
                      <a:r>
                        <a:rPr lang="en-US" sz="1100" b="0" i="0" u="none" strike="noStrike" dirty="0">
                          <a:solidFill>
                            <a:srgbClr val="000000"/>
                          </a:solidFill>
                          <a:effectLst/>
                          <a:latin typeface="Calibri" panose="020F0502020204030204" pitchFamily="34" charset="0"/>
                        </a:rPr>
                        <a:t>Kael</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Stilp</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4041104464"/>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Jakub</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Moskal</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err="1">
                          <a:solidFill>
                            <a:srgbClr val="000000"/>
                          </a:solidFill>
                          <a:effectLst/>
                          <a:latin typeface="Calibri" panose="020F0502020204030204" pitchFamily="34" charset="0"/>
                          <a:ea typeface="+mn-ea"/>
                          <a:cs typeface="+mn-cs"/>
                        </a:rPr>
                        <a:t>Vistology</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extLst>
                  <a:ext uri="{0D108BD9-81ED-4DB2-BD59-A6C34878D82A}">
                    <a16:rowId xmlns:a16="http://schemas.microsoft.com/office/drawing/2014/main" val="10024"/>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Ranga</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Reddy</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2322624400"/>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391400" y="3657600"/>
            <a:ext cx="1524000" cy="646331"/>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YES</a:t>
            </a:r>
          </a:p>
        </p:txBody>
      </p:sp>
    </p:spTree>
    <p:extLst>
      <p:ext uri="{BB962C8B-B14F-4D97-AF65-F5344CB8AC3E}">
        <p14:creationId xmlns:p14="http://schemas.microsoft.com/office/powerpoint/2010/main" val="774471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for 1900.5?</a:t>
            </a:r>
          </a:p>
        </p:txBody>
      </p:sp>
      <p:sp>
        <p:nvSpPr>
          <p:cNvPr id="3" name="Content Placeholder 2"/>
          <p:cNvSpPr>
            <a:spLocks noGrp="1"/>
          </p:cNvSpPr>
          <p:nvPr>
            <p:ph idx="1"/>
          </p:nvPr>
        </p:nvSpPr>
        <p:spPr/>
        <p:txBody>
          <a:bodyPr/>
          <a:lstStyle/>
          <a:p>
            <a:r>
              <a:rPr lang="en-US" dirty="0"/>
              <a:t>Approval to ballot 1900.5.1 draft?</a:t>
            </a:r>
          </a:p>
          <a:p>
            <a:r>
              <a:rPr lang="en-US" dirty="0"/>
              <a:t>Any others?</a:t>
            </a:r>
          </a:p>
        </p:txBody>
      </p:sp>
      <p:sp>
        <p:nvSpPr>
          <p:cNvPr id="4" name="Date Placeholder 3"/>
          <p:cNvSpPr>
            <a:spLocks noGrp="1"/>
          </p:cNvSpPr>
          <p:nvPr>
            <p:ph type="dt" sz="half" idx="10"/>
          </p:nvPr>
        </p:nvSpPr>
        <p:spPr/>
        <p:txBody>
          <a:bodyPr/>
          <a:lstStyle/>
          <a:p>
            <a:pPr>
              <a:defRPr/>
            </a:pPr>
            <a:fld id="{6EE1133D-21E3-40B6-89AB-83B525EDC590}"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1991313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a:t>
            </a:r>
            <a:r>
              <a:rPr lang="en-US" dirty="0"/>
              <a:t>47</a:t>
            </a:r>
            <a:r>
              <a:rPr dirty="0"/>
              <a:t>-0</a:t>
            </a:r>
            <a:r>
              <a:rPr lang="en-US" dirty="0"/>
              <a:t>2</a:t>
            </a:r>
            <a:endParaRPr dirty="0"/>
          </a:p>
          <a:p>
            <a:endParaRPr dirty="0"/>
          </a:p>
          <a:p>
            <a:r>
              <a:rPr dirty="0"/>
              <a:t>Mover: </a:t>
            </a:r>
            <a:r>
              <a:rPr lang="en-US" dirty="0"/>
              <a:t>John</a:t>
            </a:r>
            <a:endParaRPr dirty="0"/>
          </a:p>
          <a:p>
            <a:r>
              <a:rPr dirty="0"/>
              <a:t>Second: </a:t>
            </a:r>
            <a:r>
              <a:rPr lang="en-US" dirty="0"/>
              <a:t> Reinhard</a:t>
            </a:r>
          </a:p>
          <a:p>
            <a:r>
              <a:rPr lang="en-US" dirty="0"/>
              <a:t>Vote: UC</a:t>
            </a:r>
            <a:endParaRPr dirty="0"/>
          </a:p>
        </p:txBody>
      </p:sp>
      <p:sp>
        <p:nvSpPr>
          <p:cNvPr id="4" name="Date Placeholder 3"/>
          <p:cNvSpPr>
            <a:spLocks noGrp="1"/>
          </p:cNvSpPr>
          <p:nvPr>
            <p:ph type="dt" sz="quarter" idx="10"/>
          </p:nvPr>
        </p:nvSpPr>
        <p:spPr/>
        <p:txBody>
          <a:bodyPr/>
          <a:lstStyle/>
          <a:p>
            <a:pPr>
              <a:defRPr/>
            </a:pPr>
            <a:fld id="{5E121784-A223-4A3A-A758-630F9C3D0D17}"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24</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a:xfrm>
            <a:off x="457200" y="1295400"/>
            <a:ext cx="8229600" cy="4525963"/>
          </a:xfrm>
        </p:spPr>
        <p:txBody>
          <a:bodyPr/>
          <a:lstStyle/>
          <a:p>
            <a:r>
              <a:rPr dirty="0"/>
              <a:t>Motion to approve WG minutes contained in </a:t>
            </a:r>
            <a:r>
              <a:rPr lang="en-US" dirty="0"/>
              <a:t>5-18-0048-00 &amp; 5-18-0049-00.</a:t>
            </a:r>
          </a:p>
          <a:p>
            <a:pPr>
              <a:lnSpc>
                <a:spcPct val="115000"/>
              </a:lnSpc>
              <a:defRPr/>
            </a:pPr>
            <a:r>
              <a:rPr lang="en-US" dirty="0"/>
              <a:t>Mover:  Tony</a:t>
            </a:r>
          </a:p>
          <a:p>
            <a:r>
              <a:rPr dirty="0"/>
              <a:t>Second:</a:t>
            </a:r>
            <a:r>
              <a:rPr lang="en-US" dirty="0"/>
              <a:t>  John</a:t>
            </a:r>
            <a:endParaRPr dirty="0"/>
          </a:p>
          <a:p>
            <a:r>
              <a:rPr lang="en-US" dirty="0"/>
              <a:t>Vote: UC</a:t>
            </a:r>
          </a:p>
          <a:p>
            <a:endParaRPr lang="en-US" dirty="0"/>
          </a:p>
          <a:p>
            <a:endParaRPr dirty="0"/>
          </a:p>
        </p:txBody>
      </p:sp>
      <p:sp>
        <p:nvSpPr>
          <p:cNvPr id="4" name="Date Placeholder 3"/>
          <p:cNvSpPr>
            <a:spLocks noGrp="1"/>
          </p:cNvSpPr>
          <p:nvPr>
            <p:ph type="dt" sz="quarter" idx="10"/>
          </p:nvPr>
        </p:nvSpPr>
        <p:spPr/>
        <p:txBody>
          <a:bodyPr/>
          <a:lstStyle/>
          <a:p>
            <a:pPr>
              <a:defRPr/>
            </a:pPr>
            <a:fld id="{EC051AA9-EF98-4FA6-9876-45C6CDFC0638}" type="datetime1">
              <a:rPr lang="en-US" smtClean="0"/>
              <a:t>12/7/2018</a:t>
            </a:fld>
            <a:endParaRPr lang="en-US" dirty="0"/>
          </a:p>
        </p:txBody>
      </p:sp>
      <p:sp>
        <p:nvSpPr>
          <p:cNvPr id="5" name="Footer Placeholder 4"/>
          <p:cNvSpPr>
            <a:spLocks noGrp="1"/>
          </p:cNvSpPr>
          <p:nvPr>
            <p:ph type="ftr" sz="quarter" idx="11"/>
          </p:nvPr>
        </p:nvSpPr>
        <p:spPr/>
        <p:txBody>
          <a:bodyPr/>
          <a:lstStyle/>
          <a:p>
            <a:pPr>
              <a:defRPr/>
            </a:pPr>
            <a:r>
              <a:rPr lang="en-US"/>
              <a:t>Doc #: 5-18-0047-03-agen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25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
        <p:nvSpPr>
          <p:cNvPr id="2" name="Rectangle 1"/>
          <p:cNvSpPr/>
          <p:nvPr/>
        </p:nvSpPr>
        <p:spPr>
          <a:xfrm>
            <a:off x="466987" y="4191000"/>
            <a:ext cx="7467600" cy="2031325"/>
          </a:xfrm>
          <a:prstGeom prst="rect">
            <a:avLst/>
          </a:prstGeom>
        </p:spPr>
        <p:txBody>
          <a:bodyPr wrap="square">
            <a:spAutoFit/>
          </a:bodyPr>
          <a:lstStyle/>
          <a:p>
            <a:r>
              <a:rPr lang="en-US" dirty="0"/>
              <a:t>Minutes of the 1900.5 meeting of November 6:</a:t>
            </a:r>
          </a:p>
          <a:p>
            <a:r>
              <a:rPr lang="en-US" dirty="0">
                <a:hlinkClick r:id="rId2"/>
              </a:rPr>
              <a:t>https://mentor.ieee.org/1900.5/dcn/18/5-18-0048-00-mins-minutes-of-the-1900-5-wg-meeting-november-6-2018.docx</a:t>
            </a:r>
            <a:r>
              <a:rPr lang="en-US" dirty="0"/>
              <a:t> </a:t>
            </a:r>
          </a:p>
          <a:p>
            <a:endParaRPr lang="en-US" dirty="0"/>
          </a:p>
          <a:p>
            <a:r>
              <a:rPr lang="en-US" dirty="0"/>
              <a:t>Minutes of the 1900.5 meeting of November 28:</a:t>
            </a:r>
          </a:p>
          <a:p>
            <a:r>
              <a:rPr lang="en-US" dirty="0">
                <a:hlinkClick r:id="rId3"/>
              </a:rPr>
              <a:t>https://mentor.ieee.org/1900.5/dcn/18/5-18-0049-00-mins-minutes-of-the-1900-5-wg-meeting-november-28-2018.docx</a:t>
            </a:r>
            <a:r>
              <a:rPr lang="en-US"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WG Rules / Elections Status</a:t>
            </a:r>
          </a:p>
        </p:txBody>
      </p:sp>
      <p:sp>
        <p:nvSpPr>
          <p:cNvPr id="3" name="Content Placeholder 2"/>
          <p:cNvSpPr>
            <a:spLocks noGrp="1"/>
          </p:cNvSpPr>
          <p:nvPr>
            <p:ph idx="1"/>
          </p:nvPr>
        </p:nvSpPr>
        <p:spPr/>
        <p:txBody>
          <a:bodyPr/>
          <a:lstStyle/>
          <a:p>
            <a:r>
              <a:rPr lang="en-US" sz="2800" dirty="0"/>
              <a:t>New WG rules take effect 1/1/2019</a:t>
            </a:r>
          </a:p>
          <a:p>
            <a:pPr lvl="1"/>
            <a:r>
              <a:rPr lang="en-US" sz="2400" dirty="0"/>
              <a:t>Term will be 01/01/2019-01/01/2021 (2 years)</a:t>
            </a:r>
          </a:p>
          <a:p>
            <a:r>
              <a:rPr lang="en-US" sz="2800" dirty="0"/>
              <a:t>Review of Nominations received</a:t>
            </a:r>
          </a:p>
          <a:p>
            <a:pPr lvl="1"/>
            <a:r>
              <a:rPr lang="en-US" sz="2400" dirty="0"/>
              <a:t>Dave Chester, Elections Officer</a:t>
            </a:r>
          </a:p>
          <a:p>
            <a:pPr lvl="2"/>
            <a:r>
              <a:rPr lang="en-US" sz="2000" dirty="0"/>
              <a:t>Chair: Tony</a:t>
            </a:r>
          </a:p>
          <a:p>
            <a:pPr lvl="2"/>
            <a:r>
              <a:rPr lang="en-US" sz="2000" dirty="0"/>
              <a:t>Vice Chair:  Darcy</a:t>
            </a:r>
          </a:p>
          <a:p>
            <a:pPr lvl="2"/>
            <a:r>
              <a:rPr lang="en-US" sz="2000" dirty="0"/>
              <a:t>Secretary:  Carlos</a:t>
            </a:r>
          </a:p>
          <a:p>
            <a:r>
              <a:rPr lang="en-US" sz="2800" dirty="0"/>
              <a:t>Election Ballot Planning</a:t>
            </a:r>
          </a:p>
          <a:p>
            <a:pPr lvl="1"/>
            <a:r>
              <a:rPr lang="en-US" sz="2400" dirty="0"/>
              <a:t>Nominally 14 days closing  12/23/19</a:t>
            </a:r>
          </a:p>
          <a:p>
            <a:pPr lvl="2"/>
            <a:r>
              <a:rPr lang="en-US" sz="2000" dirty="0"/>
              <a:t>WG members only</a:t>
            </a:r>
          </a:p>
          <a:p>
            <a:pPr lvl="1"/>
            <a:r>
              <a:rPr lang="en-US" sz="2400" dirty="0"/>
              <a:t>Election results to be announced prior to 1/1/19</a:t>
            </a:r>
          </a:p>
        </p:txBody>
      </p:sp>
      <p:sp>
        <p:nvSpPr>
          <p:cNvPr id="4" name="Date Placeholder 3"/>
          <p:cNvSpPr>
            <a:spLocks noGrp="1"/>
          </p:cNvSpPr>
          <p:nvPr>
            <p:ph type="dt" sz="half" idx="10"/>
          </p:nvPr>
        </p:nvSpPr>
        <p:spPr/>
        <p:txBody>
          <a:bodyPr/>
          <a:lstStyle/>
          <a:p>
            <a:pPr>
              <a:defRPr/>
            </a:pPr>
            <a:fld id="{5C5BD9FA-2634-4BE1-AC45-71807F65949F}"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1499405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C928E-2E7D-4555-A9C9-4DEB842D2B1A}"/>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1D218685-65A4-4E9C-8DE3-39AB10C312C1}"/>
              </a:ext>
            </a:extLst>
          </p:cNvPr>
          <p:cNvSpPr>
            <a:spLocks noGrp="1"/>
          </p:cNvSpPr>
          <p:nvPr>
            <p:ph idx="1"/>
          </p:nvPr>
        </p:nvSpPr>
        <p:spPr/>
        <p:txBody>
          <a:bodyPr/>
          <a:lstStyle/>
          <a:p>
            <a:r>
              <a:rPr lang="en-US" sz="2800" dirty="0"/>
              <a:t>Approval for WG Chair to ballot with editorial changes as necessary the document 5-18-0050-00 for acceptance as the 1900.5.1 WG Draft.  Ballot shall be no less than 45 days.</a:t>
            </a:r>
          </a:p>
          <a:p>
            <a:pPr>
              <a:lnSpc>
                <a:spcPct val="115000"/>
              </a:lnSpc>
              <a:defRPr/>
            </a:pPr>
            <a:r>
              <a:rPr lang="en-US" sz="2800" dirty="0"/>
              <a:t>Mover:  Reinhard</a:t>
            </a:r>
          </a:p>
          <a:p>
            <a:r>
              <a:rPr lang="en-US" sz="2800" dirty="0"/>
              <a:t>Second: Tony </a:t>
            </a:r>
          </a:p>
          <a:p>
            <a:r>
              <a:rPr lang="en-US" sz="2800" dirty="0"/>
              <a:t>Vote:   </a:t>
            </a:r>
          </a:p>
          <a:p>
            <a:pPr lvl="2"/>
            <a:r>
              <a:rPr lang="en-US" sz="2000" dirty="0"/>
              <a:t>10  Approve</a:t>
            </a:r>
          </a:p>
          <a:p>
            <a:pPr lvl="2"/>
            <a:r>
              <a:rPr lang="en-US" sz="2000" dirty="0"/>
              <a:t>0 Disapprove</a:t>
            </a:r>
          </a:p>
          <a:p>
            <a:pPr lvl="2"/>
            <a:r>
              <a:rPr lang="en-US" sz="2000" dirty="0"/>
              <a:t>0 Abstain </a:t>
            </a:r>
          </a:p>
          <a:p>
            <a:endParaRPr lang="en-US" sz="2800" dirty="0"/>
          </a:p>
        </p:txBody>
      </p:sp>
      <p:sp>
        <p:nvSpPr>
          <p:cNvPr id="4" name="Date Placeholder 3">
            <a:extLst>
              <a:ext uri="{FF2B5EF4-FFF2-40B4-BE49-F238E27FC236}">
                <a16:creationId xmlns:a16="http://schemas.microsoft.com/office/drawing/2014/main" id="{1AABEFE0-6AEC-4B7A-82B9-C2C223EC02D0}"/>
              </a:ext>
            </a:extLst>
          </p:cNvPr>
          <p:cNvSpPr>
            <a:spLocks noGrp="1"/>
          </p:cNvSpPr>
          <p:nvPr>
            <p:ph type="dt" sz="half" idx="10"/>
          </p:nvPr>
        </p:nvSpPr>
        <p:spPr/>
        <p:txBody>
          <a:bodyPr/>
          <a:lstStyle/>
          <a:p>
            <a:pPr>
              <a:defRPr/>
            </a:pPr>
            <a:fld id="{BB58FCA1-544C-4B35-9B0B-E8FD3FB33AC6}" type="datetime1">
              <a:rPr lang="en-US" smtClean="0"/>
              <a:t>12/7/2018</a:t>
            </a:fld>
            <a:endParaRPr lang="en-US"/>
          </a:p>
        </p:txBody>
      </p:sp>
      <p:sp>
        <p:nvSpPr>
          <p:cNvPr id="5" name="Footer Placeholder 4">
            <a:extLst>
              <a:ext uri="{FF2B5EF4-FFF2-40B4-BE49-F238E27FC236}">
                <a16:creationId xmlns:a16="http://schemas.microsoft.com/office/drawing/2014/main" id="{3B9BD67D-BEC9-43C8-88AA-DD9EF7050E36}"/>
              </a:ext>
            </a:extLst>
          </p:cNvPr>
          <p:cNvSpPr>
            <a:spLocks noGrp="1"/>
          </p:cNvSpPr>
          <p:nvPr>
            <p:ph type="ftr" sz="quarter" idx="11"/>
          </p:nvPr>
        </p:nvSpPr>
        <p:spPr/>
        <p:txBody>
          <a:bodyPr/>
          <a:lstStyle/>
          <a:p>
            <a:pPr>
              <a:defRPr/>
            </a:pPr>
            <a:r>
              <a:rPr lang="en-US"/>
              <a:t>Doc #: 5-18-0047-03-agen</a:t>
            </a:r>
          </a:p>
        </p:txBody>
      </p:sp>
      <p:sp>
        <p:nvSpPr>
          <p:cNvPr id="6" name="Slide Number Placeholder 5">
            <a:extLst>
              <a:ext uri="{FF2B5EF4-FFF2-40B4-BE49-F238E27FC236}">
                <a16:creationId xmlns:a16="http://schemas.microsoft.com/office/drawing/2014/main" id="{10A9FD93-6C4D-41CB-8E31-F84689B03282}"/>
              </a:ext>
            </a:extLst>
          </p:cNvPr>
          <p:cNvSpPr>
            <a:spLocks noGrp="1"/>
          </p:cNvSpPr>
          <p:nvPr>
            <p:ph type="sldNum" sz="quarter" idx="12"/>
          </p:nvPr>
        </p:nvSpPr>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513356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42296" y="990600"/>
            <a:ext cx="8382000" cy="4525963"/>
          </a:xfrm>
        </p:spPr>
        <p:txBody>
          <a:bodyPr/>
          <a:lstStyle/>
          <a:p>
            <a:r>
              <a:rPr lang="en-US" sz="2000" dirty="0"/>
              <a:t>Next WG Electronic meeting</a:t>
            </a:r>
          </a:p>
          <a:p>
            <a:pPr lvl="1"/>
            <a:r>
              <a:rPr lang="en-US" sz="1800" dirty="0"/>
              <a:t>8 AM EST (UTC-5) on Tuesday 08 January 2018 </a:t>
            </a:r>
          </a:p>
          <a:p>
            <a:pPr lvl="1"/>
            <a:r>
              <a:rPr lang="en-US" sz="1800" dirty="0"/>
              <a:t>Meeting deferred 1 week to avoid Jan 1 Holiday</a:t>
            </a:r>
          </a:p>
          <a:p>
            <a:pPr lvl="1"/>
            <a:r>
              <a:rPr lang="en-US" sz="1800" dirty="0"/>
              <a:t>Note Time Change!</a:t>
            </a:r>
          </a:p>
          <a:p>
            <a:pPr lvl="2"/>
            <a:r>
              <a:rPr lang="en-US" sz="1600" dirty="0"/>
              <a:t>Will flip between 8 AM and 2:30 PM alternate meetings…</a:t>
            </a:r>
          </a:p>
          <a:p>
            <a:r>
              <a:rPr lang="en-US" sz="2000" dirty="0"/>
              <a:t>Face to Face in March for </a:t>
            </a:r>
            <a:r>
              <a:rPr lang="en-US" sz="2000" dirty="0" err="1"/>
              <a:t>DySPAN</a:t>
            </a:r>
            <a:r>
              <a:rPr lang="en-US" sz="2000" dirty="0"/>
              <a:t>-SC</a:t>
            </a:r>
          </a:p>
          <a:p>
            <a:pPr lvl="1"/>
            <a:r>
              <a:rPr lang="en-US" sz="1800" dirty="0"/>
              <a:t>Cape Canaveral, FL</a:t>
            </a:r>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AB8A86BB-D98F-48DF-BC30-F705A307303E}"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2652567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p:txBody>
          <a:bodyPr/>
          <a:lstStyle/>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p:txBody>
          <a:bodyPr/>
          <a:lstStyle/>
          <a:p>
            <a:pPr>
              <a:defRPr/>
            </a:pPr>
            <a:fld id="{EEE1021A-1DF8-4ADE-93A9-762481D1ED19}" type="datetime1">
              <a:rPr lang="en-US" smtClean="0"/>
              <a:t>12/7/2018</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p:txBody>
          <a:bodyPr/>
          <a:lstStyle/>
          <a:p>
            <a:pPr>
              <a:defRPr/>
            </a:pPr>
            <a:r>
              <a:rPr lang="en-US"/>
              <a:t>Doc #: 5-18-0047-03-agen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303803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Electronic Meeting Details</a:t>
            </a:r>
            <a:br>
              <a:rPr dirty="0"/>
            </a:br>
            <a:r>
              <a:rPr lang="en-US" dirty="0"/>
              <a:t>(Same as Monthly Meeting)</a:t>
            </a:r>
            <a:endParaRPr dirty="0"/>
          </a:p>
        </p:txBody>
      </p:sp>
      <p:sp>
        <p:nvSpPr>
          <p:cNvPr id="2" name="Date Placeholder 1"/>
          <p:cNvSpPr>
            <a:spLocks noGrp="1"/>
          </p:cNvSpPr>
          <p:nvPr>
            <p:ph type="dt" sz="quarter" idx="10"/>
          </p:nvPr>
        </p:nvSpPr>
        <p:spPr/>
        <p:txBody>
          <a:bodyPr/>
          <a:lstStyle/>
          <a:p>
            <a:pPr>
              <a:defRPr/>
            </a:pPr>
            <a:fld id="{0A9B595E-A3B0-4FCC-B637-7420782E8520}" type="datetime1">
              <a:rPr lang="en-US" smtClean="0"/>
              <a:t>12/7/2018</a:t>
            </a:fld>
            <a:endParaRPr lang="en-US"/>
          </a:p>
        </p:txBody>
      </p:sp>
      <p:sp>
        <p:nvSpPr>
          <p:cNvPr id="3" name="Footer Placeholder 2"/>
          <p:cNvSpPr>
            <a:spLocks noGrp="1"/>
          </p:cNvSpPr>
          <p:nvPr>
            <p:ph type="ftr" sz="quarter" idx="11"/>
          </p:nvPr>
        </p:nvSpPr>
        <p:spPr/>
        <p:txBody>
          <a:bodyPr/>
          <a:lstStyle/>
          <a:p>
            <a:pPr>
              <a:defRPr/>
            </a:pPr>
            <a:r>
              <a:rPr lang="en-US"/>
              <a:t>Doc #: 5-18-0047-03-agen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
            <a:ext cx="8229600" cy="1143000"/>
          </a:xfrm>
        </p:spPr>
        <p:txBody>
          <a:bodyPr/>
          <a:lstStyle/>
          <a:p>
            <a:r>
              <a:rPr lang="en-US" dirty="0"/>
              <a:t>IEEE 1900.5 Meeting</a:t>
            </a:r>
            <a:br>
              <a:rPr lang="en-US" dirty="0"/>
            </a:br>
            <a:r>
              <a:rPr lang="en-US" dirty="0"/>
              <a:t>12/6-7/18 @9:00-17:00 US EDT (UTC-5)</a:t>
            </a:r>
            <a:br>
              <a:rPr lang="en-US" dirty="0"/>
            </a:br>
            <a:br>
              <a:rPr lang="en-US" dirty="0"/>
            </a:br>
            <a:endParaRPr lang="en-US" dirty="0"/>
          </a:p>
        </p:txBody>
      </p:sp>
      <p:sp>
        <p:nvSpPr>
          <p:cNvPr id="4" name="Date Placeholder 3"/>
          <p:cNvSpPr>
            <a:spLocks noGrp="1"/>
          </p:cNvSpPr>
          <p:nvPr>
            <p:ph type="dt" sz="half" idx="10"/>
          </p:nvPr>
        </p:nvSpPr>
        <p:spPr/>
        <p:txBody>
          <a:bodyPr/>
          <a:lstStyle/>
          <a:p>
            <a:pPr>
              <a:defRPr/>
            </a:pPr>
            <a:fld id="{8F157437-96CC-4F96-BBF3-2909765BBAA1}" type="datetime1">
              <a:rPr lang="en-US" smtClean="0"/>
              <a:t>12/7/2018</a:t>
            </a:fld>
            <a:endParaRPr lang="en-US"/>
          </a:p>
        </p:txBody>
      </p:sp>
      <p:sp>
        <p:nvSpPr>
          <p:cNvPr id="5" name="Footer Placeholder 4"/>
          <p:cNvSpPr>
            <a:spLocks noGrp="1"/>
          </p:cNvSpPr>
          <p:nvPr>
            <p:ph type="ftr" sz="quarter" idx="11"/>
          </p:nvPr>
        </p:nvSpPr>
        <p:spPr/>
        <p:txBody>
          <a:bodyPr/>
          <a:lstStyle/>
          <a:p>
            <a:pPr>
              <a:defRPr/>
            </a:pPr>
            <a:r>
              <a:rPr lang="en-US"/>
              <a:t>Doc #: 5-18-0047-03-agen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40C96D85-1567-46F5-9EA7-8F5CBA677184}" type="datetime1">
              <a:rPr lang="en-US" smtClean="0"/>
              <a:t>12/7/2018</a:t>
            </a:fld>
            <a:endParaRPr lang="en-US"/>
          </a:p>
        </p:txBody>
      </p:sp>
      <p:sp>
        <p:nvSpPr>
          <p:cNvPr id="3" name="Footer Placeholder 2"/>
          <p:cNvSpPr>
            <a:spLocks noGrp="1"/>
          </p:cNvSpPr>
          <p:nvPr>
            <p:ph type="ftr" sz="quarter" idx="11"/>
          </p:nvPr>
        </p:nvSpPr>
        <p:spPr/>
        <p:txBody>
          <a:bodyPr/>
          <a:lstStyle/>
          <a:p>
            <a:pPr>
              <a:defRPr/>
            </a:pPr>
            <a:r>
              <a:rPr lang="en-US"/>
              <a:t>Doc #: 5-18-0047-03-agen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p:spPr>
        <p:txBody>
          <a:bodyPr/>
          <a:lstStyle/>
          <a:p>
            <a:r>
              <a:rPr dirty="0"/>
              <a:t> Draft Agenda</a:t>
            </a:r>
          </a:p>
        </p:txBody>
      </p:sp>
      <p:sp>
        <p:nvSpPr>
          <p:cNvPr id="6147" name="Text Box 5040"/>
          <p:cNvSpPr txBox="1">
            <a:spLocks noChangeArrowheads="1"/>
          </p:cNvSpPr>
          <p:nvPr/>
        </p:nvSpPr>
        <p:spPr bwMode="auto">
          <a:xfrm>
            <a:off x="457200" y="601702"/>
            <a:ext cx="85344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12/6/18  09:00-17:00 EST (UTC-5) with breaks / lunch as convenient </a:t>
            </a:r>
          </a:p>
          <a:p>
            <a:pPr marL="119063" indent="0"/>
            <a:r>
              <a:rPr lang="en-US" dirty="0">
                <a:latin typeface="Times New Roman" pitchFamily="18" charset="0"/>
              </a:rPr>
              <a:t>	lunch nominally 12:00-13:00 PM local time</a:t>
            </a:r>
          </a:p>
          <a:p>
            <a:pPr>
              <a:buFont typeface="Calibri" pitchFamily="34" charset="0"/>
              <a:buAutoNum type="arabicPeriod"/>
            </a:pPr>
            <a:r>
              <a:rPr lang="en-US" dirty="0" err="1">
                <a:latin typeface="Times New Roman" pitchFamily="18" charset="0"/>
              </a:rPr>
              <a:t>Administrivia</a:t>
            </a:r>
            <a:r>
              <a:rPr lang="en-US" dirty="0">
                <a:latin typeface="Times New Roman" pitchFamily="18" charset="0"/>
              </a:rPr>
              <a:t> (</a:t>
            </a:r>
            <a:r>
              <a:rPr lang="en-US" b="1" dirty="0">
                <a:latin typeface="Times New Roman" pitchFamily="18" charset="0"/>
              </a:rPr>
              <a:t>Full WG starting at 9 AM – est. 1 hour</a:t>
            </a:r>
            <a:r>
              <a:rPr lang="en-US" dirty="0">
                <a:latin typeface="Times New Roman" pitchFamily="18" charset="0"/>
              </a:rPr>
              <a:t>)</a:t>
            </a: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lvl="1">
              <a:buFont typeface="Calibri" pitchFamily="34" charset="0"/>
              <a:buAutoNum type="alphaLcPeriod"/>
            </a:pPr>
            <a:r>
              <a:rPr lang="en-US" dirty="0">
                <a:latin typeface="Times New Roman" pitchFamily="18" charset="0"/>
              </a:rPr>
              <a:t>WG Rules &amp; Election Update</a:t>
            </a:r>
          </a:p>
          <a:p>
            <a:pPr>
              <a:buFont typeface="Calibri" pitchFamily="34" charset="0"/>
              <a:buAutoNum type="arabicPeriod"/>
            </a:pPr>
            <a:r>
              <a:rPr lang="en-US" dirty="0">
                <a:latin typeface="Times New Roman" pitchFamily="18" charset="0"/>
              </a:rPr>
              <a:t>Review of other </a:t>
            </a:r>
            <a:r>
              <a:rPr lang="en-US" dirty="0" err="1">
                <a:latin typeface="Times New Roman" pitchFamily="18" charset="0"/>
              </a:rPr>
              <a:t>DySPAN</a:t>
            </a:r>
            <a:r>
              <a:rPr lang="en-US" dirty="0">
                <a:latin typeface="Times New Roman" pitchFamily="18" charset="0"/>
              </a:rPr>
              <a:t>-SC activities (Full WG)</a:t>
            </a:r>
          </a:p>
          <a:p>
            <a:pPr>
              <a:buFont typeface="Calibri" pitchFamily="34" charset="0"/>
              <a:buAutoNum type="arabicPeriod"/>
            </a:pPr>
            <a:r>
              <a:rPr lang="en-US" dirty="0">
                <a:latin typeface="Times New Roman" pitchFamily="18" charset="0"/>
              </a:rPr>
              <a:t>1900.5 marketing inputs – if any (Full WG)</a:t>
            </a:r>
          </a:p>
          <a:p>
            <a:pPr>
              <a:buFont typeface="Calibri" pitchFamily="34" charset="0"/>
              <a:buAutoNum type="arabicPeriod"/>
            </a:pPr>
            <a:r>
              <a:rPr lang="en-US" dirty="0">
                <a:latin typeface="Times New Roman" pitchFamily="18" charset="0"/>
              </a:rPr>
              <a:t>Status on Architecture / 1900.5 PAR / Contributions -if any (Ad Hoc)</a:t>
            </a:r>
          </a:p>
          <a:p>
            <a:pPr>
              <a:buFont typeface="Calibri" pitchFamily="34" charset="0"/>
              <a:buAutoNum type="arabicPeriod"/>
            </a:pPr>
            <a:r>
              <a:rPr lang="en-US" dirty="0">
                <a:latin typeface="Times New Roman" pitchFamily="18" charset="0"/>
              </a:rPr>
              <a:t>Status on 1900.5.2a / Contributions (Ad Hoc)</a:t>
            </a:r>
          </a:p>
          <a:p>
            <a:pPr lvl="1">
              <a:buFont typeface="Calibri" pitchFamily="34" charset="0"/>
              <a:buAutoNum type="alphaLcPeriod"/>
            </a:pPr>
            <a:r>
              <a:rPr lang="en-US" dirty="0">
                <a:latin typeface="Times New Roman" pitchFamily="18" charset="0"/>
              </a:rPr>
              <a:t>5-18-0044-00 &amp; 5-18-0045-00</a:t>
            </a:r>
          </a:p>
          <a:p>
            <a:pPr marL="119063" indent="0"/>
            <a:r>
              <a:rPr lang="en-US" b="1" dirty="0">
                <a:latin typeface="Times New Roman" pitchFamily="18" charset="0"/>
              </a:rPr>
              <a:t>12/7/18  09:00-17:00 EST (UTC-5) with breaks / lunch as convenient</a:t>
            </a:r>
          </a:p>
          <a:p>
            <a:pPr marL="119063" indent="0"/>
            <a:r>
              <a:rPr lang="en-US" dirty="0">
                <a:latin typeface="Times New Roman" pitchFamily="18" charset="0"/>
              </a:rPr>
              <a:t>	Will adjourn early if possible…</a:t>
            </a:r>
          </a:p>
          <a:p>
            <a:pPr>
              <a:buFont typeface="Calibri" pitchFamily="34" charset="0"/>
              <a:buAutoNum type="arabicPeriod"/>
            </a:pPr>
            <a:r>
              <a:rPr lang="en-US" dirty="0">
                <a:latin typeface="Times New Roman" pitchFamily="18" charset="0"/>
              </a:rPr>
              <a:t>Patent slides (review)</a:t>
            </a:r>
          </a:p>
          <a:p>
            <a:pPr>
              <a:buFont typeface="Calibri" pitchFamily="34" charset="0"/>
              <a:buAutoNum type="arabicPeriod"/>
            </a:pPr>
            <a:r>
              <a:rPr lang="en-US" dirty="0">
                <a:latin typeface="Times New Roman" pitchFamily="18" charset="0"/>
              </a:rPr>
              <a:t>Review of 1900.1 draft (Ad Hoc)</a:t>
            </a:r>
          </a:p>
          <a:p>
            <a:pPr>
              <a:buFont typeface="Calibri" pitchFamily="34" charset="0"/>
              <a:buAutoNum type="arabicPeriod"/>
            </a:pPr>
            <a:r>
              <a:rPr lang="en-US" dirty="0">
                <a:latin typeface="Times New Roman" pitchFamily="18" charset="0"/>
              </a:rPr>
              <a:t>WG Motions  (</a:t>
            </a:r>
            <a:r>
              <a:rPr lang="en-US" b="1" dirty="0">
                <a:latin typeface="Times New Roman" pitchFamily="18" charset="0"/>
              </a:rPr>
              <a:t>Full WG starting as early as 1 PM or as late as 4 PM est. 1 hour</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A95F342E-4B8A-40B9-8850-889813C78468}" type="datetime1">
              <a:rPr lang="en-US" smtClean="0"/>
              <a:t>12/7/2018</a:t>
            </a:fld>
            <a:endParaRPr lang="en-US"/>
          </a:p>
        </p:txBody>
      </p:sp>
      <p:sp>
        <p:nvSpPr>
          <p:cNvPr id="3" name="Footer Placeholder 2"/>
          <p:cNvSpPr>
            <a:spLocks noGrp="1"/>
          </p:cNvSpPr>
          <p:nvPr>
            <p:ph type="ftr" sz="quarter" idx="11"/>
          </p:nvPr>
        </p:nvSpPr>
        <p:spPr/>
        <p:txBody>
          <a:bodyPr/>
          <a:lstStyle/>
          <a:p>
            <a:pPr>
              <a:defRPr/>
            </a:pPr>
            <a:r>
              <a:rPr lang="en-US"/>
              <a:t>Doc #: 5-18-0047-03-agen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
        <p:nvSpPr>
          <p:cNvPr id="8" name="TextBox 1"/>
          <p:cNvSpPr txBox="1">
            <a:spLocks noChangeArrowheads="1"/>
          </p:cNvSpPr>
          <p:nvPr/>
        </p:nvSpPr>
        <p:spPr bwMode="auto">
          <a:xfrm>
            <a:off x="5105400" y="1869727"/>
            <a:ext cx="350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Darcy Swain (Vice Chair) will be chair for 12/6/18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2A5CFFBB-08A1-433E-B118-CAA475BCC951}" type="datetime1">
              <a:rPr lang="en-US" smtClean="0"/>
              <a:t>12/7/2018</a:t>
            </a:fld>
            <a:endParaRPr lang="en-US"/>
          </a:p>
        </p:txBody>
      </p:sp>
      <p:sp>
        <p:nvSpPr>
          <p:cNvPr id="3" name="Footer Placeholder 2"/>
          <p:cNvSpPr>
            <a:spLocks noGrp="1"/>
          </p:cNvSpPr>
          <p:nvPr>
            <p:ph type="ftr" sz="quarter" idx="11"/>
          </p:nvPr>
        </p:nvSpPr>
        <p:spPr/>
        <p:txBody>
          <a:bodyPr/>
          <a:lstStyle/>
          <a:p>
            <a:pPr>
              <a:defRPr/>
            </a:pPr>
            <a:r>
              <a:rPr lang="en-US"/>
              <a:t>Doc #: 5-18-0047-03-agen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862559E-7D4D-4350-9484-FDD164F2F42A}" type="datetime1">
              <a:rPr lang="en-US" smtClean="0"/>
              <a:t>12/7/2018</a:t>
            </a:fld>
            <a:endParaRPr lang="en-US"/>
          </a:p>
        </p:txBody>
      </p:sp>
      <p:sp>
        <p:nvSpPr>
          <p:cNvPr id="3" name="Footer Placeholder 2"/>
          <p:cNvSpPr>
            <a:spLocks noGrp="1"/>
          </p:cNvSpPr>
          <p:nvPr>
            <p:ph type="ftr" sz="quarter" idx="11"/>
          </p:nvPr>
        </p:nvSpPr>
        <p:spPr/>
        <p:txBody>
          <a:bodyPr/>
          <a:lstStyle/>
          <a:p>
            <a:pPr>
              <a:defRPr/>
            </a:pPr>
            <a:r>
              <a:rPr lang="en-US"/>
              <a:t>Doc #: 5-18-0047-03-agen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86938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BB2955E-F734-4E4B-A8F5-00FA6DF8980F}" type="datetime1">
              <a:rPr lang="en-US" smtClean="0"/>
              <a:t>12/7/2018</a:t>
            </a:fld>
            <a:endParaRPr lang="en-US" dirty="0"/>
          </a:p>
        </p:txBody>
      </p:sp>
      <p:sp>
        <p:nvSpPr>
          <p:cNvPr id="3" name="Footer Placeholder 2"/>
          <p:cNvSpPr>
            <a:spLocks noGrp="1"/>
          </p:cNvSpPr>
          <p:nvPr>
            <p:ph type="ftr" sz="quarter" idx="11"/>
          </p:nvPr>
        </p:nvSpPr>
        <p:spPr/>
        <p:txBody>
          <a:bodyPr/>
          <a:lstStyle/>
          <a:p>
            <a:pPr>
              <a:defRPr/>
            </a:pPr>
            <a:r>
              <a:rPr lang="en-US"/>
              <a:t>Doc #: 5-18-0047-03-agen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dirty="0"/>
          </a:p>
        </p:txBody>
      </p:sp>
    </p:spTree>
    <p:extLst>
      <p:ext uri="{BB962C8B-B14F-4D97-AF65-F5344CB8AC3E}">
        <p14:creationId xmlns:p14="http://schemas.microsoft.com/office/powerpoint/2010/main" val="2665197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8D4BAC2-18B6-4671-9019-730B0BA5EDCF}" type="datetime1">
              <a:rPr lang="en-US" smtClean="0"/>
              <a:t>12/7/2018</a:t>
            </a:fld>
            <a:endParaRPr lang="en-US" dirty="0"/>
          </a:p>
        </p:txBody>
      </p:sp>
      <p:sp>
        <p:nvSpPr>
          <p:cNvPr id="3" name="Footer Placeholder 2"/>
          <p:cNvSpPr>
            <a:spLocks noGrp="1"/>
          </p:cNvSpPr>
          <p:nvPr>
            <p:ph type="ftr" sz="quarter" idx="11"/>
          </p:nvPr>
        </p:nvSpPr>
        <p:spPr/>
        <p:txBody>
          <a:bodyPr/>
          <a:lstStyle/>
          <a:p>
            <a:pPr>
              <a:defRPr/>
            </a:pPr>
            <a:r>
              <a:rPr lang="en-US"/>
              <a:t>Doc #: 5-18-0047-03-agen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3008078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15675</TotalTime>
  <Words>2214</Words>
  <Application>Microsoft Office PowerPoint</Application>
  <PresentationFormat>On-screen Show (4:3)</PresentationFormat>
  <Paragraphs>479</Paragraphs>
  <Slides>30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Helvetica</vt:lpstr>
      <vt:lpstr>Monotype Sorts</vt:lpstr>
      <vt:lpstr>Times New Roman</vt:lpstr>
      <vt:lpstr>Office Theme</vt:lpstr>
      <vt:lpstr>PowerPoint Presentation</vt:lpstr>
      <vt:lpstr> 1900.5 Face to Face Meeting Location</vt:lpstr>
      <vt:lpstr> Electronic Meeting Details (Same as Monthly Meeting)</vt:lpstr>
      <vt:lpstr>Rules</vt:lpstr>
      <vt:lpstr> Draft Agenda</vt:lpstr>
      <vt:lpstr>Instructions for the WG Chair</vt:lpstr>
      <vt:lpstr>Participants have a duty to inform the IEEE</vt:lpstr>
      <vt:lpstr>Ways to inform IEEE</vt:lpstr>
      <vt:lpstr>Other guidelines for IEEE WG meetings</vt:lpstr>
      <vt:lpstr>Patent-related information</vt:lpstr>
      <vt:lpstr>Yearly 1900.5 Elections</vt:lpstr>
      <vt:lpstr>Agenda Items for 12/6/18</vt:lpstr>
      <vt:lpstr>Other DySPAN-SC Activities</vt:lpstr>
      <vt:lpstr>Marketing Inputs</vt:lpstr>
      <vt:lpstr>Current Status for 1900.5.2a</vt:lpstr>
      <vt:lpstr>Current Architecture Status</vt:lpstr>
      <vt:lpstr>Agenda Items for 12/7/18</vt:lpstr>
      <vt:lpstr>Patent slide review</vt:lpstr>
      <vt:lpstr>Status on 1900.5.1  (12/6/18)</vt:lpstr>
      <vt:lpstr>Working Schedule for 1900.5.1</vt:lpstr>
      <vt:lpstr>Agenda Items for 12/7/18 Closing WG session Full WG (2 Pm earliest)</vt:lpstr>
      <vt:lpstr>Current Membership</vt:lpstr>
      <vt:lpstr>Motions for 1900.5?</vt:lpstr>
      <vt:lpstr>Approval of Agenda</vt:lpstr>
      <vt:lpstr>Minutes for approval</vt:lpstr>
      <vt:lpstr>1900.5 WG Rules / Elections Status</vt:lpstr>
      <vt:lpstr>Motion</vt:lpstr>
      <vt:lpstr>Meeting Planning</vt:lpstr>
      <vt:lpstr>AoB</vt:lpstr>
      <vt:lpstr>IEEE 1900.5 Meeting 12/6-7/18 @9:00-17:00 US EDT (UTC-5)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452</cp:revision>
  <dcterms:created xsi:type="dcterms:W3CDTF">2013-08-13T02:52:21Z</dcterms:created>
  <dcterms:modified xsi:type="dcterms:W3CDTF">2018-12-07T20:47:41Z</dcterms:modified>
</cp:coreProperties>
</file>