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15" r:id="rId3"/>
    <p:sldId id="402" r:id="rId4"/>
    <p:sldId id="337" r:id="rId5"/>
    <p:sldId id="370" r:id="rId6"/>
    <p:sldId id="332" r:id="rId7"/>
    <p:sldId id="317" r:id="rId8"/>
    <p:sldId id="387" r:id="rId9"/>
    <p:sldId id="388" r:id="rId10"/>
    <p:sldId id="389" r:id="rId11"/>
    <p:sldId id="390" r:id="rId12"/>
    <p:sldId id="391" r:id="rId13"/>
    <p:sldId id="307" r:id="rId14"/>
    <p:sldId id="401" r:id="rId15"/>
    <p:sldId id="399" r:id="rId16"/>
    <p:sldId id="403" r:id="rId17"/>
    <p:sldId id="405" r:id="rId18"/>
    <p:sldId id="406" r:id="rId19"/>
    <p:sldId id="410" r:id="rId20"/>
    <p:sldId id="411" r:id="rId21"/>
    <p:sldId id="404" r:id="rId22"/>
    <p:sldId id="407" r:id="rId23"/>
    <p:sldId id="360" r:id="rId24"/>
    <p:sldId id="384" r:id="rId25"/>
    <p:sldId id="408" r:id="rId26"/>
    <p:sldId id="409" r:id="rId27"/>
    <p:sldId id="386" r:id="rId28"/>
    <p:sldId id="398" r:id="rId29"/>
    <p:sldId id="36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12</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D1BB555-B1A1-44ED-A9BD-481FCDC488CD}"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65E3BC-DCFB-4E2F-B257-101AA809879B}"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E46624C-475B-4D42-9409-D48480190149}"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58CF74-0DE3-4505-B85A-C67B635B1EDF}"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375E337-CAFE-4D72-BDB8-5EE443FA4E4B}"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009C730-2EDC-47DC-95C8-33C41ADB0667}" type="datetime1">
              <a:rPr lang="en-US" smtClean="0"/>
              <a:t>12/5/2018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EBF66D5-90FE-4DA7-855D-130F7044517F}" type="datetime1">
              <a:rPr lang="en-US" smtClean="0"/>
              <a:t>12/5/2018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6555B8D-60D2-4F52-8B7C-46582BC07943}" type="datetime1">
              <a:rPr lang="en-US" smtClean="0"/>
              <a:t>12/5/2018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241653-3548-4C8F-A83E-D86391EF2751}" type="datetime1">
              <a:rPr lang="en-US" smtClean="0"/>
              <a:t>12/5/2018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298141F-75A0-4E72-9763-D170C3690755}" type="datetime1">
              <a:rPr lang="en-US" smtClean="0"/>
              <a:t>12/5/2018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3012145-4095-483E-ACBC-CB82B913FAFD}" type="datetime1">
              <a:rPr lang="en-US" smtClean="0"/>
              <a:t>12/5/2018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3B1B589-5F44-4DBB-B605-6FE84FA5DD35}" type="datetime1">
              <a:rPr lang="en-US" smtClean="0"/>
              <a:t>12/5/2018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5-18-0047-02-agen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1900.5/dcn/18/5-18-0049-00-mins-minutes-of-the-1900-5-wg-meeting-november-28-2018.docx" TargetMode="External"/><Relationship Id="rId2" Type="http://schemas.openxmlformats.org/officeDocument/2006/relationships/hyperlink" Target="https://mentor.ieee.org/1900.5/dcn/18/5-18-0048-00-mins-minutes-of-the-1900-5-wg-meeting-november-6-2018.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stine@mitr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mentor.ieee.org/1900.5/dcn/18/5-18-0041-00-mmat-mitre-directions.docx" TargetMode="External"/><Relationship Id="rId4" Type="http://schemas.openxmlformats.org/officeDocument/2006/relationships/hyperlink" Target="http://info.mitre.org/cgi-bin/formrex/formrex.pl?config=foreignvisitw.tx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CDA52BF-2E75-45EB-893C-DFBA058D13F5}" type="datetime1">
              <a:rPr lang="en-US" smtClean="0">
                <a:solidFill>
                  <a:srgbClr val="000099"/>
                </a:solidFill>
              </a:rPr>
              <a:t>12/5/2018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a:t>
            </a:r>
            <a:r>
              <a:rPr lang="en-US" sz="1200" b="1" dirty="0" smtClean="0">
                <a:latin typeface="Arial" pitchFamily="34" charset="0"/>
                <a:cs typeface="Times New Roman" pitchFamily="18" charset="0"/>
              </a:rPr>
              <a:t>on 06-07 December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December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5-18-0047-02-agen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5-18-0047-02-agen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10D2C32-16D5-4030-8127-B06C2FB65830}" type="datetime1">
              <a:rPr lang="en-US" smtClean="0"/>
              <a:t>12/5/2018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5-18-0047-02-agen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2665197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D75AEA4-82C8-423F-A8B6-BD3B1E4AAE87}" type="datetime1">
              <a:rPr lang="en-US" smtClean="0"/>
              <a:t>12/5/2018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5-18-0047-02-agen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87E5730-DB9F-4B6F-9E6D-B77D113DE4D3}" type="datetime1">
              <a:rPr lang="en-US" smtClean="0"/>
              <a:t>12/5/2018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5-18-0047-02-agen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a:xfrm>
            <a:off x="457200" y="1295400"/>
            <a:ext cx="8229600" cy="4525963"/>
          </a:xfrm>
        </p:spPr>
        <p:txBody>
          <a:bodyPr/>
          <a:lstStyle/>
          <a:p>
            <a:r>
              <a:rPr dirty="0"/>
              <a:t>Motion to approve WG minutes contained in </a:t>
            </a:r>
            <a:r>
              <a:rPr lang="en-US" dirty="0" smtClean="0"/>
              <a:t>5-18-0048-00 &amp; 5-18-0049-00.</a:t>
            </a: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p:txBody>
          <a:bodyPr/>
          <a:lstStyle/>
          <a:p>
            <a:pPr>
              <a:defRPr/>
            </a:pPr>
            <a:fld id="{8AD58CD7-9B44-4829-9548-0DE22661A673}" type="datetime1">
              <a:rPr lang="en-US" smtClean="0"/>
              <a:t>12/5/2018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5-18-0047-02-agen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
        <p:nvSpPr>
          <p:cNvPr id="2" name="Rectangle 1"/>
          <p:cNvSpPr/>
          <p:nvPr/>
        </p:nvSpPr>
        <p:spPr>
          <a:xfrm>
            <a:off x="466987" y="4191000"/>
            <a:ext cx="7467600" cy="2031325"/>
          </a:xfrm>
          <a:prstGeom prst="rect">
            <a:avLst/>
          </a:prstGeom>
        </p:spPr>
        <p:txBody>
          <a:bodyPr wrap="square">
            <a:spAutoFit/>
          </a:bodyPr>
          <a:lstStyle/>
          <a:p>
            <a:r>
              <a:rPr lang="en-US" dirty="0"/>
              <a:t>Minutes of the 1900.5 meeting of November </a:t>
            </a:r>
            <a:r>
              <a:rPr lang="en-US" dirty="0" smtClean="0"/>
              <a:t>6:</a:t>
            </a:r>
            <a:endParaRPr lang="en-US" dirty="0"/>
          </a:p>
          <a:p>
            <a:r>
              <a:rPr lang="en-US" dirty="0">
                <a:hlinkClick r:id="rId2"/>
              </a:rPr>
              <a:t>https://</a:t>
            </a:r>
            <a:r>
              <a:rPr lang="en-US" dirty="0" smtClean="0">
                <a:hlinkClick r:id="rId2"/>
              </a:rPr>
              <a:t>mentor.ieee.org/1900.5/dcn/18/5-18-0048-00-mins-minutes-of-the-1900-5-wg-meeting-november-6-2018.docx</a:t>
            </a:r>
            <a:r>
              <a:rPr lang="en-US" dirty="0" smtClean="0"/>
              <a:t> </a:t>
            </a:r>
            <a:endParaRPr lang="en-US" dirty="0"/>
          </a:p>
          <a:p>
            <a:endParaRPr lang="en-US" dirty="0"/>
          </a:p>
          <a:p>
            <a:r>
              <a:rPr lang="en-US" dirty="0"/>
              <a:t>Minutes of the 1900.5 meeting of November </a:t>
            </a:r>
            <a:r>
              <a:rPr lang="en-US" dirty="0" smtClean="0"/>
              <a:t>28:</a:t>
            </a:r>
            <a:endParaRPr lang="en-US" dirty="0"/>
          </a:p>
          <a:p>
            <a:r>
              <a:rPr lang="en-US" dirty="0">
                <a:hlinkClick r:id="rId3"/>
              </a:rPr>
              <a:t>https://</a:t>
            </a:r>
            <a:r>
              <a:rPr lang="en-US" dirty="0" smtClean="0">
                <a:hlinkClick r:id="rId3"/>
              </a:rPr>
              <a:t>mentor.ieee.org/1900.5/dcn/18/5-18-0049-00-mins-minutes-of-the-1900-5-wg-meeting-november-28-2018.docx</a:t>
            </a: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 WG Rules / Elections Status</a:t>
            </a:r>
            <a:endParaRPr lang="en-US" dirty="0"/>
          </a:p>
        </p:txBody>
      </p:sp>
      <p:sp>
        <p:nvSpPr>
          <p:cNvPr id="3" name="Content Placeholder 2"/>
          <p:cNvSpPr>
            <a:spLocks noGrp="1"/>
          </p:cNvSpPr>
          <p:nvPr>
            <p:ph idx="1"/>
          </p:nvPr>
        </p:nvSpPr>
        <p:spPr/>
        <p:txBody>
          <a:bodyPr/>
          <a:lstStyle/>
          <a:p>
            <a:r>
              <a:rPr lang="en-US" dirty="0" smtClean="0"/>
              <a:t>New WG rules take effect 1/1/2019</a:t>
            </a:r>
          </a:p>
          <a:p>
            <a:pPr lvl="1"/>
            <a:r>
              <a:rPr lang="en-US" dirty="0" smtClean="0"/>
              <a:t>Term will be 01/01/2019-01/01/2021 (2 years)</a:t>
            </a:r>
          </a:p>
          <a:p>
            <a:r>
              <a:rPr lang="en-US" dirty="0" smtClean="0"/>
              <a:t>Review of Nominations received</a:t>
            </a:r>
          </a:p>
          <a:p>
            <a:pPr lvl="1"/>
            <a:r>
              <a:rPr lang="en-US" dirty="0" smtClean="0"/>
              <a:t>Dave Chester, Elections Officer</a:t>
            </a:r>
          </a:p>
          <a:p>
            <a:r>
              <a:rPr lang="en-US" dirty="0" smtClean="0"/>
              <a:t>Election Ballot Planning</a:t>
            </a:r>
          </a:p>
          <a:p>
            <a:pPr lvl="1"/>
            <a:r>
              <a:rPr lang="en-US" dirty="0" smtClean="0"/>
              <a:t>Nominally 14 days closing  12/23/19</a:t>
            </a:r>
          </a:p>
          <a:p>
            <a:pPr lvl="2"/>
            <a:r>
              <a:rPr lang="en-US" dirty="0" smtClean="0"/>
              <a:t>WG members only</a:t>
            </a:r>
          </a:p>
          <a:p>
            <a:pPr lvl="1"/>
            <a:r>
              <a:rPr lang="en-US" dirty="0" smtClean="0"/>
              <a:t>Election results to be announced prior to 1/1/19</a:t>
            </a:r>
            <a:endParaRPr lang="en-US" dirty="0"/>
          </a:p>
        </p:txBody>
      </p:sp>
      <p:sp>
        <p:nvSpPr>
          <p:cNvPr id="4" name="Date Placeholder 3"/>
          <p:cNvSpPr>
            <a:spLocks noGrp="1"/>
          </p:cNvSpPr>
          <p:nvPr>
            <p:ph type="dt" sz="half" idx="10"/>
          </p:nvPr>
        </p:nvSpPr>
        <p:spPr/>
        <p:txBody>
          <a:bodyPr/>
          <a:lstStyle/>
          <a:p>
            <a:pPr>
              <a:defRPr/>
            </a:pPr>
            <a:fld id="{2557310B-4418-433E-8A94-215E0E1A8302}"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49940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Yearly 1900.5 Elections</a:t>
            </a:r>
            <a:endParaRPr lang="en-US" dirty="0"/>
          </a:p>
        </p:txBody>
      </p:sp>
      <p:sp>
        <p:nvSpPr>
          <p:cNvPr id="3" name="Content Placeholder 2"/>
          <p:cNvSpPr>
            <a:spLocks noGrp="1"/>
          </p:cNvSpPr>
          <p:nvPr>
            <p:ph idx="1"/>
          </p:nvPr>
        </p:nvSpPr>
        <p:spPr/>
        <p:txBody>
          <a:bodyPr/>
          <a:lstStyle/>
          <a:p>
            <a:r>
              <a:rPr lang="en-US" sz="2400" dirty="0" smtClean="0"/>
              <a:t>Elections will be per section 3.1 of the </a:t>
            </a:r>
            <a:r>
              <a:rPr lang="en-US" sz="2400" dirty="0" err="1" smtClean="0"/>
              <a:t>DySPAN</a:t>
            </a:r>
            <a:r>
              <a:rPr lang="en-US" sz="2400" dirty="0" smtClean="0"/>
              <a:t>-SC WG P&amp;P</a:t>
            </a:r>
          </a:p>
          <a:p>
            <a:pPr marL="400050" lvl="1" indent="0">
              <a:buNone/>
            </a:pPr>
            <a:r>
              <a:rPr lang="en-US" sz="1400" dirty="0" smtClean="0"/>
              <a:t>Officers </a:t>
            </a:r>
            <a:r>
              <a:rPr lang="en-US" sz="1400" dirty="0"/>
              <a:t>shall be elected in accordance with the procedures of </a:t>
            </a:r>
            <a:r>
              <a:rPr lang="en-US" sz="1400" dirty="0" err="1"/>
              <a:t>DySPAN</a:t>
            </a:r>
            <a:r>
              <a:rPr lang="en-US" sz="1400" dirty="0"/>
              <a:t>-SC. The procedures </a:t>
            </a:r>
            <a:r>
              <a:rPr lang="en-US" sz="1400" dirty="0" smtClean="0"/>
              <a:t>areas </a:t>
            </a:r>
            <a:r>
              <a:rPr lang="en-US" sz="1400" dirty="0"/>
              <a:t>follows:</a:t>
            </a:r>
          </a:p>
          <a:p>
            <a:pPr marL="400050" lvl="1" indent="0">
              <a:buNone/>
            </a:pPr>
            <a:r>
              <a:rPr lang="en-US" sz="1400" dirty="0"/>
              <a:t>There shall be an annual vote of the Working Group to elect the Chair, Vice Chair, a </a:t>
            </a:r>
            <a:r>
              <a:rPr lang="en-US" sz="1400" dirty="0" smtClean="0"/>
              <a:t>Secretary, and </a:t>
            </a:r>
            <a:r>
              <a:rPr lang="en-US" sz="1400" dirty="0"/>
              <a:t>(optionally) a Treasurer. A person may simultaneously hold the positions of Secretary </a:t>
            </a:r>
            <a:r>
              <a:rPr lang="en-US" sz="1400" dirty="0" smtClean="0"/>
              <a:t>and Treasurer</a:t>
            </a:r>
            <a:r>
              <a:rPr lang="en-US" sz="1400" dirty="0"/>
              <a:t>.</a:t>
            </a:r>
          </a:p>
          <a:p>
            <a:pPr marL="400050" lvl="1" indent="0">
              <a:buNone/>
            </a:pPr>
            <a:r>
              <a:rPr lang="en-US" sz="1400" dirty="0"/>
              <a:t>The Sponsor Chair, or the </a:t>
            </a:r>
            <a:r>
              <a:rPr lang="en-US" sz="1400" dirty="0" err="1"/>
              <a:t>DySPAN</a:t>
            </a:r>
            <a:r>
              <a:rPr lang="en-US" sz="1400" dirty="0"/>
              <a:t>-SC, shall appoint an Elections Officer whose function is </a:t>
            </a:r>
            <a:r>
              <a:rPr lang="en-US" sz="1400" dirty="0" smtClean="0"/>
              <a:t>to gather </a:t>
            </a:r>
            <a:r>
              <a:rPr lang="en-US" sz="1400" dirty="0"/>
              <a:t>nominations and conduct an election. The Elections Officer shall not be a nominee in </a:t>
            </a:r>
            <a:r>
              <a:rPr lang="en-US" sz="1400" dirty="0" smtClean="0"/>
              <a:t>the election</a:t>
            </a:r>
            <a:r>
              <a:rPr lang="en-US" sz="1400" dirty="0"/>
              <a:t>.</a:t>
            </a:r>
          </a:p>
          <a:p>
            <a:pPr marL="400050" lvl="1" indent="0">
              <a:buNone/>
            </a:pPr>
            <a:r>
              <a:rPr lang="en-US" sz="1400" dirty="0"/>
              <a:t>Voting members shall nominate to the Elections Officer one or more voting members for </a:t>
            </a:r>
            <a:r>
              <a:rPr lang="en-US" sz="1400" dirty="0" smtClean="0"/>
              <a:t>the Chair</a:t>
            </a:r>
            <a:r>
              <a:rPr lang="en-US" sz="1400" dirty="0"/>
              <a:t>, Vice Chair, (optionally) a Treasurer, and Secretary Offices to be filled at the </a:t>
            </a:r>
            <a:r>
              <a:rPr lang="en-US" sz="1400" dirty="0" smtClean="0"/>
              <a:t>election. Nominees </a:t>
            </a:r>
            <a:r>
              <a:rPr lang="en-US" sz="1400" dirty="0"/>
              <a:t>shall be eligible to hold the office for which they are elected. A person shall </a:t>
            </a:r>
            <a:r>
              <a:rPr lang="en-US" sz="1400" dirty="0" smtClean="0"/>
              <a:t>be nominated </a:t>
            </a:r>
            <a:r>
              <a:rPr lang="en-US" sz="1400" dirty="0"/>
              <a:t>for no more than one office. Upon written notification, the nominee shall, within </a:t>
            </a:r>
            <a:r>
              <a:rPr lang="en-US" sz="1400" dirty="0" smtClean="0"/>
              <a:t>14 calendar </a:t>
            </a:r>
            <a:r>
              <a:rPr lang="en-US" sz="1400" dirty="0"/>
              <a:t>days, indicate acceptance or rejection of the nomination. If no nomination is received </a:t>
            </a:r>
            <a:r>
              <a:rPr lang="en-US" sz="1400" dirty="0" smtClean="0"/>
              <a:t>or accepted </a:t>
            </a:r>
            <a:r>
              <a:rPr lang="en-US" sz="1400" dirty="0"/>
              <a:t>for an office, a temporary appointment shall be made in accordance with Clause 3.2</a:t>
            </a:r>
            <a:r>
              <a:rPr lang="en-US" sz="1400" dirty="0" smtClean="0"/>
              <a:t>.</a:t>
            </a:r>
          </a:p>
          <a:p>
            <a:pPr marL="400050" lvl="1" indent="0">
              <a:buNone/>
            </a:pPr>
            <a:r>
              <a:rPr lang="en-US" sz="1400" dirty="0"/>
              <a:t>The Elections Officer shall prepare and conduct the election by letter or electronic ballot. </a:t>
            </a:r>
            <a:r>
              <a:rPr lang="en-US" sz="1400" dirty="0" smtClean="0"/>
              <a:t>Voting will </a:t>
            </a:r>
            <a:r>
              <a:rPr lang="en-US" sz="1400" dirty="0"/>
              <a:t>conclude in a time determined by the Sponsor, but no less than 14 calendar days. </a:t>
            </a:r>
            <a:r>
              <a:rPr lang="en-US" sz="1400" dirty="0" smtClean="0"/>
              <a:t>Each voting </a:t>
            </a:r>
            <a:r>
              <a:rPr lang="en-US" sz="1400" dirty="0"/>
              <a:t>member may cast one approval vote for each of as many nominees for an office as </a:t>
            </a:r>
            <a:r>
              <a:rPr lang="en-US" sz="1400" dirty="0" smtClean="0"/>
              <a:t>the voting </a:t>
            </a:r>
            <a:r>
              <a:rPr lang="en-US" sz="1400" dirty="0"/>
              <a:t>member chooses. The nominee with the greatest number of approval votes shall win </a:t>
            </a:r>
            <a:r>
              <a:rPr lang="en-US" sz="1400" dirty="0" smtClean="0"/>
              <a:t>the election</a:t>
            </a:r>
            <a:r>
              <a:rPr lang="en-US" sz="1400" dirty="0"/>
              <a:t>, provided ballots are returned by a majority of the eligible voters for that </a:t>
            </a:r>
            <a:r>
              <a:rPr lang="en-US" sz="1400" dirty="0" smtClean="0"/>
              <a:t>election.</a:t>
            </a:r>
          </a:p>
          <a:p>
            <a:pPr marL="400050" lvl="1" indent="0">
              <a:buNone/>
            </a:pPr>
            <a:r>
              <a:rPr lang="en-US" sz="1400" dirty="0" smtClean="0"/>
              <a:t>The </a:t>
            </a:r>
            <a:r>
              <a:rPr lang="en-US" sz="1400" dirty="0"/>
              <a:t>term of office for each officer shall be </a:t>
            </a:r>
            <a:r>
              <a:rPr lang="en-US" sz="1400" i="1" dirty="0">
                <a:solidFill>
                  <a:srgbClr val="FF0000"/>
                </a:solidFill>
              </a:rPr>
              <a:t>one</a:t>
            </a:r>
            <a:r>
              <a:rPr lang="en-US" sz="1400" i="1" dirty="0"/>
              <a:t> </a:t>
            </a:r>
            <a:r>
              <a:rPr lang="en-US" sz="1400" b="1" i="1" dirty="0" smtClean="0"/>
              <a:t>two </a:t>
            </a:r>
            <a:r>
              <a:rPr lang="en-US" sz="1400" dirty="0" smtClean="0"/>
              <a:t>year</a:t>
            </a:r>
            <a:r>
              <a:rPr lang="en-US" sz="1400" dirty="0"/>
              <a:t>, but an officer may serve until a successor </a:t>
            </a:r>
            <a:r>
              <a:rPr lang="en-US" sz="1400" dirty="0" smtClean="0"/>
              <a:t>is appointed</a:t>
            </a:r>
            <a:r>
              <a:rPr lang="en-US" sz="1400" dirty="0"/>
              <a:t>.</a:t>
            </a:r>
            <a:endParaRPr lang="en-US" sz="2000" dirty="0"/>
          </a:p>
        </p:txBody>
      </p:sp>
      <p:sp>
        <p:nvSpPr>
          <p:cNvPr id="4" name="Date Placeholder 3"/>
          <p:cNvSpPr>
            <a:spLocks noGrp="1"/>
          </p:cNvSpPr>
          <p:nvPr>
            <p:ph type="dt" sz="half" idx="10"/>
          </p:nvPr>
        </p:nvSpPr>
        <p:spPr/>
        <p:txBody>
          <a:bodyPr/>
          <a:lstStyle/>
          <a:p>
            <a:pPr>
              <a:defRPr/>
            </a:pPr>
            <a:fld id="{F326D925-2B00-4723-B42A-46F4FB4FDF06}" type="datetime1">
              <a:rPr lang="en-US" smtClean="0"/>
              <a:t>12/5/2018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7" name="TextBox 6"/>
          <p:cNvSpPr txBox="1"/>
          <p:nvPr/>
        </p:nvSpPr>
        <p:spPr>
          <a:xfrm>
            <a:off x="1746884" y="107316"/>
            <a:ext cx="4806316" cy="369332"/>
          </a:xfrm>
          <a:prstGeom prst="rect">
            <a:avLst/>
          </a:prstGeom>
          <a:noFill/>
        </p:spPr>
        <p:txBody>
          <a:bodyPr wrap="none" rtlCol="0">
            <a:spAutoFit/>
          </a:bodyPr>
          <a:lstStyle/>
          <a:p>
            <a:r>
              <a:rPr lang="en-US" dirty="0" smtClean="0"/>
              <a:t>Is term of office starting in 2019 one or two years</a:t>
            </a:r>
            <a:endParaRPr lang="en-US" dirty="0"/>
          </a:p>
        </p:txBody>
      </p:sp>
      <p:cxnSp>
        <p:nvCxnSpPr>
          <p:cNvPr id="9" name="Straight Connector 8"/>
          <p:cNvCxnSpPr/>
          <p:nvPr/>
        </p:nvCxnSpPr>
        <p:spPr>
          <a:xfrm>
            <a:off x="3986867" y="5806580"/>
            <a:ext cx="30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11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12/6/18</a:t>
            </a:r>
            <a:endParaRPr lang="en-US" dirty="0"/>
          </a:p>
        </p:txBody>
      </p:sp>
      <p:sp>
        <p:nvSpPr>
          <p:cNvPr id="4" name="Date Placeholder 3"/>
          <p:cNvSpPr>
            <a:spLocks noGrp="1"/>
          </p:cNvSpPr>
          <p:nvPr>
            <p:ph type="dt" sz="half" idx="10"/>
          </p:nvPr>
        </p:nvSpPr>
        <p:spPr/>
        <p:txBody>
          <a:bodyPr/>
          <a:lstStyle/>
          <a:p>
            <a:pPr>
              <a:defRPr/>
            </a:pPr>
            <a:fld id="{5CAB806E-03C0-4BEB-9A78-B5D7CAB16200}"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4264065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13857" y="27963"/>
            <a:ext cx="8229600" cy="1143000"/>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04800" y="762000"/>
            <a:ext cx="8229600" cy="4525963"/>
          </a:xfrm>
        </p:spPr>
        <p:txBody>
          <a:bodyPr/>
          <a:lstStyle/>
          <a:p>
            <a:r>
              <a:rPr sz="2000" dirty="0"/>
              <a:t>Leadership </a:t>
            </a:r>
            <a:r>
              <a:rPr sz="2000" dirty="0" smtClean="0"/>
              <a:t>sessions</a:t>
            </a:r>
            <a:endParaRPr sz="2000" dirty="0"/>
          </a:p>
          <a:p>
            <a:pPr lvl="1"/>
            <a:r>
              <a:rPr lang="en-US" sz="1800" dirty="0" smtClean="0"/>
              <a:t>Held 2 sessions week on 11/29</a:t>
            </a:r>
          </a:p>
          <a:p>
            <a:pPr lvl="1"/>
            <a:r>
              <a:rPr lang="en-US" sz="1800" dirty="0" smtClean="0"/>
              <a:t>Discussion points</a:t>
            </a:r>
          </a:p>
          <a:p>
            <a:pPr lvl="2"/>
            <a:r>
              <a:rPr lang="en-US" sz="1400" dirty="0" smtClean="0"/>
              <a:t>How to re-establish WG after hibernation (membership)</a:t>
            </a:r>
            <a:endParaRPr lang="en-US" sz="1400" dirty="0"/>
          </a:p>
          <a:p>
            <a:pPr lvl="2"/>
            <a:r>
              <a:rPr lang="en-US" sz="1400" dirty="0" smtClean="0"/>
              <a:t>P&amp;P Updates – Approved!</a:t>
            </a:r>
          </a:p>
          <a:p>
            <a:pPr lvl="3"/>
            <a:r>
              <a:rPr lang="en-US" sz="1400" dirty="0" smtClean="0"/>
              <a:t>New WG P&amp;P should go into effect 01 Jan 2019</a:t>
            </a:r>
          </a:p>
          <a:p>
            <a:pPr lvl="4"/>
            <a:r>
              <a:rPr lang="en-US" sz="1800" dirty="0" smtClean="0"/>
              <a:t>2 year term for WG officers…</a:t>
            </a:r>
          </a:p>
          <a:p>
            <a:pPr lvl="3"/>
            <a:r>
              <a:rPr lang="en-US" sz="1400" dirty="0" smtClean="0"/>
              <a:t>New </a:t>
            </a:r>
            <a:r>
              <a:rPr lang="en-US" sz="1400" dirty="0" err="1" smtClean="0"/>
              <a:t>DySPAN</a:t>
            </a:r>
            <a:r>
              <a:rPr lang="en-US" sz="1400" dirty="0" smtClean="0"/>
              <a:t>-SC P&amp;P goes into effect when posted by </a:t>
            </a:r>
            <a:r>
              <a:rPr lang="en-US" sz="1400" dirty="0" err="1" smtClean="0"/>
              <a:t>AudCom</a:t>
            </a:r>
            <a:endParaRPr lang="en-US" sz="1400" dirty="0"/>
          </a:p>
          <a:p>
            <a:pPr lvl="1"/>
            <a:r>
              <a:rPr lang="en-US" sz="1800" dirty="0" err="1" smtClean="0"/>
              <a:t>DySPAN</a:t>
            </a:r>
            <a:r>
              <a:rPr lang="en-US" sz="1800" dirty="0" smtClean="0"/>
              <a:t>-SC may make an “offer” to IEEE on a GET </a:t>
            </a:r>
            <a:r>
              <a:rPr lang="en-US" sz="1800" dirty="0" err="1" smtClean="0"/>
              <a:t>DySPAN</a:t>
            </a:r>
            <a:r>
              <a:rPr lang="en-US" sz="1800" dirty="0" smtClean="0"/>
              <a:t>-SC program</a:t>
            </a:r>
          </a:p>
          <a:p>
            <a:pPr lvl="2"/>
            <a:r>
              <a:rPr lang="en-US" sz="1400" dirty="0" smtClean="0"/>
              <a:t>Make </a:t>
            </a:r>
            <a:r>
              <a:rPr lang="en-US" sz="1400" dirty="0" err="1" smtClean="0"/>
              <a:t>DySPAN</a:t>
            </a:r>
            <a:r>
              <a:rPr lang="en-US" sz="1400" dirty="0" smtClean="0"/>
              <a:t>-SC standards available for free after 6 months (TBD)</a:t>
            </a:r>
          </a:p>
          <a:p>
            <a:pPr lvl="1"/>
            <a:r>
              <a:rPr lang="en-US" sz="1800" dirty="0" smtClean="0"/>
              <a:t>Discussions on Cloud sensing, Machine Learning, Architecture</a:t>
            </a:r>
          </a:p>
          <a:p>
            <a:pPr lvl="2"/>
            <a:r>
              <a:rPr lang="en-US" sz="1400" dirty="0" smtClean="0"/>
              <a:t>IEEE 802 may have interest in the Cloud sensing (may prefer PAR there)</a:t>
            </a:r>
          </a:p>
          <a:p>
            <a:pPr lvl="1"/>
            <a:r>
              <a:rPr lang="en-US" sz="1800" dirty="0" smtClean="0"/>
              <a:t>Trying to set directions for </a:t>
            </a:r>
            <a:r>
              <a:rPr lang="en-US" sz="1800" dirty="0" err="1" smtClean="0"/>
              <a:t>DySPAN</a:t>
            </a:r>
            <a:r>
              <a:rPr lang="en-US" sz="1800" dirty="0" smtClean="0"/>
              <a:t>-SC</a:t>
            </a:r>
            <a:endParaRPr lang="en-US" sz="1800" dirty="0"/>
          </a:p>
          <a:p>
            <a:r>
              <a:rPr lang="en-US" sz="2000" dirty="0" smtClean="0"/>
              <a:t>Architecture </a:t>
            </a:r>
            <a:r>
              <a:rPr lang="en-US" sz="2000" dirty="0"/>
              <a:t>/ API Study Group</a:t>
            </a:r>
          </a:p>
          <a:p>
            <a:pPr lvl="1"/>
            <a:r>
              <a:rPr lang="en-US" sz="1800" dirty="0" smtClean="0"/>
              <a:t>Looks Like 1900.5 has the lead for overall of </a:t>
            </a:r>
            <a:r>
              <a:rPr lang="en-US" sz="1800" dirty="0" err="1" smtClean="0"/>
              <a:t>DySPAN</a:t>
            </a:r>
            <a:r>
              <a:rPr lang="en-US" sz="1800" dirty="0" smtClean="0"/>
              <a:t>-SC</a:t>
            </a:r>
            <a:endParaRPr lang="en-US" sz="1800" dirty="0"/>
          </a:p>
          <a:p>
            <a:r>
              <a:rPr lang="en-US" sz="2000" dirty="0"/>
              <a:t>Machine Learning Study Group</a:t>
            </a:r>
          </a:p>
          <a:p>
            <a:pPr lvl="1"/>
            <a:r>
              <a:rPr lang="en-US" sz="1800" dirty="0" smtClean="0"/>
              <a:t>No clear direction</a:t>
            </a:r>
          </a:p>
          <a:p>
            <a:pPr lvl="1"/>
            <a:r>
              <a:rPr lang="en-US" sz="1800" dirty="0" smtClean="0"/>
              <a:t>Suggest architecture should allow for variety of ML methods </a:t>
            </a:r>
            <a:endParaRPr lang="en-US" sz="1800" dirty="0"/>
          </a:p>
          <a:p>
            <a:pPr lvl="1"/>
            <a:endParaRPr lang="en-US" sz="1800" dirty="0"/>
          </a:p>
          <a:p>
            <a:pPr lvl="1"/>
            <a:endParaRPr lang="en-US" sz="1600" dirty="0"/>
          </a:p>
          <a:p>
            <a:endParaRPr lang="en-US" sz="2400" dirty="0"/>
          </a:p>
          <a:p>
            <a:pPr lvl="1"/>
            <a:endParaRPr lang="en-US" sz="2000" dirty="0"/>
          </a:p>
        </p:txBody>
      </p:sp>
      <p:sp>
        <p:nvSpPr>
          <p:cNvPr id="4" name="Date Placeholder 3"/>
          <p:cNvSpPr>
            <a:spLocks noGrp="1"/>
          </p:cNvSpPr>
          <p:nvPr>
            <p:ph type="dt" sz="quarter" idx="10"/>
          </p:nvPr>
        </p:nvSpPr>
        <p:spPr/>
        <p:txBody>
          <a:bodyPr/>
          <a:lstStyle/>
          <a:p>
            <a:pPr>
              <a:defRPr/>
            </a:pPr>
            <a:fld id="{8BC391D4-0BFF-4657-8403-55BD3DC552C1}"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84204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533400" y="1272330"/>
            <a:ext cx="7924800" cy="4525963"/>
          </a:xfrm>
        </p:spPr>
        <p:txBody>
          <a:bodyPr/>
          <a:lstStyle/>
          <a:p>
            <a:r>
              <a:rPr lang="en-US" sz="2000" dirty="0"/>
              <a:t>Working on “Get </a:t>
            </a:r>
            <a:r>
              <a:rPr lang="en-US" sz="2000" dirty="0" err="1"/>
              <a:t>DySPAN</a:t>
            </a:r>
            <a:r>
              <a:rPr lang="en-US" sz="2000" dirty="0"/>
              <a:t>-SC” Program:  </a:t>
            </a:r>
            <a:r>
              <a:rPr lang="en-US" sz="2000" dirty="0" smtClean="0"/>
              <a:t>Seems a long shot…</a:t>
            </a:r>
            <a:endParaRPr lang="en-US" sz="2000" dirty="0"/>
          </a:p>
          <a:p>
            <a:r>
              <a:rPr lang="en-US" sz="2000" dirty="0"/>
              <a:t>NSC – Status (Several projects targeting 1900.5 compliance)</a:t>
            </a:r>
          </a:p>
          <a:p>
            <a:pPr lvl="1"/>
            <a:r>
              <a:rPr lang="en-US" sz="1800" dirty="0"/>
              <a:t>Working towards release of project list</a:t>
            </a:r>
          </a:p>
          <a:p>
            <a:r>
              <a:rPr lang="en-US" sz="2000" dirty="0"/>
              <a:t>Standards paper in </a:t>
            </a:r>
            <a:r>
              <a:rPr lang="en-US" sz="2000" dirty="0" smtClean="0"/>
              <a:t>process</a:t>
            </a:r>
            <a:endParaRPr lang="en-US" sz="2000" dirty="0"/>
          </a:p>
          <a:p>
            <a:pPr lvl="1"/>
            <a:r>
              <a:rPr lang="en-US" sz="1800" dirty="0"/>
              <a:t>Communications </a:t>
            </a:r>
            <a:r>
              <a:rPr lang="en-US" sz="1800" dirty="0" smtClean="0"/>
              <a:t>Magazine – No update</a:t>
            </a:r>
            <a:endParaRPr lang="en-US" sz="1800" dirty="0"/>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smtClean="0"/>
              <a:t>Review response completed and being resubmitted for consideration</a:t>
            </a:r>
            <a:endParaRPr lang="en-US" sz="1400" dirty="0"/>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dirty="0"/>
              <a:t>AI Mat – Ask about this at </a:t>
            </a:r>
            <a:r>
              <a:rPr lang="en-US" sz="1600" dirty="0" err="1"/>
              <a:t>DySPAN</a:t>
            </a:r>
            <a:r>
              <a:rPr lang="en-US" sz="1600" dirty="0"/>
              <a:t>-SC meeting….</a:t>
            </a:r>
          </a:p>
          <a:p>
            <a:pPr lvl="3"/>
            <a:r>
              <a:rPr lang="en-US" sz="1600" dirty="0"/>
              <a:t>Response:  Sounds like Francesco Benedetto (1900.1 Chair) may lead an effort here</a:t>
            </a:r>
          </a:p>
        </p:txBody>
      </p:sp>
      <p:sp>
        <p:nvSpPr>
          <p:cNvPr id="4" name="Date Placeholder 3"/>
          <p:cNvSpPr>
            <a:spLocks noGrp="1"/>
          </p:cNvSpPr>
          <p:nvPr>
            <p:ph type="dt" sz="quarter" idx="10"/>
          </p:nvPr>
        </p:nvSpPr>
        <p:spPr/>
        <p:txBody>
          <a:bodyPr/>
          <a:lstStyle/>
          <a:p>
            <a:pPr>
              <a:defRPr/>
            </a:pPr>
            <a:fld id="{776890C7-7E0D-46E0-B1E7-12E01F4BF355}"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extLst>
      <p:ext uri="{BB962C8B-B14F-4D97-AF65-F5344CB8AC3E}">
        <p14:creationId xmlns:p14="http://schemas.microsoft.com/office/powerpoint/2010/main" val="190708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smtClean="0"/>
              <a:t>1900.5.2a status</a:t>
            </a:r>
          </a:p>
          <a:p>
            <a:pPr lvl="1"/>
            <a:r>
              <a:rPr lang="en-US" sz="2400" dirty="0"/>
              <a:t>Review 5-18-0044-00 &amp; 5-18-0045-00</a:t>
            </a:r>
          </a:p>
          <a:p>
            <a:pPr lvl="1"/>
            <a:endParaRPr lang="en-US" sz="2400" dirty="0"/>
          </a:p>
        </p:txBody>
      </p:sp>
      <p:sp>
        <p:nvSpPr>
          <p:cNvPr id="4" name="Date Placeholder 3"/>
          <p:cNvSpPr>
            <a:spLocks noGrp="1"/>
          </p:cNvSpPr>
          <p:nvPr>
            <p:ph type="dt" sz="quarter" idx="10"/>
          </p:nvPr>
        </p:nvSpPr>
        <p:spPr/>
        <p:txBody>
          <a:bodyPr/>
          <a:lstStyle/>
          <a:p>
            <a:pPr>
              <a:defRPr/>
            </a:pPr>
            <a:fld id="{55523D80-14F1-424B-BE5D-1AB4045C0DF1}"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97716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1900.5 Face to Face</a:t>
            </a:r>
            <a:r>
              <a:rPr dirty="0"/>
              <a:t/>
            </a:r>
            <a:br>
              <a:rPr dirty="0"/>
            </a:br>
            <a:r>
              <a:rPr dirty="0" smtClean="0"/>
              <a:t>Meeting Location</a:t>
            </a:r>
            <a:endParaRPr dirty="0"/>
          </a:p>
        </p:txBody>
      </p:sp>
      <p:sp>
        <p:nvSpPr>
          <p:cNvPr id="2" name="Date Placeholder 1"/>
          <p:cNvSpPr>
            <a:spLocks noGrp="1"/>
          </p:cNvSpPr>
          <p:nvPr>
            <p:ph type="dt" sz="quarter" idx="10"/>
          </p:nvPr>
        </p:nvSpPr>
        <p:spPr/>
        <p:txBody>
          <a:bodyPr/>
          <a:lstStyle/>
          <a:p>
            <a:pPr>
              <a:defRPr/>
            </a:pPr>
            <a:fld id="{870B2E73-610A-4772-B5F2-5EC72790D6A3}"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453006" y="751738"/>
            <a:ext cx="3806323" cy="5909310"/>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b="1" dirty="0"/>
              <a:t>MITRE 4 Bldg.</a:t>
            </a:r>
          </a:p>
          <a:p>
            <a:r>
              <a:rPr lang="en-US" dirty="0"/>
              <a:t>7596 </a:t>
            </a:r>
            <a:r>
              <a:rPr lang="en-US" dirty="0" err="1"/>
              <a:t>Colshire</a:t>
            </a:r>
            <a:r>
              <a:rPr lang="en-US" dirty="0"/>
              <a:t> Drive</a:t>
            </a:r>
            <a:br>
              <a:rPr lang="en-US" dirty="0"/>
            </a:br>
            <a:r>
              <a:rPr lang="en-US" dirty="0"/>
              <a:t>McLean, VA</a:t>
            </a:r>
          </a:p>
          <a:p>
            <a:pPr marL="0" marR="0">
              <a:spcBef>
                <a:spcPts val="0"/>
              </a:spcBef>
              <a:spcAft>
                <a:spcPts val="0"/>
              </a:spcAft>
            </a:pPr>
            <a:endParaRPr lang="en-US" dirty="0" smtClean="0"/>
          </a:p>
          <a:p>
            <a:r>
              <a:rPr lang="en-US" dirty="0" err="1" smtClean="0"/>
              <a:t>PoC</a:t>
            </a:r>
            <a:r>
              <a:rPr lang="en-US" dirty="0" smtClean="0"/>
              <a:t>:  </a:t>
            </a:r>
            <a:r>
              <a:rPr lang="en-US" b="1" dirty="0"/>
              <a:t>John A Stine, Ph.D.</a:t>
            </a:r>
            <a:endParaRPr lang="en-US" dirty="0"/>
          </a:p>
          <a:p>
            <a:r>
              <a:rPr lang="en-US" dirty="0"/>
              <a:t>Department Head</a:t>
            </a:r>
          </a:p>
          <a:p>
            <a:r>
              <a:rPr lang="en-US" dirty="0"/>
              <a:t>Operations Research</a:t>
            </a:r>
          </a:p>
          <a:p>
            <a:r>
              <a:rPr lang="en-US" dirty="0"/>
              <a:t>(703)-983-6281</a:t>
            </a:r>
          </a:p>
          <a:p>
            <a:pPr marL="0" marR="0">
              <a:spcBef>
                <a:spcPts val="0"/>
              </a:spcBef>
              <a:spcAft>
                <a:spcPts val="0"/>
              </a:spcAft>
            </a:pPr>
            <a:r>
              <a:rPr lang="en-US" dirty="0" smtClean="0">
                <a:hlinkClick r:id="rId3"/>
              </a:rPr>
              <a:t>jstine@mitre.org</a:t>
            </a:r>
            <a:r>
              <a:rPr lang="en-US" dirty="0" smtClean="0"/>
              <a:t> </a:t>
            </a:r>
            <a:r>
              <a:rPr lang="en-US" dirty="0"/>
              <a:t>  </a:t>
            </a:r>
            <a:br>
              <a:rPr lang="en-US" dirty="0"/>
            </a:br>
            <a:r>
              <a:rPr lang="en-US" dirty="0"/>
              <a:t/>
            </a:r>
            <a:br>
              <a:rPr lang="en-US" dirty="0"/>
            </a:br>
            <a:r>
              <a:rPr lang="en-US" dirty="0" smtClean="0"/>
              <a:t>Non-US citizens must fill out form here</a:t>
            </a:r>
            <a:r>
              <a:rPr lang="en-US" dirty="0"/>
              <a:t/>
            </a:r>
            <a:br>
              <a:rPr lang="en-US" dirty="0"/>
            </a:br>
            <a:r>
              <a:rPr lang="en-US" u="sng" dirty="0" smtClean="0">
                <a:hlinkClick r:id="rId4"/>
              </a:rPr>
              <a:t>http</a:t>
            </a:r>
            <a:r>
              <a:rPr lang="en-US" u="sng" dirty="0">
                <a:hlinkClick r:id="rId4"/>
              </a:rPr>
              <a:t>://info.mitre.org/cgi-bin/formrex/formrex.pl?config=foreignvisitw.txt</a:t>
            </a:r>
            <a:r>
              <a:rPr lang="en-US" dirty="0"/>
              <a:t>  </a:t>
            </a:r>
            <a:br>
              <a:rPr lang="en-US" dirty="0"/>
            </a:br>
            <a:r>
              <a:rPr lang="en-US" dirty="0"/>
              <a:t>  </a:t>
            </a:r>
            <a:br>
              <a:rPr lang="en-US" dirty="0"/>
            </a:br>
            <a:r>
              <a:rPr lang="en-US" dirty="0" smtClean="0"/>
              <a:t>Directions:</a:t>
            </a:r>
          </a:p>
          <a:p>
            <a:pPr marL="0" marR="0">
              <a:spcBef>
                <a:spcPts val="0"/>
              </a:spcBef>
              <a:spcAft>
                <a:spcPts val="0"/>
              </a:spcAft>
            </a:pPr>
            <a:r>
              <a:rPr lang="en-US" u="sng" dirty="0">
                <a:hlinkClick r:id="rId5"/>
              </a:rPr>
              <a:t>https://mentor.ieee.org/1900.5/dcn/18/5-18-0041-00-mmat-mitre-directions.docx</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pic>
        <p:nvPicPr>
          <p:cNvPr id="7" name="Picture 6" descr="MITRE-3 building location map"/>
          <p:cNvPicPr/>
          <p:nvPr/>
        </p:nvPicPr>
        <p:blipFill>
          <a:blip r:embed="rId6">
            <a:extLst>
              <a:ext uri="{28A0092B-C50C-407E-A947-70E740481C1C}">
                <a14:useLocalDpi xmlns:a14="http://schemas.microsoft.com/office/drawing/2010/main" val="0"/>
              </a:ext>
            </a:extLst>
          </a:blip>
          <a:srcRect/>
          <a:stretch>
            <a:fillRect/>
          </a:stretch>
        </p:blipFill>
        <p:spPr bwMode="auto">
          <a:xfrm>
            <a:off x="4259329" y="1371600"/>
            <a:ext cx="4587742" cy="474168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smtClean="0"/>
              <a:t>PAR approved by </a:t>
            </a:r>
            <a:r>
              <a:rPr lang="en-US" sz="2800" dirty="0" err="1" smtClean="0"/>
              <a:t>DySPAN</a:t>
            </a:r>
            <a:r>
              <a:rPr lang="en-US" sz="2800" dirty="0" smtClean="0"/>
              <a:t>-SC on 11/29/18 unanimously</a:t>
            </a:r>
          </a:p>
          <a:p>
            <a:pPr lvl="1"/>
            <a:r>
              <a:rPr lang="en-US" sz="2400" dirty="0" smtClean="0"/>
              <a:t>Submitting PAR to </a:t>
            </a:r>
            <a:r>
              <a:rPr lang="en-US" sz="2400" dirty="0" err="1" smtClean="0"/>
              <a:t>NesCom</a:t>
            </a:r>
            <a:r>
              <a:rPr lang="en-US" sz="2400" dirty="0" smtClean="0"/>
              <a:t> (Lynn Grande has action)</a:t>
            </a:r>
          </a:p>
          <a:p>
            <a:r>
              <a:rPr lang="en-US" sz="2800" dirty="0" smtClean="0"/>
              <a:t>Other discussions?</a:t>
            </a:r>
            <a:endParaRPr lang="en-US" dirty="0"/>
          </a:p>
          <a:p>
            <a:endParaRPr lang="en-US" sz="2800" dirty="0"/>
          </a:p>
        </p:txBody>
      </p:sp>
      <p:sp>
        <p:nvSpPr>
          <p:cNvPr id="4" name="Date Placeholder 3"/>
          <p:cNvSpPr>
            <a:spLocks noGrp="1"/>
          </p:cNvSpPr>
          <p:nvPr>
            <p:ph type="dt" sz="quarter" idx="10"/>
          </p:nvPr>
        </p:nvSpPr>
        <p:spPr/>
        <p:txBody>
          <a:bodyPr/>
          <a:lstStyle/>
          <a:p>
            <a:pPr>
              <a:defRPr/>
            </a:pPr>
            <a:fld id="{BAA59157-9B35-402F-BEA2-A29F9E0ABDC3}"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402170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12/7/18</a:t>
            </a:r>
            <a:endParaRPr lang="en-US" dirty="0"/>
          </a:p>
        </p:txBody>
      </p:sp>
      <p:sp>
        <p:nvSpPr>
          <p:cNvPr id="4" name="Date Placeholder 3"/>
          <p:cNvSpPr>
            <a:spLocks noGrp="1"/>
          </p:cNvSpPr>
          <p:nvPr>
            <p:ph type="dt" sz="half" idx="10"/>
          </p:nvPr>
        </p:nvSpPr>
        <p:spPr/>
        <p:txBody>
          <a:bodyPr/>
          <a:lstStyle/>
          <a:p>
            <a:pPr>
              <a:defRPr/>
            </a:pPr>
            <a:fld id="{7B4CAB95-8AA2-489B-9CF3-855E190D2641}"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133847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Patent slide review</a:t>
            </a:r>
            <a:endParaRPr lang="en-US" dirty="0"/>
          </a:p>
        </p:txBody>
      </p:sp>
      <p:sp>
        <p:nvSpPr>
          <p:cNvPr id="4" name="Date Placeholder 3"/>
          <p:cNvSpPr>
            <a:spLocks noGrp="1"/>
          </p:cNvSpPr>
          <p:nvPr>
            <p:ph type="dt" sz="half" idx="10"/>
          </p:nvPr>
        </p:nvSpPr>
        <p:spPr/>
        <p:txBody>
          <a:bodyPr/>
          <a:lstStyle/>
          <a:p>
            <a:pPr>
              <a:defRPr/>
            </a:pPr>
            <a:fld id="{F74E1754-A034-4972-8DEE-DBDA63F8E935}"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186759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a:t>
            </a:r>
            <a:r>
              <a:rPr lang="en-US" dirty="0" smtClean="0"/>
              <a:t>1900.5.1  (12/6/18)</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p>
          <a:p>
            <a:pPr lvl="1"/>
            <a:r>
              <a:rPr lang="en-US" sz="2400" dirty="0" smtClean="0"/>
              <a:t>Review of Draft</a:t>
            </a:r>
            <a:endParaRPr lang="en-US" sz="2400" dirty="0"/>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53DD8F1A-0A5B-4365-9B33-ECF9CF8E8045}" type="datetime1">
              <a:rPr lang="en-US" smtClean="0"/>
              <a:t>12/5/2018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5-18-0047-02-agen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22C861BC-B20B-44BB-816C-B62506769850}"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24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
        <p:nvSpPr>
          <p:cNvPr id="7" name="Rectangle 6"/>
          <p:cNvSpPr/>
          <p:nvPr/>
        </p:nvSpPr>
        <p:spPr>
          <a:xfrm rot="19727651">
            <a:off x="2552852" y="2505654"/>
            <a:ext cx="4060278" cy="1754326"/>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Update when</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Ballot starts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12/7/18</a:t>
            </a:r>
            <a:br>
              <a:rPr lang="en-US" dirty="0" smtClean="0"/>
            </a:br>
            <a:r>
              <a:rPr lang="en-US" dirty="0" smtClean="0"/>
              <a:t>Closing WG session</a:t>
            </a:r>
            <a:br>
              <a:rPr lang="en-US" dirty="0" smtClean="0"/>
            </a:br>
            <a:r>
              <a:rPr lang="en-US" dirty="0" smtClean="0"/>
              <a:t>Full WG (2 Pm earliest)</a:t>
            </a:r>
            <a:endParaRPr lang="en-US" dirty="0"/>
          </a:p>
        </p:txBody>
      </p:sp>
      <p:sp>
        <p:nvSpPr>
          <p:cNvPr id="4" name="Date Placeholder 3"/>
          <p:cNvSpPr>
            <a:spLocks noGrp="1"/>
          </p:cNvSpPr>
          <p:nvPr>
            <p:ph type="dt" sz="half" idx="10"/>
          </p:nvPr>
        </p:nvSpPr>
        <p:spPr/>
        <p:txBody>
          <a:bodyPr/>
          <a:lstStyle/>
          <a:p>
            <a:pPr>
              <a:defRPr/>
            </a:pPr>
            <a:fld id="{CBFFD104-D92D-4E7D-B916-14FAA3AA5C02}"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89386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for 1900.5?</a:t>
            </a:r>
            <a:endParaRPr lang="en-US" dirty="0"/>
          </a:p>
        </p:txBody>
      </p:sp>
      <p:sp>
        <p:nvSpPr>
          <p:cNvPr id="3" name="Content Placeholder 2"/>
          <p:cNvSpPr>
            <a:spLocks noGrp="1"/>
          </p:cNvSpPr>
          <p:nvPr>
            <p:ph idx="1"/>
          </p:nvPr>
        </p:nvSpPr>
        <p:spPr/>
        <p:txBody>
          <a:bodyPr/>
          <a:lstStyle/>
          <a:p>
            <a:r>
              <a:rPr lang="en-US" dirty="0" smtClean="0"/>
              <a:t>Approval to ballot 1900.5.1 draft?</a:t>
            </a:r>
          </a:p>
          <a:p>
            <a:r>
              <a:rPr lang="en-US" dirty="0" smtClean="0"/>
              <a:t>Any others?</a:t>
            </a:r>
            <a:endParaRPr lang="en-US" dirty="0"/>
          </a:p>
        </p:txBody>
      </p:sp>
      <p:sp>
        <p:nvSpPr>
          <p:cNvPr id="4" name="Date Placeholder 3"/>
          <p:cNvSpPr>
            <a:spLocks noGrp="1"/>
          </p:cNvSpPr>
          <p:nvPr>
            <p:ph type="dt" sz="half" idx="10"/>
          </p:nvPr>
        </p:nvSpPr>
        <p:spPr/>
        <p:txBody>
          <a:bodyPr/>
          <a:lstStyle/>
          <a:p>
            <a:pPr>
              <a:defRPr/>
            </a:pPr>
            <a:fld id="{2C8B351A-CF92-4B27-BF27-599FB0D463BF}"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1991313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smtClean="0"/>
              <a:t>Next </a:t>
            </a:r>
            <a:r>
              <a:rPr lang="en-US" sz="2000" dirty="0"/>
              <a:t>WG </a:t>
            </a:r>
            <a:r>
              <a:rPr lang="en-US" sz="2000" dirty="0" smtClean="0"/>
              <a:t>Electronic meeting</a:t>
            </a:r>
          </a:p>
          <a:p>
            <a:pPr lvl="1"/>
            <a:r>
              <a:rPr lang="en-US" sz="1800" dirty="0" smtClean="0"/>
              <a:t>8 AM EST </a:t>
            </a:r>
            <a:r>
              <a:rPr lang="en-US" sz="1800" dirty="0"/>
              <a:t>(UTC-5) on Tuesday </a:t>
            </a:r>
            <a:r>
              <a:rPr lang="en-US" sz="1800" dirty="0" smtClean="0"/>
              <a:t>08 January </a:t>
            </a:r>
            <a:r>
              <a:rPr lang="en-US" sz="1800" dirty="0"/>
              <a:t>2018 </a:t>
            </a:r>
            <a:endParaRPr lang="en-US" sz="1800" dirty="0" smtClean="0"/>
          </a:p>
          <a:p>
            <a:pPr lvl="1"/>
            <a:r>
              <a:rPr lang="en-US" sz="1800" dirty="0" smtClean="0"/>
              <a:t>Meeting deferred 1 week to avoid Jan 1 Holiday</a:t>
            </a:r>
            <a:endParaRPr lang="en-US" sz="1800" dirty="0"/>
          </a:p>
          <a:p>
            <a:pPr lvl="1"/>
            <a:r>
              <a:rPr lang="en-US" sz="1800" dirty="0" smtClean="0"/>
              <a:t>Note Time Change!</a:t>
            </a:r>
          </a:p>
          <a:p>
            <a:pPr lvl="2"/>
            <a:r>
              <a:rPr lang="en-US" sz="1600" dirty="0"/>
              <a:t>Will flip between 8 AM and 2:30 PM alternate meetings…</a:t>
            </a:r>
          </a:p>
          <a:p>
            <a:r>
              <a:rPr lang="en-US" sz="2000" dirty="0" smtClean="0"/>
              <a:t>Face </a:t>
            </a:r>
            <a:r>
              <a:rPr lang="en-US" sz="2000" dirty="0"/>
              <a:t>to Face in March for </a:t>
            </a:r>
            <a:r>
              <a:rPr lang="en-US" sz="2000" dirty="0" err="1"/>
              <a:t>DySPAN</a:t>
            </a:r>
            <a:r>
              <a:rPr lang="en-US" sz="2000" dirty="0"/>
              <a:t>-SC</a:t>
            </a:r>
          </a:p>
          <a:p>
            <a:pPr lvl="1"/>
            <a:r>
              <a:rPr lang="en-US" sz="1800" dirty="0"/>
              <a:t>Cape Canaveral, </a:t>
            </a:r>
            <a:r>
              <a:rPr lang="en-US" sz="1800" dirty="0" smtClean="0"/>
              <a:t>FL</a:t>
            </a:r>
            <a:endParaRPr lang="en-US" sz="1800" dirty="0"/>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8D2D1CE7-9F0C-4070-BFDC-8C9173AD1A09}"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2652567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 xmlns:a16="http://schemas.microsoft.com/office/drawing/2014/main" id="{5D6581AF-C028-4313-8D99-934DA01118E1}"/>
              </a:ext>
            </a:extLst>
          </p:cNvPr>
          <p:cNvSpPr>
            <a:spLocks noGrp="1"/>
          </p:cNvSpPr>
          <p:nvPr>
            <p:ph idx="1"/>
          </p:nvPr>
        </p:nvSpPr>
        <p:spPr/>
        <p:txBody>
          <a:bodyPr/>
          <a:lstStyle/>
          <a:p>
            <a:pPr lvl="1"/>
            <a:endParaRPr lang="en-US" dirty="0"/>
          </a:p>
        </p:txBody>
      </p:sp>
      <p:sp>
        <p:nvSpPr>
          <p:cNvPr id="4" name="Date Placeholder 3">
            <a:extLst>
              <a:ext uri="{FF2B5EF4-FFF2-40B4-BE49-F238E27FC236}">
                <a16:creationId xmlns="" xmlns:a16="http://schemas.microsoft.com/office/drawing/2014/main" id="{B88B8C9D-8CA4-41E1-8497-7659DF45CD86}"/>
              </a:ext>
            </a:extLst>
          </p:cNvPr>
          <p:cNvSpPr>
            <a:spLocks noGrp="1"/>
          </p:cNvSpPr>
          <p:nvPr>
            <p:ph type="dt" sz="half" idx="10"/>
          </p:nvPr>
        </p:nvSpPr>
        <p:spPr/>
        <p:txBody>
          <a:bodyPr/>
          <a:lstStyle/>
          <a:p>
            <a:pPr>
              <a:defRPr/>
            </a:pPr>
            <a:fld id="{9637E225-8E6E-434B-B3FE-6DAFB25469E7}" type="datetime1">
              <a:rPr lang="en-US" smtClean="0"/>
              <a:t>12/5/2018</a:t>
            </a:fld>
            <a:endParaRPr lang="en-US"/>
          </a:p>
        </p:txBody>
      </p:sp>
      <p:sp>
        <p:nvSpPr>
          <p:cNvPr id="5" name="Footer Placeholder 4">
            <a:extLst>
              <a:ext uri="{FF2B5EF4-FFF2-40B4-BE49-F238E27FC236}">
                <a16:creationId xmlns="" xmlns:a16="http://schemas.microsoft.com/office/drawing/2014/main" id="{DB1E902A-8687-4645-934E-3FF1567CB86D}"/>
              </a:ext>
            </a:extLst>
          </p:cNvPr>
          <p:cNvSpPr>
            <a:spLocks noGrp="1"/>
          </p:cNvSpPr>
          <p:nvPr>
            <p:ph type="ftr" sz="quarter" idx="11"/>
          </p:nvPr>
        </p:nvSpPr>
        <p:spPr/>
        <p:txBody>
          <a:bodyPr/>
          <a:lstStyle/>
          <a:p>
            <a:pPr>
              <a:defRPr/>
            </a:pPr>
            <a:r>
              <a:rPr lang="en-US" smtClean="0"/>
              <a:t>Doc #: 5-18-0047-02-agen</a:t>
            </a:r>
            <a:endParaRPr lang="en-US"/>
          </a:p>
        </p:txBody>
      </p:sp>
      <p:sp>
        <p:nvSpPr>
          <p:cNvPr id="6" name="Slide Number Placeholder 5">
            <a:extLst>
              <a:ext uri="{FF2B5EF4-FFF2-40B4-BE49-F238E27FC236}">
                <a16:creationId xmlns="" xmlns:a16="http://schemas.microsoft.com/office/drawing/2014/main"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038034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
            <a:ext cx="8229600" cy="1143000"/>
          </a:xfrm>
        </p:spPr>
        <p:txBody>
          <a:bodyPr/>
          <a:lstStyle/>
          <a:p>
            <a:r>
              <a:rPr lang="en-US" dirty="0"/>
              <a:t>IEEE 1900.5 Meeting</a:t>
            </a:r>
            <a:br>
              <a:rPr lang="en-US" dirty="0"/>
            </a:br>
            <a:r>
              <a:rPr lang="en-US" dirty="0" smtClean="0"/>
              <a:t>12/6-7/18 @9:00-17:00 US </a:t>
            </a:r>
            <a:r>
              <a:rPr lang="en-US" dirty="0"/>
              <a:t>EDT (</a:t>
            </a:r>
            <a:r>
              <a:rPr lang="en-US" dirty="0" smtClean="0"/>
              <a:t>UTC-5)</a:t>
            </a:r>
            <a:br>
              <a:rPr lang="en-US" dirty="0" smtClean="0"/>
            </a:b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fld id="{B38CF790-25F6-41BA-903C-DC265F0F620D}"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Electronic </a:t>
            </a:r>
            <a:r>
              <a:rPr dirty="0"/>
              <a:t>Meeting </a:t>
            </a:r>
            <a:r>
              <a:rPr dirty="0" smtClean="0"/>
              <a:t>Details</a:t>
            </a:r>
            <a:br>
              <a:rPr dirty="0" smtClean="0"/>
            </a:br>
            <a:r>
              <a:rPr lang="en-US" dirty="0" smtClean="0"/>
              <a:t>(Same as Monthly Meeting)</a:t>
            </a:r>
            <a:endParaRPr dirty="0"/>
          </a:p>
        </p:txBody>
      </p:sp>
      <p:sp>
        <p:nvSpPr>
          <p:cNvPr id="2" name="Date Placeholder 1"/>
          <p:cNvSpPr>
            <a:spLocks noGrp="1"/>
          </p:cNvSpPr>
          <p:nvPr>
            <p:ph type="dt" sz="quarter" idx="10"/>
          </p:nvPr>
        </p:nvSpPr>
        <p:spPr/>
        <p:txBody>
          <a:bodyPr/>
          <a:lstStyle/>
          <a:p>
            <a:pPr>
              <a:defRPr/>
            </a:pPr>
            <a:fld id="{D185E367-1FEB-47B2-BF71-A0C18493E6F3}"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a:t>
            </a:r>
            <a:r>
              <a:rPr lang="en-US" sz="2800" dirty="0" smtClean="0"/>
              <a:t>changed approved effective 1/1/19</a:t>
            </a:r>
            <a:endParaRPr lang="en-US" sz="2800" dirty="0"/>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4DC904BA-BDAD-4FCA-AD7A-AAD060F9CD2C}"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5-18-0047-02-agen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8828237B-F315-42C6-A020-653193416111}" type="datetime1">
              <a:rPr lang="en-US" smtClean="0"/>
              <a:t>12/5/2018</a:t>
            </a:fld>
            <a:endParaRPr lang="en-US"/>
          </a:p>
        </p:txBody>
      </p:sp>
      <p:sp>
        <p:nvSpPr>
          <p:cNvPr id="4" name="Footer Placeholder 3"/>
          <p:cNvSpPr>
            <a:spLocks noGrp="1"/>
          </p:cNvSpPr>
          <p:nvPr>
            <p:ph type="ftr" sz="quarter" idx="11"/>
          </p:nvPr>
        </p:nvSpPr>
        <p:spPr/>
        <p:txBody>
          <a:bodyPr/>
          <a:lstStyle/>
          <a:p>
            <a:pPr>
              <a:defRPr/>
            </a:pPr>
            <a:r>
              <a:rPr lang="en-US" smtClean="0"/>
              <a:t>Doc #: 5-18-0047-02-agen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5</a:t>
            </a:fld>
            <a:endParaRPr lang="en-US" altLang="en-US" sz="1200"/>
          </a:p>
        </p:txBody>
      </p:sp>
      <p:sp>
        <p:nvSpPr>
          <p:cNvPr id="8" name="TextBox 5"/>
          <p:cNvSpPr txBox="1">
            <a:spLocks noChangeArrowheads="1"/>
          </p:cNvSpPr>
          <p:nvPr/>
        </p:nvSpPr>
        <p:spPr bwMode="auto">
          <a:xfrm>
            <a:off x="1651873" y="582390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195132152"/>
              </p:ext>
            </p:extLst>
          </p:nvPr>
        </p:nvGraphicFramePr>
        <p:xfrm>
          <a:off x="990600" y="974221"/>
          <a:ext cx="6260543" cy="4713665"/>
        </p:xfrm>
        <a:graphic>
          <a:graphicData uri="http://schemas.openxmlformats.org/drawingml/2006/table">
            <a:tbl>
              <a:tblPr>
                <a:tableStyleId>{5C22544A-7EE6-4342-B048-85BDC9FD1C3A}</a:tableStyleId>
              </a:tblPr>
              <a:tblGrid>
                <a:gridCol w="475777"/>
                <a:gridCol w="591023">
                  <a:extLst>
                    <a:ext uri="{9D8B030D-6E8A-4147-A177-3AD203B41FA5}">
                      <a16:colId xmlns="" xmlns:a16="http://schemas.microsoft.com/office/drawing/2014/main" val="20000"/>
                    </a:ext>
                  </a:extLst>
                </a:gridCol>
                <a:gridCol w="800099">
                  <a:extLst>
                    <a:ext uri="{9D8B030D-6E8A-4147-A177-3AD203B41FA5}">
                      <a16:colId xmlns="" xmlns:a16="http://schemas.microsoft.com/office/drawing/2014/main" val="20001"/>
                    </a:ext>
                  </a:extLst>
                </a:gridCol>
                <a:gridCol w="751385">
                  <a:extLst>
                    <a:ext uri="{9D8B030D-6E8A-4147-A177-3AD203B41FA5}">
                      <a16:colId xmlns="" xmlns:a16="http://schemas.microsoft.com/office/drawing/2014/main" val="20002"/>
                    </a:ext>
                  </a:extLst>
                </a:gridCol>
                <a:gridCol w="886916">
                  <a:extLst>
                    <a:ext uri="{9D8B030D-6E8A-4147-A177-3AD203B41FA5}">
                      <a16:colId xmlns="" xmlns:a16="http://schemas.microsoft.com/office/drawing/2014/main" val="20003"/>
                    </a:ext>
                  </a:extLst>
                </a:gridCol>
                <a:gridCol w="2755343">
                  <a:extLst>
                    <a:ext uri="{9D8B030D-6E8A-4147-A177-3AD203B41FA5}">
                      <a16:colId xmlns="" xmlns:a16="http://schemas.microsoft.com/office/drawing/2014/main"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12/6/18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12/7/18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 xmlns:a16="http://schemas.microsoft.com/office/drawing/2014/main"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 xmlns:a16="http://schemas.microsoft.com/office/drawing/2014/main"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 xmlns:a16="http://schemas.microsoft.com/office/drawing/2014/main"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 xmlns:a16="http://schemas.microsoft.com/office/drawing/2014/main"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Jakub</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Moskal</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err="1" smtClean="0">
                          <a:solidFill>
                            <a:srgbClr val="000000"/>
                          </a:solidFill>
                          <a:effectLst/>
                          <a:latin typeface="Calibri" panose="020F0502020204030204" pitchFamily="34" charset="0"/>
                          <a:ea typeface="+mn-ea"/>
                          <a:cs typeface="+mn-cs"/>
                        </a:rPr>
                        <a:t>Vistology</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r>
            </a:tbl>
          </a:graphicData>
        </a:graphic>
      </p:graphicFrame>
      <p:sp>
        <p:nvSpPr>
          <p:cNvPr id="2" name="TextBox 1">
            <a:extLst>
              <a:ext uri="{FF2B5EF4-FFF2-40B4-BE49-F238E27FC236}">
                <a16:creationId xmlns="" xmlns:a16="http://schemas.microsoft.com/office/drawing/2014/main" id="{FDDD04C9-9911-4851-8BFD-5E105A025686}"/>
              </a:ext>
            </a:extLst>
          </p:cNvPr>
          <p:cNvSpPr txBox="1"/>
          <p:nvPr/>
        </p:nvSpPr>
        <p:spPr>
          <a:xfrm>
            <a:off x="7391400" y="3657600"/>
            <a:ext cx="1524000" cy="369332"/>
          </a:xfrm>
          <a:prstGeom prst="rect">
            <a:avLst/>
          </a:prstGeom>
          <a:noFill/>
        </p:spPr>
        <p:txBody>
          <a:bodyPr wrap="square" rtlCol="0">
            <a:spAutoFit/>
          </a:bodyPr>
          <a:lstStyle/>
          <a:p>
            <a:r>
              <a:rPr lang="en-US" b="1" i="1" dirty="0" smtClean="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p:spPr>
        <p:txBody>
          <a:bodyPr/>
          <a:lstStyle/>
          <a:p>
            <a:r>
              <a:rPr dirty="0"/>
              <a:t> Draft Agenda</a:t>
            </a:r>
          </a:p>
        </p:txBody>
      </p:sp>
      <p:sp>
        <p:nvSpPr>
          <p:cNvPr id="6147" name="Text Box 5040"/>
          <p:cNvSpPr txBox="1">
            <a:spLocks noChangeArrowheads="1"/>
          </p:cNvSpPr>
          <p:nvPr/>
        </p:nvSpPr>
        <p:spPr bwMode="auto">
          <a:xfrm>
            <a:off x="457200" y="601702"/>
            <a:ext cx="85344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smtClean="0">
                <a:latin typeface="Times New Roman" pitchFamily="18" charset="0"/>
              </a:rPr>
              <a:t>12/6/18  09:00-17:00 EST (UTC-5) with breaks / lunch as convenient </a:t>
            </a:r>
          </a:p>
          <a:p>
            <a:pPr marL="119063" indent="0"/>
            <a:r>
              <a:rPr lang="en-US" dirty="0">
                <a:latin typeface="Times New Roman" pitchFamily="18" charset="0"/>
              </a:rPr>
              <a:t>	</a:t>
            </a:r>
            <a:r>
              <a:rPr lang="en-US" dirty="0" smtClean="0">
                <a:latin typeface="Times New Roman" pitchFamily="18" charset="0"/>
              </a:rPr>
              <a:t>lunch nominally 12:00-13:00 PM local time</a:t>
            </a:r>
          </a:p>
          <a:p>
            <a:pPr>
              <a:buFont typeface="Calibri" pitchFamily="34" charset="0"/>
              <a:buAutoNum type="arabicPeriod"/>
            </a:pPr>
            <a:r>
              <a:rPr lang="en-US" dirty="0" err="1" smtClean="0">
                <a:latin typeface="Times New Roman" pitchFamily="18" charset="0"/>
              </a:rPr>
              <a:t>Administrivia</a:t>
            </a:r>
            <a:r>
              <a:rPr lang="en-US" dirty="0" smtClean="0">
                <a:latin typeface="Times New Roman" pitchFamily="18" charset="0"/>
              </a:rPr>
              <a:t> (</a:t>
            </a:r>
            <a:r>
              <a:rPr lang="en-US" b="1" dirty="0" smtClean="0">
                <a:latin typeface="Times New Roman" pitchFamily="18" charset="0"/>
              </a:rPr>
              <a:t>Full WG starting at 9 AM – est. 1 hour</a:t>
            </a:r>
            <a:r>
              <a:rPr lang="en-US" dirty="0" smtClean="0">
                <a:latin typeface="Times New Roman" pitchFamily="18" charset="0"/>
              </a:rPr>
              <a:t>)</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Rules &amp; Election Update</a:t>
            </a:r>
          </a:p>
          <a:p>
            <a:pPr>
              <a:buFont typeface="Calibri" pitchFamily="34" charset="0"/>
              <a:buAutoNum type="arabicPeriod"/>
            </a:pPr>
            <a:r>
              <a:rPr lang="en-US" dirty="0" smtClean="0">
                <a:latin typeface="Times New Roman" pitchFamily="18" charset="0"/>
              </a:rPr>
              <a:t>Review of other </a:t>
            </a:r>
            <a:r>
              <a:rPr lang="en-US" dirty="0" err="1" smtClean="0">
                <a:latin typeface="Times New Roman" pitchFamily="18" charset="0"/>
              </a:rPr>
              <a:t>DySPAN</a:t>
            </a:r>
            <a:r>
              <a:rPr lang="en-US" dirty="0" smtClean="0">
                <a:latin typeface="Times New Roman" pitchFamily="18" charset="0"/>
              </a:rPr>
              <a:t>-SC activities (</a:t>
            </a:r>
            <a:r>
              <a:rPr lang="en-US" dirty="0">
                <a:latin typeface="Times New Roman" pitchFamily="18" charset="0"/>
              </a:rPr>
              <a:t>Full </a:t>
            </a:r>
            <a:r>
              <a:rPr lang="en-US" dirty="0" smtClean="0">
                <a:latin typeface="Times New Roman" pitchFamily="18" charset="0"/>
              </a:rPr>
              <a:t>WG</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marketing inputs – if any (Full WG)</a:t>
            </a:r>
          </a:p>
          <a:p>
            <a:pPr>
              <a:buFont typeface="Calibri" pitchFamily="34" charset="0"/>
              <a:buAutoNum type="arabicPeriod"/>
            </a:pPr>
            <a:r>
              <a:rPr lang="en-US" dirty="0">
                <a:latin typeface="Times New Roman" pitchFamily="18" charset="0"/>
              </a:rPr>
              <a:t>Status on Architecture / 1900.5 PAR / Contributions -if any (Ad Hoc)</a:t>
            </a:r>
          </a:p>
          <a:p>
            <a:pPr>
              <a:buFont typeface="Calibri" pitchFamily="34" charset="0"/>
              <a:buAutoNum type="arabicPeriod"/>
            </a:pPr>
            <a:r>
              <a:rPr lang="en-US" dirty="0">
                <a:latin typeface="Times New Roman" pitchFamily="18" charset="0"/>
              </a:rPr>
              <a:t>Status on 1900.5.2a / Contributions (Ad Hoc</a:t>
            </a:r>
            <a:r>
              <a:rPr lang="en-US" dirty="0" smtClean="0">
                <a:latin typeface="Times New Roman" pitchFamily="18" charset="0"/>
              </a:rPr>
              <a:t>)</a:t>
            </a:r>
          </a:p>
          <a:p>
            <a:pPr lvl="1">
              <a:buFont typeface="Calibri" pitchFamily="34" charset="0"/>
              <a:buAutoNum type="alphaLcPeriod"/>
            </a:pPr>
            <a:r>
              <a:rPr lang="en-US" dirty="0">
                <a:latin typeface="Times New Roman" pitchFamily="18" charset="0"/>
              </a:rPr>
              <a:t>5-18-0044-00 &amp; </a:t>
            </a:r>
            <a:r>
              <a:rPr lang="en-US" dirty="0">
                <a:latin typeface="Times New Roman" pitchFamily="18" charset="0"/>
              </a:rPr>
              <a:t>5-18-0045-00</a:t>
            </a:r>
            <a:endParaRPr lang="en-US" dirty="0">
              <a:latin typeface="Times New Roman" pitchFamily="18" charset="0"/>
            </a:endParaRPr>
          </a:p>
          <a:p>
            <a:pPr marL="119063" indent="0"/>
            <a:r>
              <a:rPr lang="en-US" b="1" dirty="0" smtClean="0">
                <a:latin typeface="Times New Roman" pitchFamily="18" charset="0"/>
              </a:rPr>
              <a:t>12/7/18  </a:t>
            </a:r>
            <a:r>
              <a:rPr lang="en-US" b="1" dirty="0">
                <a:latin typeface="Times New Roman" pitchFamily="18" charset="0"/>
              </a:rPr>
              <a:t>09:00-17:00 EST (UTC-5) with breaks / lunch as </a:t>
            </a:r>
            <a:r>
              <a:rPr lang="en-US" b="1" dirty="0" smtClean="0">
                <a:latin typeface="Times New Roman" pitchFamily="18" charset="0"/>
              </a:rPr>
              <a:t>convenient</a:t>
            </a:r>
          </a:p>
          <a:p>
            <a:pPr marL="119063" indent="0"/>
            <a:r>
              <a:rPr lang="en-US" dirty="0">
                <a:latin typeface="Times New Roman" pitchFamily="18" charset="0"/>
              </a:rPr>
              <a:t>	</a:t>
            </a:r>
            <a:r>
              <a:rPr lang="en-US" dirty="0" smtClean="0">
                <a:latin typeface="Times New Roman" pitchFamily="18" charset="0"/>
              </a:rPr>
              <a:t>Will adjourn early if possible…</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Patent slides (review)</a:t>
            </a:r>
          </a:p>
          <a:p>
            <a:pPr>
              <a:buFont typeface="Calibri" pitchFamily="34" charset="0"/>
              <a:buAutoNum type="arabicPeriod"/>
            </a:pPr>
            <a:r>
              <a:rPr lang="en-US" dirty="0">
                <a:latin typeface="Times New Roman" pitchFamily="18" charset="0"/>
              </a:rPr>
              <a:t>Review of 1900.1 draft (Ad Hoc)</a:t>
            </a:r>
          </a:p>
          <a:p>
            <a:pPr>
              <a:buFont typeface="Calibri" pitchFamily="34" charset="0"/>
              <a:buAutoNum type="arabicPeriod"/>
            </a:pPr>
            <a:r>
              <a:rPr lang="en-US" dirty="0" smtClean="0">
                <a:latin typeface="Times New Roman" pitchFamily="18" charset="0"/>
              </a:rPr>
              <a:t>WG </a:t>
            </a:r>
            <a:r>
              <a:rPr lang="en-US" dirty="0">
                <a:latin typeface="Times New Roman" pitchFamily="18" charset="0"/>
              </a:rPr>
              <a:t>Motions  (</a:t>
            </a:r>
            <a:r>
              <a:rPr lang="en-US" b="1" dirty="0">
                <a:latin typeface="Times New Roman" pitchFamily="18" charset="0"/>
              </a:rPr>
              <a:t>Full WG starting as early as 1</a:t>
            </a:r>
            <a:r>
              <a:rPr lang="en-US" b="1" dirty="0" smtClean="0">
                <a:latin typeface="Times New Roman" pitchFamily="18" charset="0"/>
              </a:rPr>
              <a:t> </a:t>
            </a:r>
            <a:r>
              <a:rPr lang="en-US" b="1" dirty="0">
                <a:latin typeface="Times New Roman" pitchFamily="18" charset="0"/>
              </a:rPr>
              <a:t>PM or as late as 4 PM est. 1 hour</a:t>
            </a:r>
            <a:r>
              <a:rPr lang="en-US" dirty="0">
                <a:latin typeface="Times New Roman" pitchFamily="18" charset="0"/>
              </a:rPr>
              <a:t>)</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FFC88EB-8DA6-4A89-A945-5F8BF29281D6}"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
        <p:nvSpPr>
          <p:cNvPr id="8" name="TextBox 1"/>
          <p:cNvSpPr txBox="1">
            <a:spLocks noChangeArrowheads="1"/>
          </p:cNvSpPr>
          <p:nvPr/>
        </p:nvSpPr>
        <p:spPr bwMode="auto">
          <a:xfrm>
            <a:off x="5105400" y="1869727"/>
            <a:ext cx="350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Darcy Swain (Vice Chair) will be chair for 12/6/18</a:t>
            </a:r>
            <a:endParaRPr lang="en-US" sz="2400" b="1" i="1" dirty="0">
              <a:solidFill>
                <a:srgbClr val="FF0000"/>
              </a:solidFill>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a:t>
            </a:r>
            <a:r>
              <a:rPr lang="en-US" dirty="0" smtClean="0"/>
              <a:t>47</a:t>
            </a:r>
            <a:r>
              <a:rPr dirty="0" smtClean="0"/>
              <a:t>-0</a:t>
            </a:r>
            <a:r>
              <a:rPr lang="en-US" dirty="0"/>
              <a:t>1</a:t>
            </a:r>
            <a:endParaRPr dirty="0"/>
          </a:p>
          <a:p>
            <a:endParaRPr dirty="0"/>
          </a:p>
          <a:p>
            <a:r>
              <a:rPr dirty="0"/>
              <a:t>Mover: </a:t>
            </a:r>
          </a:p>
          <a:p>
            <a:r>
              <a:rPr dirty="0"/>
              <a:t>Second: </a:t>
            </a:r>
            <a:r>
              <a:rPr lang="en-US" dirty="0"/>
              <a:t> </a:t>
            </a:r>
          </a:p>
          <a:p>
            <a:r>
              <a:rPr lang="en-US" dirty="0"/>
              <a:t>Vote: </a:t>
            </a:r>
            <a:endParaRPr dirty="0"/>
          </a:p>
        </p:txBody>
      </p:sp>
      <p:sp>
        <p:nvSpPr>
          <p:cNvPr id="4" name="Date Placeholder 3"/>
          <p:cNvSpPr>
            <a:spLocks noGrp="1"/>
          </p:cNvSpPr>
          <p:nvPr>
            <p:ph type="dt" sz="quarter" idx="10"/>
          </p:nvPr>
        </p:nvSpPr>
        <p:spPr/>
        <p:txBody>
          <a:bodyPr/>
          <a:lstStyle/>
          <a:p>
            <a:pPr>
              <a:defRPr/>
            </a:pPr>
            <a:fld id="{1B6CDB0E-B349-4DDE-98FA-35E53E6133FB}"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5-18-0047-02-agen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D93D16E0-80C1-458B-AA7A-F1EEB9BE4809}"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30A5F4AF-3837-4EF9-9664-507A6C24A32D}"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869387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15274</TotalTime>
  <Words>2008</Words>
  <Application>Microsoft Office PowerPoint</Application>
  <PresentationFormat>On-screen Show (4:3)</PresentationFormat>
  <Paragraphs>439</Paragraphs>
  <Slides>29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Monotype Sorts</vt:lpstr>
      <vt:lpstr>Times New Roman</vt:lpstr>
      <vt:lpstr>Office Theme</vt:lpstr>
      <vt:lpstr>PowerPoint Presentation</vt:lpstr>
      <vt:lpstr> 1900.5 Face to Face Meeting Location</vt:lpstr>
      <vt:lpstr> Electronic Meeting Details (Same as Monthly Meeting)</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1900.5 WG Rules / Elections Status</vt:lpstr>
      <vt:lpstr>Yearly 1900.5 Elections</vt:lpstr>
      <vt:lpstr>Agenda Items for 12/6/18</vt:lpstr>
      <vt:lpstr>Other DySPAN-SC Activities</vt:lpstr>
      <vt:lpstr>Marketing Inputs</vt:lpstr>
      <vt:lpstr>Current Status for 1900.5.2a</vt:lpstr>
      <vt:lpstr>Current Architecture Status</vt:lpstr>
      <vt:lpstr>Agenda Items for 12/7/18</vt:lpstr>
      <vt:lpstr>Patent slide review</vt:lpstr>
      <vt:lpstr>Status on 1900.5.1  (12/6/18)</vt:lpstr>
      <vt:lpstr>Working Schedule for 1900.5.1</vt:lpstr>
      <vt:lpstr>Agenda Items for 12/7/18 Closing WG session Full WG (2 Pm earliest)</vt:lpstr>
      <vt:lpstr>Motions for 1900.5?</vt:lpstr>
      <vt:lpstr>Meeting Planning</vt:lpstr>
      <vt:lpstr>AoB</vt:lpstr>
      <vt:lpstr>IEEE 1900.5 Meeting 12/6-7/18 @9:00-17:00 US EDT (UTC-5)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443</cp:revision>
  <dcterms:created xsi:type="dcterms:W3CDTF">2013-08-13T02:52:21Z</dcterms:created>
  <dcterms:modified xsi:type="dcterms:W3CDTF">2018-12-06T03:57:11Z</dcterms:modified>
</cp:coreProperties>
</file>