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315" r:id="rId3"/>
    <p:sldId id="402" r:id="rId4"/>
    <p:sldId id="337" r:id="rId5"/>
    <p:sldId id="370" r:id="rId6"/>
    <p:sldId id="332" r:id="rId7"/>
    <p:sldId id="317" r:id="rId8"/>
    <p:sldId id="387" r:id="rId9"/>
    <p:sldId id="388" r:id="rId10"/>
    <p:sldId id="389" r:id="rId11"/>
    <p:sldId id="390" r:id="rId12"/>
    <p:sldId id="391" r:id="rId13"/>
    <p:sldId id="307" r:id="rId14"/>
    <p:sldId id="401" r:id="rId15"/>
    <p:sldId id="399" r:id="rId16"/>
    <p:sldId id="403" r:id="rId17"/>
    <p:sldId id="405" r:id="rId18"/>
    <p:sldId id="406" r:id="rId19"/>
    <p:sldId id="360" r:id="rId20"/>
    <p:sldId id="384" r:id="rId21"/>
    <p:sldId id="404" r:id="rId22"/>
    <p:sldId id="407" r:id="rId23"/>
    <p:sldId id="335" r:id="rId24"/>
    <p:sldId id="393" r:id="rId25"/>
    <p:sldId id="408" r:id="rId26"/>
    <p:sldId id="409" r:id="rId27"/>
    <p:sldId id="386" r:id="rId28"/>
    <p:sldId id="398" r:id="rId29"/>
    <p:sldId id="364"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114" d="100"/>
          <a:sy n="114" d="100"/>
        </p:scale>
        <p:origin x="17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8</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12</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3DAE6F6-0ACD-457D-A142-FE1BC7B75209}" type="datetime1">
              <a:rPr lang="en-US" smtClean="0"/>
              <a:t>12/2/2018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62623BA-DA71-422C-8F26-012577245FBB}" type="datetime1">
              <a:rPr lang="en-US" smtClean="0"/>
              <a:t>12/2/2018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36B8386-890D-4731-97C8-4482AF920D63}" type="datetime1">
              <a:rPr lang="en-US" smtClean="0"/>
              <a:t>12/2/2018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77916D0-ACE5-4F08-986E-5E0BB14524AB}" type="datetime1">
              <a:rPr lang="en-US" smtClean="0"/>
              <a:t>12/2/2018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B65FBA3-DCF4-4A17-8645-18BE43D24D1C}" type="datetime1">
              <a:rPr lang="en-US" smtClean="0"/>
              <a:t>12/2/2018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37BA2A8-D742-4286-822B-2240B5D8D2FD}" type="datetime1">
              <a:rPr lang="en-US" smtClean="0"/>
              <a:t>12/2/2018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5-18-0047-00-agen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BA3A815-4E9F-4D6A-820B-25E4192B92C3}" type="datetime1">
              <a:rPr lang="en-US" smtClean="0"/>
              <a:t>12/2/2018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5-18-0047-00-agen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A6FA0E1-CB16-4DE7-9B05-B9C476D16118}" type="datetime1">
              <a:rPr lang="en-US" smtClean="0"/>
              <a:t>12/2/2018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5-18-0047-00-agen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74450AB-6C78-4EC2-BCA6-9DA8FDF7BAB9}" type="datetime1">
              <a:rPr lang="en-US" smtClean="0"/>
              <a:t>12/2/2018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5-18-0047-00-agen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1A914DA-1044-490E-9E74-54DD3B613127}" type="datetime1">
              <a:rPr lang="en-US" smtClean="0"/>
              <a:t>12/2/2018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5-18-0047-00-agen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F09B9DA-D63F-40A7-9760-670B1BBC1478}" type="datetime1">
              <a:rPr lang="en-US" smtClean="0"/>
              <a:t>12/2/2018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5-18-0047-00-agen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87D2D894-5D2C-4838-92A8-A6CA755580E0}" type="datetime1">
              <a:rPr lang="en-US" smtClean="0"/>
              <a:t>12/2/2018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5-18-0047-00-agen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jstine@mitre.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mentor.ieee.org/1900.5/dcn/18/5-18-0041-00-mmat-mitre-directions.docx" TargetMode="External"/><Relationship Id="rId4" Type="http://schemas.openxmlformats.org/officeDocument/2006/relationships/hyperlink" Target="http://info.mitre.org/cgi-bin/formrex/formrex.pl?config=foreignvisitw.txt"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baefed.webex.com/baefed/j.php?MTID=mba2fd75e236a5d78fb5dea31ea33ea27" TargetMode="External"/><Relationship Id="rId7" Type="http://schemas.openxmlformats.org/officeDocument/2006/relationships/hyperlink" Target="https://help.webex.com/docs/DOC-5412"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www.webex.com/pdf/tollfree_restrictions.pdf" TargetMode="External"/><Relationship Id="rId5" Type="http://schemas.openxmlformats.org/officeDocument/2006/relationships/hyperlink" Target="https://baefed.webex.com/baefed/globalcallin.php?serviceType=MC&amp;ED=6959602&amp;tollFree=1" TargetMode="External"/><Relationship Id="rId4" Type="http://schemas.openxmlformats.org/officeDocument/2006/relationships/hyperlink" Target="sip:909315836@baefed.webex.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C0F0C70-914D-4C87-BD41-6145895EF4A4}" type="datetime1">
              <a:rPr lang="en-US" smtClean="0">
                <a:solidFill>
                  <a:srgbClr val="000099"/>
                </a:solidFill>
              </a:rPr>
              <a:t>12/2/2018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7398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a:t>
            </a:r>
            <a:r>
              <a:rPr lang="en-US" sz="1200" b="1" dirty="0" smtClean="0">
                <a:latin typeface="Arial" pitchFamily="34" charset="0"/>
                <a:cs typeface="Times New Roman" pitchFamily="18" charset="0"/>
              </a:rPr>
              <a:t>on 06-07 December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02 December 2018</a:t>
            </a:r>
            <a:endParaRPr lang="en-US" sz="1200" b="1" dirty="0">
              <a:latin typeface="Arial" pitchFamily="34" charset="0"/>
              <a:cs typeface="Times New Roman" pitchFamily="18"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5-18-0047-00-agen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1066800" y="2464921"/>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5-18-0047-00-agen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D1ADDF7F-3EB8-4A1C-A146-EE737005A4E2}" type="datetime1">
              <a:rPr lang="en-US" smtClean="0"/>
              <a:t>12/2/2018</a:t>
            </a:fld>
            <a:endParaRPr lang="en-US" dirty="0"/>
          </a:p>
        </p:txBody>
      </p:sp>
      <p:sp>
        <p:nvSpPr>
          <p:cNvPr id="3" name="Footer Placeholder 2"/>
          <p:cNvSpPr>
            <a:spLocks noGrp="1"/>
          </p:cNvSpPr>
          <p:nvPr>
            <p:ph type="ftr" sz="quarter" idx="11"/>
          </p:nvPr>
        </p:nvSpPr>
        <p:spPr/>
        <p:txBody>
          <a:bodyPr/>
          <a:lstStyle/>
          <a:p>
            <a:pPr>
              <a:defRPr/>
            </a:pPr>
            <a:r>
              <a:rPr lang="en-US" smtClean="0"/>
              <a:t>Doc #: 5-18-0047-00-agen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2665197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D657963F-461A-44F7-A7A0-305F1D94CF13}" type="datetime1">
              <a:rPr lang="en-US" smtClean="0"/>
              <a:t>12/2/2018</a:t>
            </a:fld>
            <a:endParaRPr lang="en-US" dirty="0"/>
          </a:p>
        </p:txBody>
      </p:sp>
      <p:sp>
        <p:nvSpPr>
          <p:cNvPr id="3" name="Footer Placeholder 2"/>
          <p:cNvSpPr>
            <a:spLocks noGrp="1"/>
          </p:cNvSpPr>
          <p:nvPr>
            <p:ph type="ftr" sz="quarter" idx="11"/>
          </p:nvPr>
        </p:nvSpPr>
        <p:spPr/>
        <p:txBody>
          <a:bodyPr/>
          <a:lstStyle/>
          <a:p>
            <a:pPr>
              <a:defRPr/>
            </a:pPr>
            <a:r>
              <a:rPr lang="en-US" smtClean="0"/>
              <a:t>Doc #: 5-18-0047-00-agen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A675E198-9E30-4747-A94F-361E75277010}" type="datetime1">
              <a:rPr lang="en-US" smtClean="0"/>
              <a:t>12/2/2018</a:t>
            </a:fld>
            <a:endParaRPr lang="en-US" dirty="0"/>
          </a:p>
        </p:txBody>
      </p:sp>
      <p:sp>
        <p:nvSpPr>
          <p:cNvPr id="3" name="Footer Placeholder 2"/>
          <p:cNvSpPr>
            <a:spLocks noGrp="1"/>
          </p:cNvSpPr>
          <p:nvPr>
            <p:ph type="ftr" sz="quarter" idx="11"/>
          </p:nvPr>
        </p:nvSpPr>
        <p:spPr/>
        <p:txBody>
          <a:bodyPr/>
          <a:lstStyle/>
          <a:p>
            <a:pPr>
              <a:defRPr/>
            </a:pPr>
            <a:r>
              <a:rPr lang="en-US" smtClean="0"/>
              <a:t>Doc #: 5-18-0047-00-agen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smtClean="0"/>
              <a:t>TBD</a:t>
            </a:r>
            <a:endParaRPr dirty="0"/>
          </a:p>
          <a:p>
            <a:pPr marL="0" indent="0" eaLnBrk="1" fontAlgn="auto" hangingPunct="1">
              <a:lnSpc>
                <a:spcPct val="115000"/>
              </a:lnSpc>
              <a:spcBef>
                <a:spcPts val="0"/>
              </a:spcBef>
              <a:spcAft>
                <a:spcPts val="0"/>
              </a:spcAft>
              <a:buNone/>
              <a:defRPr/>
            </a:pPr>
            <a:r>
              <a:rPr lang="en-US" dirty="0"/>
              <a:t>.</a:t>
            </a:r>
          </a:p>
          <a:p>
            <a:pPr>
              <a:lnSpc>
                <a:spcPct val="115000"/>
              </a:lnSpc>
              <a:defRPr/>
            </a:pPr>
            <a:r>
              <a:rPr lang="en-US" dirty="0"/>
              <a:t>Mover:  </a:t>
            </a:r>
          </a:p>
          <a:p>
            <a:r>
              <a:rPr dirty="0"/>
              <a:t>Second:</a:t>
            </a:r>
            <a:r>
              <a:rPr lang="en-US" dirty="0"/>
              <a:t>  </a:t>
            </a:r>
            <a:endParaRPr dirty="0"/>
          </a:p>
          <a:p>
            <a:r>
              <a:rPr lang="en-US" dirty="0"/>
              <a:t>Vote: </a:t>
            </a:r>
          </a:p>
          <a:p>
            <a:endParaRPr lang="en-US" dirty="0"/>
          </a:p>
          <a:p>
            <a:endParaRPr dirty="0"/>
          </a:p>
        </p:txBody>
      </p:sp>
      <p:sp>
        <p:nvSpPr>
          <p:cNvPr id="4" name="Date Placeholder 3"/>
          <p:cNvSpPr>
            <a:spLocks noGrp="1"/>
          </p:cNvSpPr>
          <p:nvPr>
            <p:ph type="dt" sz="quarter" idx="10"/>
          </p:nvPr>
        </p:nvSpPr>
        <p:spPr/>
        <p:txBody>
          <a:bodyPr/>
          <a:lstStyle/>
          <a:p>
            <a:pPr>
              <a:defRPr/>
            </a:pPr>
            <a:fld id="{49AD4066-D4C0-4B7F-8D5D-1007EC9AC340}" type="datetime1">
              <a:rPr lang="en-US" smtClean="0"/>
              <a:t>12/2/2018</a:t>
            </a:fld>
            <a:endParaRPr lang="en-US" dirty="0"/>
          </a:p>
        </p:txBody>
      </p:sp>
      <p:sp>
        <p:nvSpPr>
          <p:cNvPr id="5" name="Footer Placeholder 4"/>
          <p:cNvSpPr>
            <a:spLocks noGrp="1"/>
          </p:cNvSpPr>
          <p:nvPr>
            <p:ph type="ftr" sz="quarter" idx="11"/>
          </p:nvPr>
        </p:nvSpPr>
        <p:spPr/>
        <p:txBody>
          <a:bodyPr/>
          <a:lstStyle/>
          <a:p>
            <a:pPr>
              <a:defRPr/>
            </a:pPr>
            <a:r>
              <a:rPr lang="en-US" smtClean="0"/>
              <a:t>Doc #: 5-18-0047-00-agen</a:t>
            </a:r>
            <a:endParaRPr lang="en-US" dirty="0"/>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13</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 </a:t>
            </a:r>
            <a:r>
              <a:rPr lang="en-US" dirty="0" smtClean="0"/>
              <a:t>WG Rules / Elections </a:t>
            </a:r>
            <a:r>
              <a:rPr lang="en-US" dirty="0" smtClean="0"/>
              <a:t>Status</a:t>
            </a:r>
            <a:endParaRPr lang="en-US" dirty="0"/>
          </a:p>
        </p:txBody>
      </p:sp>
      <p:sp>
        <p:nvSpPr>
          <p:cNvPr id="3" name="Content Placeholder 2"/>
          <p:cNvSpPr>
            <a:spLocks noGrp="1"/>
          </p:cNvSpPr>
          <p:nvPr>
            <p:ph idx="1"/>
          </p:nvPr>
        </p:nvSpPr>
        <p:spPr/>
        <p:txBody>
          <a:bodyPr/>
          <a:lstStyle/>
          <a:p>
            <a:r>
              <a:rPr lang="en-US" dirty="0" smtClean="0"/>
              <a:t>New WG rules take effect 1/1/2019</a:t>
            </a:r>
          </a:p>
          <a:p>
            <a:pPr lvl="1"/>
            <a:r>
              <a:rPr lang="en-US" dirty="0" smtClean="0"/>
              <a:t>Term will be 01/01/2019-01/01/2021 (2 years)</a:t>
            </a:r>
            <a:endParaRPr lang="en-US" dirty="0" smtClean="0"/>
          </a:p>
          <a:p>
            <a:r>
              <a:rPr lang="en-US" dirty="0" smtClean="0"/>
              <a:t>Review of Nominations received</a:t>
            </a:r>
            <a:endParaRPr lang="en-US" dirty="0" smtClean="0"/>
          </a:p>
          <a:p>
            <a:pPr lvl="1"/>
            <a:r>
              <a:rPr lang="en-US" dirty="0" smtClean="0"/>
              <a:t>Dave Chester, Elections Officer</a:t>
            </a:r>
          </a:p>
          <a:p>
            <a:r>
              <a:rPr lang="en-US" dirty="0" smtClean="0"/>
              <a:t>Election Ballot Planning</a:t>
            </a:r>
          </a:p>
          <a:p>
            <a:pPr lvl="1"/>
            <a:r>
              <a:rPr lang="en-US" dirty="0" smtClean="0"/>
              <a:t>Nominally 14 days closing  12/23/19</a:t>
            </a:r>
          </a:p>
          <a:p>
            <a:pPr lvl="2"/>
            <a:r>
              <a:rPr lang="en-US" dirty="0" smtClean="0"/>
              <a:t>WG members only</a:t>
            </a:r>
          </a:p>
          <a:p>
            <a:pPr lvl="1"/>
            <a:r>
              <a:rPr lang="en-US" dirty="0" smtClean="0"/>
              <a:t>Election results to be announced prior to 1/1/19</a:t>
            </a:r>
            <a:endParaRPr lang="en-US" dirty="0"/>
          </a:p>
        </p:txBody>
      </p:sp>
      <p:sp>
        <p:nvSpPr>
          <p:cNvPr id="4" name="Date Placeholder 3"/>
          <p:cNvSpPr>
            <a:spLocks noGrp="1"/>
          </p:cNvSpPr>
          <p:nvPr>
            <p:ph type="dt" sz="half" idx="10"/>
          </p:nvPr>
        </p:nvSpPr>
        <p:spPr/>
        <p:txBody>
          <a:bodyPr/>
          <a:lstStyle/>
          <a:p>
            <a:pPr>
              <a:defRPr/>
            </a:pPr>
            <a:fld id="{AF6E7FF2-AF34-4FEB-A2BF-1E7B424E269D}" type="datetime1">
              <a:rPr lang="en-US" smtClean="0"/>
              <a:t>12/2/2018</a:t>
            </a:fld>
            <a:endParaRPr lang="en-US"/>
          </a:p>
        </p:txBody>
      </p:sp>
      <p:sp>
        <p:nvSpPr>
          <p:cNvPr id="5" name="Footer Placeholder 4"/>
          <p:cNvSpPr>
            <a:spLocks noGrp="1"/>
          </p:cNvSpPr>
          <p:nvPr>
            <p:ph type="ftr" sz="quarter" idx="11"/>
          </p:nvPr>
        </p:nvSpPr>
        <p:spPr/>
        <p:txBody>
          <a:body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14</a:t>
            </a:fld>
            <a:endParaRPr lang="en-US"/>
          </a:p>
        </p:txBody>
      </p:sp>
    </p:spTree>
    <p:extLst>
      <p:ext uri="{BB962C8B-B14F-4D97-AF65-F5344CB8AC3E}">
        <p14:creationId xmlns:p14="http://schemas.microsoft.com/office/powerpoint/2010/main" val="1499405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Yearly 1900.5 Elections</a:t>
            </a:r>
            <a:endParaRPr lang="en-US" dirty="0"/>
          </a:p>
        </p:txBody>
      </p:sp>
      <p:sp>
        <p:nvSpPr>
          <p:cNvPr id="3" name="Content Placeholder 2"/>
          <p:cNvSpPr>
            <a:spLocks noGrp="1"/>
          </p:cNvSpPr>
          <p:nvPr>
            <p:ph idx="1"/>
          </p:nvPr>
        </p:nvSpPr>
        <p:spPr/>
        <p:txBody>
          <a:bodyPr/>
          <a:lstStyle/>
          <a:p>
            <a:r>
              <a:rPr lang="en-US" sz="2400" dirty="0" smtClean="0"/>
              <a:t>Elections will be per section 3.1 of the </a:t>
            </a:r>
            <a:r>
              <a:rPr lang="en-US" sz="2400" dirty="0" err="1" smtClean="0"/>
              <a:t>DySPAN</a:t>
            </a:r>
            <a:r>
              <a:rPr lang="en-US" sz="2400" dirty="0" smtClean="0"/>
              <a:t>-SC WG P&amp;P</a:t>
            </a:r>
          </a:p>
          <a:p>
            <a:pPr marL="400050" lvl="1" indent="0">
              <a:buNone/>
            </a:pPr>
            <a:r>
              <a:rPr lang="en-US" sz="1400" dirty="0" smtClean="0"/>
              <a:t>Officers </a:t>
            </a:r>
            <a:r>
              <a:rPr lang="en-US" sz="1400" dirty="0"/>
              <a:t>shall be elected in accordance with the procedures of </a:t>
            </a:r>
            <a:r>
              <a:rPr lang="en-US" sz="1400" dirty="0" err="1"/>
              <a:t>DySPAN</a:t>
            </a:r>
            <a:r>
              <a:rPr lang="en-US" sz="1400" dirty="0"/>
              <a:t>-SC. The procedures </a:t>
            </a:r>
            <a:r>
              <a:rPr lang="en-US" sz="1400" dirty="0" smtClean="0"/>
              <a:t>areas </a:t>
            </a:r>
            <a:r>
              <a:rPr lang="en-US" sz="1400" dirty="0"/>
              <a:t>follows:</a:t>
            </a:r>
          </a:p>
          <a:p>
            <a:pPr marL="400050" lvl="1" indent="0">
              <a:buNone/>
            </a:pPr>
            <a:r>
              <a:rPr lang="en-US" sz="1400" dirty="0"/>
              <a:t>There shall be an annual vote of the Working Group to elect the Chair, Vice Chair, a </a:t>
            </a:r>
            <a:r>
              <a:rPr lang="en-US" sz="1400" dirty="0" smtClean="0"/>
              <a:t>Secretary, and </a:t>
            </a:r>
            <a:r>
              <a:rPr lang="en-US" sz="1400" dirty="0"/>
              <a:t>(optionally) a Treasurer. A person may simultaneously hold the positions of Secretary </a:t>
            </a:r>
            <a:r>
              <a:rPr lang="en-US" sz="1400" dirty="0" smtClean="0"/>
              <a:t>and Treasurer</a:t>
            </a:r>
            <a:r>
              <a:rPr lang="en-US" sz="1400" dirty="0"/>
              <a:t>.</a:t>
            </a:r>
          </a:p>
          <a:p>
            <a:pPr marL="400050" lvl="1" indent="0">
              <a:buNone/>
            </a:pPr>
            <a:r>
              <a:rPr lang="en-US" sz="1400" dirty="0"/>
              <a:t>The Sponsor Chair, or the </a:t>
            </a:r>
            <a:r>
              <a:rPr lang="en-US" sz="1400" dirty="0" err="1"/>
              <a:t>DySPAN</a:t>
            </a:r>
            <a:r>
              <a:rPr lang="en-US" sz="1400" dirty="0"/>
              <a:t>-SC, shall appoint an Elections Officer whose function is </a:t>
            </a:r>
            <a:r>
              <a:rPr lang="en-US" sz="1400" dirty="0" smtClean="0"/>
              <a:t>to gather </a:t>
            </a:r>
            <a:r>
              <a:rPr lang="en-US" sz="1400" dirty="0"/>
              <a:t>nominations and conduct an election. The Elections Officer shall not be a nominee in </a:t>
            </a:r>
            <a:r>
              <a:rPr lang="en-US" sz="1400" dirty="0" smtClean="0"/>
              <a:t>the election</a:t>
            </a:r>
            <a:r>
              <a:rPr lang="en-US" sz="1400" dirty="0"/>
              <a:t>.</a:t>
            </a:r>
          </a:p>
          <a:p>
            <a:pPr marL="400050" lvl="1" indent="0">
              <a:buNone/>
            </a:pPr>
            <a:r>
              <a:rPr lang="en-US" sz="1400" dirty="0"/>
              <a:t>Voting members shall nominate to the Elections Officer one or more voting members for </a:t>
            </a:r>
            <a:r>
              <a:rPr lang="en-US" sz="1400" dirty="0" smtClean="0"/>
              <a:t>the Chair</a:t>
            </a:r>
            <a:r>
              <a:rPr lang="en-US" sz="1400" dirty="0"/>
              <a:t>, Vice Chair, (optionally) a Treasurer, and Secretary Offices to be filled at the </a:t>
            </a:r>
            <a:r>
              <a:rPr lang="en-US" sz="1400" dirty="0" smtClean="0"/>
              <a:t>election. Nominees </a:t>
            </a:r>
            <a:r>
              <a:rPr lang="en-US" sz="1400" dirty="0"/>
              <a:t>shall be eligible to hold the office for which they are elected. A person shall </a:t>
            </a:r>
            <a:r>
              <a:rPr lang="en-US" sz="1400" dirty="0" smtClean="0"/>
              <a:t>be nominated </a:t>
            </a:r>
            <a:r>
              <a:rPr lang="en-US" sz="1400" dirty="0"/>
              <a:t>for no more than one office. Upon written notification, the nominee shall, within </a:t>
            </a:r>
            <a:r>
              <a:rPr lang="en-US" sz="1400" dirty="0" smtClean="0"/>
              <a:t>14 calendar </a:t>
            </a:r>
            <a:r>
              <a:rPr lang="en-US" sz="1400" dirty="0"/>
              <a:t>days, indicate acceptance or rejection of the nomination. If no nomination is received </a:t>
            </a:r>
            <a:r>
              <a:rPr lang="en-US" sz="1400" dirty="0" smtClean="0"/>
              <a:t>or accepted </a:t>
            </a:r>
            <a:r>
              <a:rPr lang="en-US" sz="1400" dirty="0"/>
              <a:t>for an office, a temporary appointment shall be made in accordance with Clause 3.2</a:t>
            </a:r>
            <a:r>
              <a:rPr lang="en-US" sz="1400" dirty="0" smtClean="0"/>
              <a:t>.</a:t>
            </a:r>
          </a:p>
          <a:p>
            <a:pPr marL="400050" lvl="1" indent="0">
              <a:buNone/>
            </a:pPr>
            <a:r>
              <a:rPr lang="en-US" sz="1400" dirty="0"/>
              <a:t>The Elections Officer shall prepare and conduct the election by letter or electronic ballot. </a:t>
            </a:r>
            <a:r>
              <a:rPr lang="en-US" sz="1400" dirty="0" smtClean="0"/>
              <a:t>Voting will </a:t>
            </a:r>
            <a:r>
              <a:rPr lang="en-US" sz="1400" dirty="0"/>
              <a:t>conclude in a time determined by the Sponsor, but no less than 14 calendar days. </a:t>
            </a:r>
            <a:r>
              <a:rPr lang="en-US" sz="1400" dirty="0" smtClean="0"/>
              <a:t>Each voting </a:t>
            </a:r>
            <a:r>
              <a:rPr lang="en-US" sz="1400" dirty="0"/>
              <a:t>member may cast one approval vote for each of as many nominees for an office as </a:t>
            </a:r>
            <a:r>
              <a:rPr lang="en-US" sz="1400" dirty="0" smtClean="0"/>
              <a:t>the voting </a:t>
            </a:r>
            <a:r>
              <a:rPr lang="en-US" sz="1400" dirty="0"/>
              <a:t>member chooses. The nominee with the greatest number of approval votes shall win </a:t>
            </a:r>
            <a:r>
              <a:rPr lang="en-US" sz="1400" dirty="0" smtClean="0"/>
              <a:t>the election</a:t>
            </a:r>
            <a:r>
              <a:rPr lang="en-US" sz="1400" dirty="0"/>
              <a:t>, provided ballots are returned by a majority of the eligible voters for that </a:t>
            </a:r>
            <a:r>
              <a:rPr lang="en-US" sz="1400" dirty="0" smtClean="0"/>
              <a:t>election.</a:t>
            </a:r>
          </a:p>
          <a:p>
            <a:pPr marL="400050" lvl="1" indent="0">
              <a:buNone/>
            </a:pPr>
            <a:r>
              <a:rPr lang="en-US" sz="1400" dirty="0" smtClean="0"/>
              <a:t>The </a:t>
            </a:r>
            <a:r>
              <a:rPr lang="en-US" sz="1400" dirty="0"/>
              <a:t>term of office for each officer shall be </a:t>
            </a:r>
            <a:r>
              <a:rPr lang="en-US" sz="1400" i="1" dirty="0">
                <a:solidFill>
                  <a:srgbClr val="FF0000"/>
                </a:solidFill>
              </a:rPr>
              <a:t>one</a:t>
            </a:r>
            <a:r>
              <a:rPr lang="en-US" sz="1400" i="1" dirty="0"/>
              <a:t> </a:t>
            </a:r>
            <a:r>
              <a:rPr lang="en-US" sz="1400" b="1" i="1" dirty="0" smtClean="0"/>
              <a:t>two </a:t>
            </a:r>
            <a:r>
              <a:rPr lang="en-US" sz="1400" dirty="0" smtClean="0"/>
              <a:t>year</a:t>
            </a:r>
            <a:r>
              <a:rPr lang="en-US" sz="1400" dirty="0"/>
              <a:t>, but an officer may serve until a successor </a:t>
            </a:r>
            <a:r>
              <a:rPr lang="en-US" sz="1400" dirty="0" smtClean="0"/>
              <a:t>is appointed</a:t>
            </a:r>
            <a:r>
              <a:rPr lang="en-US" sz="1400" dirty="0"/>
              <a:t>.</a:t>
            </a:r>
            <a:endParaRPr lang="en-US" sz="2000" dirty="0"/>
          </a:p>
        </p:txBody>
      </p:sp>
      <p:sp>
        <p:nvSpPr>
          <p:cNvPr id="4" name="Date Placeholder 3"/>
          <p:cNvSpPr>
            <a:spLocks noGrp="1"/>
          </p:cNvSpPr>
          <p:nvPr>
            <p:ph type="dt" sz="half" idx="10"/>
          </p:nvPr>
        </p:nvSpPr>
        <p:spPr/>
        <p:txBody>
          <a:bodyPr/>
          <a:lstStyle/>
          <a:p>
            <a:pPr>
              <a:defRPr/>
            </a:pPr>
            <a:fld id="{092896EB-B690-4459-B8C1-BCBE69907E9F}" type="datetime1">
              <a:rPr lang="en-US" smtClean="0"/>
              <a:t>12/2/2018</a:t>
            </a:fld>
            <a:endParaRPr lang="en-US" dirty="0"/>
          </a:p>
        </p:txBody>
      </p:sp>
      <p:sp>
        <p:nvSpPr>
          <p:cNvPr id="5" name="Footer Placeholder 4"/>
          <p:cNvSpPr>
            <a:spLocks noGrp="1"/>
          </p:cNvSpPr>
          <p:nvPr>
            <p:ph type="ftr" sz="quarter" idx="11"/>
          </p:nvPr>
        </p:nvSpPr>
        <p:spPr/>
        <p:txBody>
          <a:body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
        <p:nvSpPr>
          <p:cNvPr id="7" name="TextBox 6"/>
          <p:cNvSpPr txBox="1"/>
          <p:nvPr/>
        </p:nvSpPr>
        <p:spPr>
          <a:xfrm>
            <a:off x="1746884" y="107316"/>
            <a:ext cx="4806316" cy="369332"/>
          </a:xfrm>
          <a:prstGeom prst="rect">
            <a:avLst/>
          </a:prstGeom>
          <a:noFill/>
        </p:spPr>
        <p:txBody>
          <a:bodyPr wrap="none" rtlCol="0">
            <a:spAutoFit/>
          </a:bodyPr>
          <a:lstStyle/>
          <a:p>
            <a:r>
              <a:rPr lang="en-US" dirty="0" smtClean="0"/>
              <a:t>Is term of office starting in 2019 one or two years</a:t>
            </a:r>
            <a:endParaRPr lang="en-US" dirty="0"/>
          </a:p>
        </p:txBody>
      </p:sp>
      <p:cxnSp>
        <p:nvCxnSpPr>
          <p:cNvPr id="9" name="Straight Connector 8"/>
          <p:cNvCxnSpPr/>
          <p:nvPr/>
        </p:nvCxnSpPr>
        <p:spPr>
          <a:xfrm>
            <a:off x="3986867" y="5806580"/>
            <a:ext cx="304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5211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09800"/>
            <a:ext cx="7772400" cy="1362075"/>
          </a:xfrm>
        </p:spPr>
        <p:txBody>
          <a:bodyPr/>
          <a:lstStyle/>
          <a:p>
            <a:r>
              <a:rPr lang="en-US" dirty="0" smtClean="0"/>
              <a:t>Agenda Items for 12/6/18</a:t>
            </a:r>
            <a:endParaRPr lang="en-US" dirty="0"/>
          </a:p>
        </p:txBody>
      </p:sp>
      <p:sp>
        <p:nvSpPr>
          <p:cNvPr id="4" name="Date Placeholder 3"/>
          <p:cNvSpPr>
            <a:spLocks noGrp="1"/>
          </p:cNvSpPr>
          <p:nvPr>
            <p:ph type="dt" sz="half" idx="10"/>
          </p:nvPr>
        </p:nvSpPr>
        <p:spPr/>
        <p:txBody>
          <a:bodyPr/>
          <a:lstStyle/>
          <a:p>
            <a:pPr>
              <a:defRPr/>
            </a:pPr>
            <a:fld id="{5A789694-E113-48C0-808D-CA55CED7E247}" type="datetime1">
              <a:rPr lang="en-US" smtClean="0"/>
              <a:t>12/2/2018</a:t>
            </a:fld>
            <a:endParaRPr lang="en-US"/>
          </a:p>
        </p:txBody>
      </p:sp>
      <p:sp>
        <p:nvSpPr>
          <p:cNvPr id="5" name="Footer Placeholder 4"/>
          <p:cNvSpPr>
            <a:spLocks noGrp="1"/>
          </p:cNvSpPr>
          <p:nvPr>
            <p:ph type="ftr" sz="quarter" idx="11"/>
          </p:nvPr>
        </p:nvSpPr>
        <p:spPr/>
        <p:txBody>
          <a:body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4264065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57200" y="1066800"/>
            <a:ext cx="8229600" cy="4525963"/>
          </a:xfrm>
        </p:spPr>
        <p:txBody>
          <a:bodyPr/>
          <a:lstStyle/>
          <a:p>
            <a:r>
              <a:rPr sz="2000" dirty="0"/>
              <a:t>Leadership </a:t>
            </a:r>
            <a:r>
              <a:rPr sz="2000" dirty="0" smtClean="0"/>
              <a:t>sessions</a:t>
            </a:r>
            <a:endParaRPr sz="2000" dirty="0"/>
          </a:p>
          <a:p>
            <a:pPr lvl="1"/>
            <a:r>
              <a:rPr lang="en-US" sz="1800" dirty="0" smtClean="0"/>
              <a:t>Held 2 sessions week on 11/29</a:t>
            </a:r>
          </a:p>
          <a:p>
            <a:pPr lvl="1"/>
            <a:r>
              <a:rPr lang="en-US" sz="1800" dirty="0" smtClean="0"/>
              <a:t>Discussion points</a:t>
            </a:r>
          </a:p>
          <a:p>
            <a:pPr lvl="2"/>
            <a:r>
              <a:rPr lang="en-US" sz="1400" dirty="0" smtClean="0"/>
              <a:t>How to re-establish WG after hibernation (membership)</a:t>
            </a:r>
            <a:endParaRPr lang="en-US" sz="1400" dirty="0"/>
          </a:p>
          <a:p>
            <a:pPr lvl="2"/>
            <a:r>
              <a:rPr lang="en-US" sz="1400" dirty="0" smtClean="0"/>
              <a:t>P&amp;P </a:t>
            </a:r>
            <a:r>
              <a:rPr lang="en-US" sz="1400" dirty="0" smtClean="0"/>
              <a:t>Updates </a:t>
            </a:r>
            <a:r>
              <a:rPr lang="en-US" sz="1400" dirty="0" smtClean="0"/>
              <a:t>– Approved!</a:t>
            </a:r>
          </a:p>
          <a:p>
            <a:pPr lvl="3"/>
            <a:r>
              <a:rPr lang="en-US" sz="1400" dirty="0" smtClean="0"/>
              <a:t>New WG P&amp;P should go into effect 01 Jan </a:t>
            </a:r>
            <a:r>
              <a:rPr lang="en-US" sz="1400" dirty="0" smtClean="0"/>
              <a:t>2019</a:t>
            </a:r>
          </a:p>
          <a:p>
            <a:pPr lvl="4"/>
            <a:r>
              <a:rPr lang="en-US" sz="1800" dirty="0" smtClean="0"/>
              <a:t>2 year term for WG officers…</a:t>
            </a:r>
            <a:endParaRPr lang="en-US" sz="1800" dirty="0" smtClean="0"/>
          </a:p>
          <a:p>
            <a:pPr lvl="3"/>
            <a:r>
              <a:rPr lang="en-US" sz="1400" dirty="0" smtClean="0"/>
              <a:t>New </a:t>
            </a:r>
            <a:r>
              <a:rPr lang="en-US" sz="1400" dirty="0" err="1" smtClean="0"/>
              <a:t>DySPAN</a:t>
            </a:r>
            <a:r>
              <a:rPr lang="en-US" sz="1400" dirty="0" smtClean="0"/>
              <a:t>-SC P&amp;P goes into effect when posted by </a:t>
            </a:r>
            <a:r>
              <a:rPr lang="en-US" sz="1400" dirty="0" err="1" smtClean="0"/>
              <a:t>AudCom</a:t>
            </a:r>
            <a:endParaRPr lang="en-US" sz="1400" dirty="0"/>
          </a:p>
          <a:p>
            <a:pPr lvl="1"/>
            <a:r>
              <a:rPr lang="en-US" sz="1800" dirty="0" smtClean="0"/>
              <a:t>May make an “offer” on GET </a:t>
            </a:r>
            <a:r>
              <a:rPr lang="en-US" sz="1800" dirty="0" err="1" smtClean="0"/>
              <a:t>DySPAN</a:t>
            </a:r>
            <a:r>
              <a:rPr lang="en-US" sz="1800" dirty="0" smtClean="0"/>
              <a:t>-SC</a:t>
            </a:r>
          </a:p>
          <a:p>
            <a:pPr lvl="1"/>
            <a:r>
              <a:rPr lang="en-US" sz="1800" dirty="0" smtClean="0"/>
              <a:t>Discussions on Cloud sensing, Machine Learning, Architecture</a:t>
            </a:r>
          </a:p>
          <a:p>
            <a:pPr lvl="2"/>
            <a:r>
              <a:rPr lang="en-US" sz="1400" dirty="0" smtClean="0"/>
              <a:t>IEEE 802 may have interest in the Cloud sensing</a:t>
            </a:r>
          </a:p>
          <a:p>
            <a:pPr lvl="2"/>
            <a:r>
              <a:rPr lang="en-US" sz="1400" dirty="0" smtClean="0"/>
              <a:t>Trying to set directions for </a:t>
            </a:r>
            <a:r>
              <a:rPr lang="en-US" sz="1400" dirty="0" err="1" smtClean="0"/>
              <a:t>DySPAN</a:t>
            </a:r>
            <a:r>
              <a:rPr lang="en-US" sz="1400" dirty="0" smtClean="0"/>
              <a:t>-SC</a:t>
            </a:r>
            <a:endParaRPr lang="en-US" sz="1400" dirty="0"/>
          </a:p>
          <a:p>
            <a:r>
              <a:rPr lang="en-US" sz="2000" dirty="0" smtClean="0"/>
              <a:t>Architecture </a:t>
            </a:r>
            <a:r>
              <a:rPr lang="en-US" sz="2000" dirty="0"/>
              <a:t>/ API Study Group</a:t>
            </a:r>
          </a:p>
          <a:p>
            <a:pPr lvl="1"/>
            <a:r>
              <a:rPr lang="en-US" sz="1800" dirty="0" smtClean="0"/>
              <a:t>Looks Like 1900.5 has the lead for overall of </a:t>
            </a:r>
            <a:r>
              <a:rPr lang="en-US" sz="1800" dirty="0" err="1" smtClean="0"/>
              <a:t>DySPAN</a:t>
            </a:r>
            <a:r>
              <a:rPr lang="en-US" sz="1800" dirty="0" smtClean="0"/>
              <a:t>-SC</a:t>
            </a:r>
            <a:endParaRPr lang="en-US" sz="1800" dirty="0"/>
          </a:p>
          <a:p>
            <a:r>
              <a:rPr lang="en-US" sz="2000" dirty="0"/>
              <a:t>Machine Learning Study Group</a:t>
            </a:r>
          </a:p>
          <a:p>
            <a:pPr lvl="1"/>
            <a:r>
              <a:rPr lang="en-US" sz="1800" dirty="0" smtClean="0"/>
              <a:t>No clear direction</a:t>
            </a:r>
          </a:p>
          <a:p>
            <a:pPr lvl="1"/>
            <a:r>
              <a:rPr lang="en-US" sz="1800" dirty="0" smtClean="0"/>
              <a:t>Suggest architecture should allow for variety of ML methods </a:t>
            </a:r>
            <a:endParaRPr lang="en-US" sz="1800" dirty="0"/>
          </a:p>
          <a:p>
            <a:pPr lvl="1"/>
            <a:endParaRPr lang="en-US" sz="1800" dirty="0"/>
          </a:p>
          <a:p>
            <a:pPr lvl="1"/>
            <a:endParaRPr lang="en-US" sz="1600" dirty="0"/>
          </a:p>
          <a:p>
            <a:endParaRPr lang="en-US" sz="2400" dirty="0"/>
          </a:p>
          <a:p>
            <a:pPr lvl="1"/>
            <a:endParaRPr lang="en-US" sz="2000" dirty="0"/>
          </a:p>
        </p:txBody>
      </p:sp>
      <p:sp>
        <p:nvSpPr>
          <p:cNvPr id="4" name="Date Placeholder 3"/>
          <p:cNvSpPr>
            <a:spLocks noGrp="1"/>
          </p:cNvSpPr>
          <p:nvPr>
            <p:ph type="dt" sz="quarter" idx="10"/>
          </p:nvPr>
        </p:nvSpPr>
        <p:spPr/>
        <p:txBody>
          <a:bodyPr/>
          <a:lstStyle/>
          <a:p>
            <a:pPr>
              <a:defRPr/>
            </a:pPr>
            <a:fld id="{FB506FC3-1F5F-40CD-8D51-2E2BD5DDF454}" type="datetime1">
              <a:rPr lang="en-US" smtClean="0"/>
              <a:t>12/2/2018</a:t>
            </a:fld>
            <a:endParaRPr lang="en-US"/>
          </a:p>
        </p:txBody>
      </p:sp>
      <p:sp>
        <p:nvSpPr>
          <p:cNvPr id="5" name="Footer Placeholder 4"/>
          <p:cNvSpPr>
            <a:spLocks noGrp="1"/>
          </p:cNvSpPr>
          <p:nvPr>
            <p:ph type="ftr" sz="quarter" idx="11"/>
          </p:nvPr>
        </p:nvSpPr>
        <p:spPr/>
        <p:txBody>
          <a:body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extLst>
      <p:ext uri="{BB962C8B-B14F-4D97-AF65-F5344CB8AC3E}">
        <p14:creationId xmlns:p14="http://schemas.microsoft.com/office/powerpoint/2010/main" val="1842046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457200" y="1447800"/>
            <a:ext cx="7924800" cy="4525963"/>
          </a:xfrm>
        </p:spPr>
        <p:txBody>
          <a:bodyPr/>
          <a:lstStyle/>
          <a:p>
            <a:r>
              <a:rPr lang="en-US" sz="2000" dirty="0"/>
              <a:t>Working on “Get </a:t>
            </a:r>
            <a:r>
              <a:rPr lang="en-US" sz="2000" dirty="0" err="1"/>
              <a:t>DySPAN</a:t>
            </a:r>
            <a:r>
              <a:rPr lang="en-US" sz="2000" dirty="0"/>
              <a:t>-SC” Program:  </a:t>
            </a:r>
            <a:r>
              <a:rPr lang="en-US" sz="2000" dirty="0" smtClean="0"/>
              <a:t>Seems a long shot…</a:t>
            </a:r>
            <a:endParaRPr lang="en-US" sz="2000" dirty="0"/>
          </a:p>
          <a:p>
            <a:r>
              <a:rPr lang="en-US" sz="2000" dirty="0"/>
              <a:t>NSC – Status (Several projects targeting 1900.5 compliance)</a:t>
            </a:r>
          </a:p>
          <a:p>
            <a:pPr lvl="1"/>
            <a:r>
              <a:rPr lang="en-US" sz="1800" dirty="0"/>
              <a:t>Working towards release of project list</a:t>
            </a:r>
          </a:p>
          <a:p>
            <a:r>
              <a:rPr lang="en-US" sz="2000" dirty="0"/>
              <a:t>Standards paper in </a:t>
            </a:r>
            <a:r>
              <a:rPr lang="en-US" sz="2000" dirty="0" smtClean="0"/>
              <a:t>process</a:t>
            </a:r>
            <a:endParaRPr lang="en-US" sz="2000" dirty="0"/>
          </a:p>
          <a:p>
            <a:pPr lvl="1"/>
            <a:r>
              <a:rPr lang="en-US" sz="1800" dirty="0"/>
              <a:t>Communications </a:t>
            </a:r>
            <a:r>
              <a:rPr lang="en-US" sz="1800" dirty="0" smtClean="0"/>
              <a:t>Magazine – No update</a:t>
            </a:r>
            <a:endParaRPr lang="en-US" sz="1800" dirty="0"/>
          </a:p>
          <a:p>
            <a:pPr lvl="2"/>
            <a:r>
              <a:rPr lang="en-US" sz="1600" dirty="0"/>
              <a:t>1900.5.1 tutorial in works</a:t>
            </a:r>
          </a:p>
          <a:p>
            <a:pPr lvl="2"/>
            <a:r>
              <a:rPr lang="en-US" sz="1600" dirty="0"/>
              <a:t>1900.5.2 paper accepted (Publication date December?)</a:t>
            </a:r>
          </a:p>
          <a:p>
            <a:pPr lvl="1"/>
            <a:r>
              <a:rPr lang="en-US" sz="1800" dirty="0"/>
              <a:t>Paper on 1900.5.2 over VITA 49 Accepted but stalled</a:t>
            </a:r>
          </a:p>
          <a:p>
            <a:pPr lvl="2"/>
            <a:r>
              <a:rPr lang="en-US" sz="1400" dirty="0" smtClean="0"/>
              <a:t>Review response completed and being resubmitted for consideration</a:t>
            </a:r>
            <a:endParaRPr lang="en-US" sz="1400" dirty="0"/>
          </a:p>
          <a:p>
            <a:r>
              <a:rPr lang="en-US" sz="2000" dirty="0"/>
              <a:t>General set of </a:t>
            </a:r>
            <a:r>
              <a:rPr lang="en-US" sz="2000" dirty="0" err="1"/>
              <a:t>DySPAN</a:t>
            </a:r>
            <a:r>
              <a:rPr lang="en-US" sz="2000" dirty="0"/>
              <a:t>-SC papers for Pub</a:t>
            </a:r>
          </a:p>
          <a:p>
            <a:pPr lvl="1"/>
            <a:r>
              <a:rPr lang="en-US" sz="1800" dirty="0"/>
              <a:t>Issue in communications standards magazine </a:t>
            </a:r>
          </a:p>
          <a:p>
            <a:pPr lvl="2"/>
            <a:r>
              <a:rPr lang="en-US" sz="1600" dirty="0"/>
              <a:t>Spectrum related standards</a:t>
            </a:r>
          </a:p>
          <a:p>
            <a:pPr lvl="2"/>
            <a:r>
              <a:rPr lang="en-US" sz="1600" dirty="0"/>
              <a:t>Issues stalled – ????</a:t>
            </a:r>
          </a:p>
          <a:p>
            <a:pPr lvl="2"/>
            <a:r>
              <a:rPr lang="en-US" sz="1600" b="1" dirty="0">
                <a:solidFill>
                  <a:srgbClr val="FF0000"/>
                </a:solidFill>
              </a:rPr>
              <a:t>AI Mat – Ask about this at </a:t>
            </a:r>
            <a:r>
              <a:rPr lang="en-US" sz="1600" b="1" dirty="0" err="1">
                <a:solidFill>
                  <a:srgbClr val="FF0000"/>
                </a:solidFill>
              </a:rPr>
              <a:t>DySPAN</a:t>
            </a:r>
            <a:r>
              <a:rPr lang="en-US" sz="1600" b="1" dirty="0">
                <a:solidFill>
                  <a:srgbClr val="FF0000"/>
                </a:solidFill>
              </a:rPr>
              <a:t>-SC meeting….</a:t>
            </a:r>
          </a:p>
        </p:txBody>
      </p:sp>
      <p:sp>
        <p:nvSpPr>
          <p:cNvPr id="4" name="Date Placeholder 3"/>
          <p:cNvSpPr>
            <a:spLocks noGrp="1"/>
          </p:cNvSpPr>
          <p:nvPr>
            <p:ph type="dt" sz="quarter" idx="10"/>
          </p:nvPr>
        </p:nvSpPr>
        <p:spPr/>
        <p:txBody>
          <a:bodyPr/>
          <a:lstStyle/>
          <a:p>
            <a:pPr>
              <a:defRPr/>
            </a:pPr>
            <a:fld id="{19EFE9C6-C339-44AA-96A4-6F2BE778244A}" type="datetime1">
              <a:rPr lang="en-US" smtClean="0"/>
              <a:t>12/2/2018</a:t>
            </a:fld>
            <a:endParaRPr lang="en-US"/>
          </a:p>
        </p:txBody>
      </p:sp>
      <p:sp>
        <p:nvSpPr>
          <p:cNvPr id="5" name="Footer Placeholder 4"/>
          <p:cNvSpPr>
            <a:spLocks noGrp="1"/>
          </p:cNvSpPr>
          <p:nvPr>
            <p:ph type="ftr" sz="quarter" idx="11"/>
          </p:nvPr>
        </p:nvSpPr>
        <p:spPr/>
        <p:txBody>
          <a:body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extLst>
      <p:ext uri="{BB962C8B-B14F-4D97-AF65-F5344CB8AC3E}">
        <p14:creationId xmlns:p14="http://schemas.microsoft.com/office/powerpoint/2010/main" val="1907084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a:t>
            </a:r>
            <a:r>
              <a:rPr lang="en-US" dirty="0" smtClean="0"/>
              <a:t>1900.5.1  (12/6/18)</a:t>
            </a:r>
            <a:endParaRPr lang="en-US" dirty="0"/>
          </a:p>
        </p:txBody>
      </p:sp>
      <p:sp>
        <p:nvSpPr>
          <p:cNvPr id="3" name="Content Placeholder 2"/>
          <p:cNvSpPr>
            <a:spLocks noGrp="1"/>
          </p:cNvSpPr>
          <p:nvPr>
            <p:ph idx="1"/>
          </p:nvPr>
        </p:nvSpPr>
        <p:spPr>
          <a:xfrm>
            <a:off x="457200" y="1371600"/>
            <a:ext cx="8229600" cy="4525963"/>
          </a:xfrm>
        </p:spPr>
        <p:txBody>
          <a:bodyPr/>
          <a:lstStyle/>
          <a:p>
            <a:r>
              <a:rPr lang="en-US" sz="2800" dirty="0"/>
              <a:t>Draft </a:t>
            </a:r>
            <a:r>
              <a:rPr lang="en-US" sz="2800" dirty="0" smtClean="0"/>
              <a:t>Status</a:t>
            </a:r>
          </a:p>
          <a:p>
            <a:pPr lvl="1"/>
            <a:r>
              <a:rPr lang="en-US" sz="2400" dirty="0" smtClean="0"/>
              <a:t>Review of Draft</a:t>
            </a:r>
            <a:endParaRPr lang="en-US" sz="2400" dirty="0"/>
          </a:p>
          <a:p>
            <a:pPr lvl="1"/>
            <a:endParaRPr lang="en-US" sz="2400" dirty="0"/>
          </a:p>
          <a:p>
            <a:endParaRPr lang="en-US" sz="2800" dirty="0">
              <a:solidFill>
                <a:srgbClr val="FF0000"/>
              </a:solidFill>
            </a:endParaRPr>
          </a:p>
        </p:txBody>
      </p:sp>
      <p:sp>
        <p:nvSpPr>
          <p:cNvPr id="4" name="Date Placeholder 3"/>
          <p:cNvSpPr>
            <a:spLocks noGrp="1"/>
          </p:cNvSpPr>
          <p:nvPr>
            <p:ph type="dt" sz="half" idx="10"/>
          </p:nvPr>
        </p:nvSpPr>
        <p:spPr/>
        <p:txBody>
          <a:bodyPr/>
          <a:lstStyle/>
          <a:p>
            <a:pPr>
              <a:defRPr/>
            </a:pPr>
            <a:fld id="{487588E0-B1B1-4E82-AD5B-3C4F7CBAFC65}" type="datetime1">
              <a:rPr lang="en-US" smtClean="0"/>
              <a:t>12/2/2018</a:t>
            </a:fld>
            <a:endParaRPr lang="en-US" dirty="0"/>
          </a:p>
        </p:txBody>
      </p:sp>
      <p:sp>
        <p:nvSpPr>
          <p:cNvPr id="5" name="Footer Placeholder 4"/>
          <p:cNvSpPr>
            <a:spLocks noGrp="1"/>
          </p:cNvSpPr>
          <p:nvPr>
            <p:ph type="ftr" sz="quarter" idx="11"/>
          </p:nvPr>
        </p:nvSpPr>
        <p:spPr/>
        <p:txBody>
          <a:bodyPr/>
          <a:lstStyle/>
          <a:p>
            <a:pPr>
              <a:defRPr/>
            </a:pPr>
            <a:r>
              <a:rPr lang="en-US" smtClean="0"/>
              <a:t>Doc #: 5-18-0047-00-agen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dirty="0"/>
          </a:p>
        </p:txBody>
      </p:sp>
    </p:spTree>
    <p:extLst>
      <p:ext uri="{BB962C8B-B14F-4D97-AF65-F5344CB8AC3E}">
        <p14:creationId xmlns:p14="http://schemas.microsoft.com/office/powerpoint/2010/main" val="1514460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a:t>
            </a:r>
            <a:r>
              <a:rPr dirty="0" smtClean="0"/>
              <a:t>1900.5 Face to Face</a:t>
            </a:r>
            <a:r>
              <a:rPr dirty="0"/>
              <a:t/>
            </a:r>
            <a:br>
              <a:rPr dirty="0"/>
            </a:br>
            <a:r>
              <a:rPr dirty="0" smtClean="0"/>
              <a:t>Meeting Location</a:t>
            </a:r>
            <a:endParaRPr dirty="0"/>
          </a:p>
        </p:txBody>
      </p:sp>
      <p:sp>
        <p:nvSpPr>
          <p:cNvPr id="2" name="Date Placeholder 1"/>
          <p:cNvSpPr>
            <a:spLocks noGrp="1"/>
          </p:cNvSpPr>
          <p:nvPr>
            <p:ph type="dt" sz="quarter" idx="10"/>
          </p:nvPr>
        </p:nvSpPr>
        <p:spPr/>
        <p:txBody>
          <a:bodyPr/>
          <a:lstStyle/>
          <a:p>
            <a:pPr>
              <a:defRPr/>
            </a:pPr>
            <a:fld id="{A9691859-2E64-4C85-80CE-8C92EAD097C3}" type="datetime1">
              <a:rPr lang="en-US" smtClean="0"/>
              <a:t>12/2/2018</a:t>
            </a:fld>
            <a:endParaRPr lang="en-US"/>
          </a:p>
        </p:txBody>
      </p:sp>
      <p:sp>
        <p:nvSpPr>
          <p:cNvPr id="3" name="Footer Placeholder 2"/>
          <p:cNvSpPr>
            <a:spLocks noGrp="1"/>
          </p:cNvSpPr>
          <p:nvPr>
            <p:ph type="ftr" sz="quarter" idx="11"/>
          </p:nvPr>
        </p:nvSpPr>
        <p:spPr/>
        <p:txBody>
          <a:bodyPr/>
          <a:lstStyle/>
          <a:p>
            <a:pPr>
              <a:defRPr/>
            </a:pPr>
            <a:r>
              <a:rPr lang="en-US" smtClean="0"/>
              <a:t>Doc #: 5-18-0047-00-agen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453006" y="751738"/>
            <a:ext cx="3806323" cy="5909310"/>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r>
              <a:rPr lang="en-US" b="1" dirty="0"/>
              <a:t>MITRE 4 Bldg.</a:t>
            </a:r>
          </a:p>
          <a:p>
            <a:r>
              <a:rPr lang="en-US" dirty="0"/>
              <a:t>7596 </a:t>
            </a:r>
            <a:r>
              <a:rPr lang="en-US" dirty="0" err="1"/>
              <a:t>Colshire</a:t>
            </a:r>
            <a:r>
              <a:rPr lang="en-US" dirty="0"/>
              <a:t> Drive</a:t>
            </a:r>
            <a:br>
              <a:rPr lang="en-US" dirty="0"/>
            </a:br>
            <a:r>
              <a:rPr lang="en-US" dirty="0"/>
              <a:t>McLean, VA</a:t>
            </a:r>
          </a:p>
          <a:p>
            <a:pPr marL="0" marR="0">
              <a:spcBef>
                <a:spcPts val="0"/>
              </a:spcBef>
              <a:spcAft>
                <a:spcPts val="0"/>
              </a:spcAft>
            </a:pPr>
            <a:endParaRPr lang="en-US" dirty="0" smtClean="0"/>
          </a:p>
          <a:p>
            <a:r>
              <a:rPr lang="en-US" dirty="0" err="1" smtClean="0"/>
              <a:t>PoC</a:t>
            </a:r>
            <a:r>
              <a:rPr lang="en-US" dirty="0" smtClean="0"/>
              <a:t>:  </a:t>
            </a:r>
            <a:r>
              <a:rPr lang="en-US" b="1" dirty="0"/>
              <a:t>John A Stine, Ph.D.</a:t>
            </a:r>
            <a:endParaRPr lang="en-US" dirty="0"/>
          </a:p>
          <a:p>
            <a:r>
              <a:rPr lang="en-US" dirty="0"/>
              <a:t>Department Head</a:t>
            </a:r>
          </a:p>
          <a:p>
            <a:r>
              <a:rPr lang="en-US" dirty="0"/>
              <a:t>Operations Research</a:t>
            </a:r>
          </a:p>
          <a:p>
            <a:r>
              <a:rPr lang="en-US" dirty="0"/>
              <a:t>(703)-983-6281</a:t>
            </a:r>
          </a:p>
          <a:p>
            <a:pPr marL="0" marR="0">
              <a:spcBef>
                <a:spcPts val="0"/>
              </a:spcBef>
              <a:spcAft>
                <a:spcPts val="0"/>
              </a:spcAft>
            </a:pPr>
            <a:r>
              <a:rPr lang="en-US" dirty="0" smtClean="0">
                <a:hlinkClick r:id="rId3"/>
              </a:rPr>
              <a:t>jstine@mitre.org</a:t>
            </a:r>
            <a:r>
              <a:rPr lang="en-US" dirty="0" smtClean="0"/>
              <a:t> </a:t>
            </a:r>
            <a:r>
              <a:rPr lang="en-US" dirty="0"/>
              <a:t>  </a:t>
            </a:r>
            <a:br>
              <a:rPr lang="en-US" dirty="0"/>
            </a:br>
            <a:r>
              <a:rPr lang="en-US" dirty="0"/>
              <a:t/>
            </a:r>
            <a:br>
              <a:rPr lang="en-US" dirty="0"/>
            </a:br>
            <a:r>
              <a:rPr lang="en-US" dirty="0" smtClean="0"/>
              <a:t>Non-US citizens must fill out form here</a:t>
            </a:r>
            <a:r>
              <a:rPr lang="en-US" dirty="0"/>
              <a:t/>
            </a:r>
            <a:br>
              <a:rPr lang="en-US" dirty="0"/>
            </a:br>
            <a:r>
              <a:rPr lang="en-US" u="sng" dirty="0" smtClean="0">
                <a:hlinkClick r:id="rId4"/>
              </a:rPr>
              <a:t>http</a:t>
            </a:r>
            <a:r>
              <a:rPr lang="en-US" u="sng" dirty="0">
                <a:hlinkClick r:id="rId4"/>
              </a:rPr>
              <a:t>://info.mitre.org/cgi-bin/formrex/formrex.pl?config=foreignvisitw.txt</a:t>
            </a:r>
            <a:r>
              <a:rPr lang="en-US" dirty="0"/>
              <a:t>  </a:t>
            </a:r>
            <a:br>
              <a:rPr lang="en-US" dirty="0"/>
            </a:br>
            <a:r>
              <a:rPr lang="en-US" dirty="0"/>
              <a:t>  </a:t>
            </a:r>
            <a:br>
              <a:rPr lang="en-US" dirty="0"/>
            </a:br>
            <a:r>
              <a:rPr lang="en-US" dirty="0" smtClean="0"/>
              <a:t>Directions:</a:t>
            </a:r>
          </a:p>
          <a:p>
            <a:pPr marL="0" marR="0">
              <a:spcBef>
                <a:spcPts val="0"/>
              </a:spcBef>
              <a:spcAft>
                <a:spcPts val="0"/>
              </a:spcAft>
            </a:pPr>
            <a:r>
              <a:rPr lang="en-US" u="sng" dirty="0">
                <a:hlinkClick r:id="rId5"/>
              </a:rPr>
              <a:t>https://mentor.ieee.org/1900.5/dcn/18/5-18-0041-00-mmat-mitre-directions.docx</a:t>
            </a:r>
            <a:r>
              <a:rPr lang="en-US" dirty="0"/>
              <a:t>.</a:t>
            </a:r>
            <a:r>
              <a:rPr lang="en-US" dirty="0"/>
              <a:t>  </a:t>
            </a:r>
            <a:br>
              <a:rPr lang="en-US" dirty="0"/>
            </a:br>
            <a:endParaRPr lang="en-US" dirty="0">
              <a:ea typeface="Times New Roman" panose="02020603050405020304" pitchFamily="18" charset="0"/>
              <a:cs typeface="Times New Roman" panose="02020603050405020304" pitchFamily="18" charset="0"/>
            </a:endParaRPr>
          </a:p>
        </p:txBody>
      </p:sp>
      <p:pic>
        <p:nvPicPr>
          <p:cNvPr id="7" name="Picture 6" descr="MITRE-3 building location map"/>
          <p:cNvPicPr/>
          <p:nvPr/>
        </p:nvPicPr>
        <p:blipFill>
          <a:blip r:embed="rId6">
            <a:extLst>
              <a:ext uri="{28A0092B-C50C-407E-A947-70E740481C1C}">
                <a14:useLocalDpi xmlns:a14="http://schemas.microsoft.com/office/drawing/2010/main" val="0"/>
              </a:ext>
            </a:extLst>
          </a:blip>
          <a:srcRect/>
          <a:stretch>
            <a:fillRect/>
          </a:stretch>
        </p:blipFill>
        <p:spPr bwMode="auto">
          <a:xfrm>
            <a:off x="4259329" y="1371600"/>
            <a:ext cx="4587742" cy="4741682"/>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C074DA97-91F7-4D05-B18A-9063663249B4}" type="datetime1">
              <a:rPr lang="en-US" smtClean="0"/>
              <a:t>12/2/2018</a:t>
            </a:fld>
            <a:endParaRPr lang="en-US"/>
          </a:p>
        </p:txBody>
      </p:sp>
      <p:sp>
        <p:nvSpPr>
          <p:cNvPr id="5" name="Footer Placeholder 4"/>
          <p:cNvSpPr>
            <a:spLocks noGrp="1"/>
          </p:cNvSpPr>
          <p:nvPr>
            <p:ph type="ftr" sz="quarter" idx="11"/>
          </p:nvPr>
        </p:nvSpPr>
        <p:spPr/>
        <p:txBody>
          <a:bodyPr/>
          <a:lstStyle/>
          <a:p>
            <a:pPr>
              <a:defRPr/>
            </a:pPr>
            <a:r>
              <a:rPr lang="en-US" smtClean="0"/>
              <a:t>Doc #: 5-18-0047-00-agen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20</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958245" y="3358350"/>
            <a:ext cx="2770310" cy="646331"/>
          </a:xfrm>
          <a:prstGeom prst="rect">
            <a:avLst/>
          </a:prstGeom>
          <a:noFill/>
        </p:spPr>
        <p:txBody>
          <a:bodyPr wrap="none" rtlCol="0">
            <a:spAutoFit/>
          </a:bodyPr>
          <a:lstStyle/>
          <a:p>
            <a:r>
              <a:rPr lang="en-US" dirty="0"/>
              <a:t>Need updated schedule</a:t>
            </a:r>
          </a:p>
          <a:p>
            <a:r>
              <a:rPr lang="en-US" dirty="0"/>
              <a:t>Won’t update till first ballot</a:t>
            </a:r>
          </a:p>
        </p:txBody>
      </p:sp>
      <p:sp>
        <p:nvSpPr>
          <p:cNvPr id="7" name="Rectangle 6"/>
          <p:cNvSpPr/>
          <p:nvPr/>
        </p:nvSpPr>
        <p:spPr>
          <a:xfrm rot="19727651">
            <a:off x="2552852" y="2505654"/>
            <a:ext cx="4060278" cy="1754326"/>
          </a:xfrm>
          <a:prstGeom prst="rect">
            <a:avLst/>
          </a:prstGeom>
          <a:noFill/>
        </p:spPr>
        <p:txBody>
          <a:bodyPr wrap="non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Update when</a:t>
            </a:r>
          </a:p>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Ballot starts</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09800"/>
            <a:ext cx="7772400" cy="1362075"/>
          </a:xfrm>
        </p:spPr>
        <p:txBody>
          <a:bodyPr/>
          <a:lstStyle/>
          <a:p>
            <a:r>
              <a:rPr lang="en-US" dirty="0" smtClean="0"/>
              <a:t>Agenda Items for 12/7/18</a:t>
            </a:r>
            <a:endParaRPr lang="en-US" dirty="0"/>
          </a:p>
        </p:txBody>
      </p:sp>
      <p:sp>
        <p:nvSpPr>
          <p:cNvPr id="4" name="Date Placeholder 3"/>
          <p:cNvSpPr>
            <a:spLocks noGrp="1"/>
          </p:cNvSpPr>
          <p:nvPr>
            <p:ph type="dt" sz="half" idx="10"/>
          </p:nvPr>
        </p:nvSpPr>
        <p:spPr/>
        <p:txBody>
          <a:bodyPr/>
          <a:lstStyle/>
          <a:p>
            <a:pPr>
              <a:defRPr/>
            </a:pPr>
            <a:fld id="{140959D1-C100-432F-876A-5E27834A4D29}" type="datetime1">
              <a:rPr lang="en-US" smtClean="0"/>
              <a:t>12/2/2018</a:t>
            </a:fld>
            <a:endParaRPr lang="en-US"/>
          </a:p>
        </p:txBody>
      </p:sp>
      <p:sp>
        <p:nvSpPr>
          <p:cNvPr id="5" name="Footer Placeholder 4"/>
          <p:cNvSpPr>
            <a:spLocks noGrp="1"/>
          </p:cNvSpPr>
          <p:nvPr>
            <p:ph type="ftr" sz="quarter" idx="11"/>
          </p:nvPr>
        </p:nvSpPr>
        <p:spPr/>
        <p:txBody>
          <a:body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1338474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09800"/>
            <a:ext cx="7772400" cy="1362075"/>
          </a:xfrm>
        </p:spPr>
        <p:txBody>
          <a:bodyPr/>
          <a:lstStyle/>
          <a:p>
            <a:r>
              <a:rPr lang="en-US" dirty="0" smtClean="0"/>
              <a:t>Patent slide review</a:t>
            </a:r>
            <a:endParaRPr lang="en-US" dirty="0"/>
          </a:p>
        </p:txBody>
      </p:sp>
      <p:sp>
        <p:nvSpPr>
          <p:cNvPr id="4" name="Date Placeholder 3"/>
          <p:cNvSpPr>
            <a:spLocks noGrp="1"/>
          </p:cNvSpPr>
          <p:nvPr>
            <p:ph type="dt" sz="half" idx="10"/>
          </p:nvPr>
        </p:nvSpPr>
        <p:spPr/>
        <p:txBody>
          <a:bodyPr/>
          <a:lstStyle/>
          <a:p>
            <a:pPr>
              <a:defRPr/>
            </a:pPr>
            <a:fld id="{F90ADF27-50BD-479C-B7D2-5181A4712CAD}" type="datetime1">
              <a:rPr lang="en-US" smtClean="0"/>
              <a:t>12/2/2018</a:t>
            </a:fld>
            <a:endParaRPr lang="en-US"/>
          </a:p>
        </p:txBody>
      </p:sp>
      <p:sp>
        <p:nvSpPr>
          <p:cNvPr id="5" name="Footer Placeholder 4"/>
          <p:cNvSpPr>
            <a:spLocks noGrp="1"/>
          </p:cNvSpPr>
          <p:nvPr>
            <p:ph type="ftr" sz="quarter" idx="11"/>
          </p:nvPr>
        </p:nvSpPr>
        <p:spPr/>
        <p:txBody>
          <a:body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1867598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45655" y="1166018"/>
            <a:ext cx="8229600" cy="4525963"/>
          </a:xfrm>
        </p:spPr>
        <p:txBody>
          <a:bodyPr/>
          <a:lstStyle/>
          <a:p>
            <a:r>
              <a:rPr lang="en-US" sz="2800" dirty="0" smtClean="0"/>
              <a:t>1900.5.2a status</a:t>
            </a:r>
          </a:p>
          <a:p>
            <a:pPr lvl="1"/>
            <a:r>
              <a:rPr lang="en-US" sz="2400" dirty="0" smtClean="0"/>
              <a:t>Review </a:t>
            </a:r>
            <a:r>
              <a:rPr lang="en-US" sz="2400" dirty="0" smtClean="0"/>
              <a:t>MITRE contributions</a:t>
            </a:r>
            <a:endParaRPr lang="en-US" sz="2400" dirty="0"/>
          </a:p>
          <a:p>
            <a:pPr lvl="1"/>
            <a:endParaRPr lang="en-US" sz="2400" dirty="0"/>
          </a:p>
        </p:txBody>
      </p:sp>
      <p:sp>
        <p:nvSpPr>
          <p:cNvPr id="4" name="Date Placeholder 3"/>
          <p:cNvSpPr>
            <a:spLocks noGrp="1"/>
          </p:cNvSpPr>
          <p:nvPr>
            <p:ph type="dt" sz="quarter" idx="10"/>
          </p:nvPr>
        </p:nvSpPr>
        <p:spPr/>
        <p:txBody>
          <a:bodyPr/>
          <a:lstStyle/>
          <a:p>
            <a:pPr>
              <a:defRPr/>
            </a:pPr>
            <a:fld id="{59BBED5A-C988-403D-9E2A-C03BD6B89596}" type="datetime1">
              <a:rPr lang="en-US" smtClean="0"/>
              <a:t>12/2/2018</a:t>
            </a:fld>
            <a:endParaRPr lang="en-US"/>
          </a:p>
        </p:txBody>
      </p:sp>
      <p:sp>
        <p:nvSpPr>
          <p:cNvPr id="5" name="Footer Placeholder 4"/>
          <p:cNvSpPr>
            <a:spLocks noGrp="1"/>
          </p:cNvSpPr>
          <p:nvPr>
            <p:ph type="ftr" sz="quarter" idx="11"/>
          </p:nvPr>
        </p:nvSpPr>
        <p:spPr/>
        <p:txBody>
          <a:body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416636" cy="4525963"/>
          </a:xfrm>
        </p:spPr>
        <p:txBody>
          <a:bodyPr/>
          <a:lstStyle/>
          <a:p>
            <a:r>
              <a:rPr lang="en-US" sz="2800" dirty="0" smtClean="0"/>
              <a:t>PAR approved by </a:t>
            </a:r>
            <a:r>
              <a:rPr lang="en-US" sz="2800" dirty="0" err="1" smtClean="0"/>
              <a:t>DySPAN</a:t>
            </a:r>
            <a:r>
              <a:rPr lang="en-US" sz="2800" dirty="0" smtClean="0"/>
              <a:t>-SC on 11/29/18 unanimously</a:t>
            </a:r>
          </a:p>
          <a:p>
            <a:pPr lvl="1"/>
            <a:r>
              <a:rPr lang="en-US" sz="2400" dirty="0" smtClean="0"/>
              <a:t>Submitting PAR to </a:t>
            </a:r>
            <a:r>
              <a:rPr lang="en-US" sz="2400" dirty="0" err="1" smtClean="0"/>
              <a:t>NesCom</a:t>
            </a:r>
            <a:endParaRPr lang="en-US" sz="2400" dirty="0" smtClean="0"/>
          </a:p>
          <a:p>
            <a:r>
              <a:rPr lang="en-US" sz="2800" dirty="0" smtClean="0"/>
              <a:t>Other discussions?</a:t>
            </a:r>
            <a:endParaRPr lang="en-US" dirty="0"/>
          </a:p>
          <a:p>
            <a:endParaRPr lang="en-US" sz="2800" dirty="0"/>
          </a:p>
        </p:txBody>
      </p:sp>
      <p:sp>
        <p:nvSpPr>
          <p:cNvPr id="4" name="Date Placeholder 3"/>
          <p:cNvSpPr>
            <a:spLocks noGrp="1"/>
          </p:cNvSpPr>
          <p:nvPr>
            <p:ph type="dt" sz="quarter" idx="10"/>
          </p:nvPr>
        </p:nvSpPr>
        <p:spPr/>
        <p:txBody>
          <a:bodyPr/>
          <a:lstStyle/>
          <a:p>
            <a:pPr>
              <a:defRPr/>
            </a:pPr>
            <a:fld id="{73DA3516-EA84-4DF6-8744-09281A9DCDE1}" type="datetime1">
              <a:rPr lang="en-US" smtClean="0"/>
              <a:t>12/2/2018</a:t>
            </a:fld>
            <a:endParaRPr lang="en-US"/>
          </a:p>
        </p:txBody>
      </p:sp>
      <p:sp>
        <p:nvSpPr>
          <p:cNvPr id="5" name="Footer Placeholder 4"/>
          <p:cNvSpPr>
            <a:spLocks noGrp="1"/>
          </p:cNvSpPr>
          <p:nvPr>
            <p:ph type="ftr" sz="quarter" idx="11"/>
          </p:nvPr>
        </p:nvSpPr>
        <p:spPr/>
        <p:txBody>
          <a:body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24</a:t>
            </a:fld>
            <a:endParaRPr lang="en-US"/>
          </a:p>
        </p:txBody>
      </p:sp>
    </p:spTree>
    <p:extLst>
      <p:ext uri="{BB962C8B-B14F-4D97-AF65-F5344CB8AC3E}">
        <p14:creationId xmlns:p14="http://schemas.microsoft.com/office/powerpoint/2010/main" val="489552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09800"/>
            <a:ext cx="7772400" cy="1362075"/>
          </a:xfrm>
        </p:spPr>
        <p:txBody>
          <a:bodyPr/>
          <a:lstStyle/>
          <a:p>
            <a:r>
              <a:rPr lang="en-US" dirty="0" smtClean="0"/>
              <a:t>Agenda Items for 12/7/18</a:t>
            </a:r>
            <a:br>
              <a:rPr lang="en-US" dirty="0" smtClean="0"/>
            </a:br>
            <a:r>
              <a:rPr lang="en-US" dirty="0" smtClean="0"/>
              <a:t>Closing WG session</a:t>
            </a:r>
            <a:br>
              <a:rPr lang="en-US" dirty="0" smtClean="0"/>
            </a:br>
            <a:r>
              <a:rPr lang="en-US" dirty="0" smtClean="0"/>
              <a:t>Full WG (2 Pm earliest)</a:t>
            </a:r>
            <a:endParaRPr lang="en-US" dirty="0"/>
          </a:p>
        </p:txBody>
      </p:sp>
      <p:sp>
        <p:nvSpPr>
          <p:cNvPr id="4" name="Date Placeholder 3"/>
          <p:cNvSpPr>
            <a:spLocks noGrp="1"/>
          </p:cNvSpPr>
          <p:nvPr>
            <p:ph type="dt" sz="half" idx="10"/>
          </p:nvPr>
        </p:nvSpPr>
        <p:spPr/>
        <p:txBody>
          <a:bodyPr/>
          <a:lstStyle/>
          <a:p>
            <a:pPr>
              <a:defRPr/>
            </a:pPr>
            <a:fld id="{545762CD-616F-4C4C-8F2A-07ECA600A261}" type="datetime1">
              <a:rPr lang="en-US" smtClean="0"/>
              <a:t>12/2/2018</a:t>
            </a:fld>
            <a:endParaRPr lang="en-US"/>
          </a:p>
        </p:txBody>
      </p:sp>
      <p:sp>
        <p:nvSpPr>
          <p:cNvPr id="5" name="Footer Placeholder 4"/>
          <p:cNvSpPr>
            <a:spLocks noGrp="1"/>
          </p:cNvSpPr>
          <p:nvPr>
            <p:ph type="ftr" sz="quarter" idx="11"/>
          </p:nvPr>
        </p:nvSpPr>
        <p:spPr/>
        <p:txBody>
          <a:body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689386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 for 1900.5?</a:t>
            </a:r>
            <a:endParaRPr lang="en-US" dirty="0"/>
          </a:p>
        </p:txBody>
      </p:sp>
      <p:sp>
        <p:nvSpPr>
          <p:cNvPr id="3" name="Content Placeholder 2"/>
          <p:cNvSpPr>
            <a:spLocks noGrp="1"/>
          </p:cNvSpPr>
          <p:nvPr>
            <p:ph idx="1"/>
          </p:nvPr>
        </p:nvSpPr>
        <p:spPr/>
        <p:txBody>
          <a:bodyPr/>
          <a:lstStyle/>
          <a:p>
            <a:r>
              <a:rPr lang="en-US" dirty="0" smtClean="0"/>
              <a:t>Approval to ballot 1900.5.1 draft?</a:t>
            </a:r>
          </a:p>
          <a:p>
            <a:r>
              <a:rPr lang="en-US" dirty="0" smtClean="0"/>
              <a:t>Any others?</a:t>
            </a:r>
            <a:endParaRPr lang="en-US" dirty="0"/>
          </a:p>
        </p:txBody>
      </p:sp>
      <p:sp>
        <p:nvSpPr>
          <p:cNvPr id="4" name="Date Placeholder 3"/>
          <p:cNvSpPr>
            <a:spLocks noGrp="1"/>
          </p:cNvSpPr>
          <p:nvPr>
            <p:ph type="dt" sz="half" idx="10"/>
          </p:nvPr>
        </p:nvSpPr>
        <p:spPr/>
        <p:txBody>
          <a:bodyPr/>
          <a:lstStyle/>
          <a:p>
            <a:pPr>
              <a:defRPr/>
            </a:pPr>
            <a:fld id="{55927ED9-AD21-4B63-90B5-C6509F37AD3F}" type="datetime1">
              <a:rPr lang="en-US" smtClean="0"/>
              <a:t>12/2/2018</a:t>
            </a:fld>
            <a:endParaRPr lang="en-US"/>
          </a:p>
        </p:txBody>
      </p:sp>
      <p:sp>
        <p:nvSpPr>
          <p:cNvPr id="5" name="Footer Placeholder 4"/>
          <p:cNvSpPr>
            <a:spLocks noGrp="1"/>
          </p:cNvSpPr>
          <p:nvPr>
            <p:ph type="ftr" sz="quarter" idx="11"/>
          </p:nvPr>
        </p:nvSpPr>
        <p:spPr/>
        <p:txBody>
          <a:body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19913133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Meetings</a:t>
            </a:r>
          </a:p>
        </p:txBody>
      </p:sp>
      <p:sp>
        <p:nvSpPr>
          <p:cNvPr id="17411" name="Content Placeholder 2"/>
          <p:cNvSpPr>
            <a:spLocks noGrp="1"/>
          </p:cNvSpPr>
          <p:nvPr>
            <p:ph idx="1"/>
          </p:nvPr>
        </p:nvSpPr>
        <p:spPr>
          <a:xfrm>
            <a:off x="342296" y="990600"/>
            <a:ext cx="8382000" cy="4525963"/>
          </a:xfrm>
        </p:spPr>
        <p:txBody>
          <a:bodyPr/>
          <a:lstStyle/>
          <a:p>
            <a:r>
              <a:rPr lang="en-US" sz="2000" dirty="0" smtClean="0"/>
              <a:t>Next </a:t>
            </a:r>
            <a:r>
              <a:rPr lang="en-US" sz="2000" dirty="0"/>
              <a:t>WG </a:t>
            </a:r>
            <a:r>
              <a:rPr lang="en-US" sz="2000" dirty="0" smtClean="0"/>
              <a:t>Electronic meeting</a:t>
            </a:r>
          </a:p>
          <a:p>
            <a:pPr lvl="1"/>
            <a:r>
              <a:rPr lang="en-US" sz="1800" dirty="0" smtClean="0"/>
              <a:t>8 AM EST </a:t>
            </a:r>
            <a:r>
              <a:rPr lang="en-US" sz="1800" dirty="0"/>
              <a:t>(UTC-5) on Tuesday </a:t>
            </a:r>
            <a:r>
              <a:rPr lang="en-US" sz="1800" dirty="0" smtClean="0"/>
              <a:t>08 January </a:t>
            </a:r>
            <a:r>
              <a:rPr lang="en-US" sz="1800" dirty="0"/>
              <a:t>2018 </a:t>
            </a:r>
            <a:endParaRPr lang="en-US" sz="1800" dirty="0" smtClean="0"/>
          </a:p>
          <a:p>
            <a:pPr lvl="1"/>
            <a:r>
              <a:rPr lang="en-US" sz="1800" dirty="0" smtClean="0"/>
              <a:t>Meeting deferred 1 week to avoid Jan 1 Holiday</a:t>
            </a:r>
            <a:endParaRPr lang="en-US" sz="1800" dirty="0"/>
          </a:p>
          <a:p>
            <a:pPr lvl="1"/>
            <a:r>
              <a:rPr lang="en-US" sz="1800" dirty="0" smtClean="0"/>
              <a:t>Note Time Change!</a:t>
            </a:r>
          </a:p>
          <a:p>
            <a:pPr lvl="2"/>
            <a:r>
              <a:rPr lang="en-US" sz="1600" dirty="0"/>
              <a:t>Will flip between 8 AM and 2:30 PM alternate meetings…</a:t>
            </a:r>
          </a:p>
          <a:p>
            <a:r>
              <a:rPr lang="en-US" sz="2000" dirty="0" smtClean="0"/>
              <a:t>Face </a:t>
            </a:r>
            <a:r>
              <a:rPr lang="en-US" sz="2000" dirty="0"/>
              <a:t>to Face in March for </a:t>
            </a:r>
            <a:r>
              <a:rPr lang="en-US" sz="2000" dirty="0" err="1"/>
              <a:t>DySPAN</a:t>
            </a:r>
            <a:r>
              <a:rPr lang="en-US" sz="2000" dirty="0"/>
              <a:t>-SC</a:t>
            </a:r>
          </a:p>
          <a:p>
            <a:pPr lvl="1"/>
            <a:r>
              <a:rPr lang="en-US" sz="1800" dirty="0"/>
              <a:t>FL , Cape Canaveral</a:t>
            </a:r>
          </a:p>
          <a:p>
            <a:pPr lvl="1"/>
            <a:endParaRPr lang="en-US" sz="1800" dirty="0"/>
          </a:p>
          <a:p>
            <a:endParaRPr lang="en-US" sz="2000" dirty="0"/>
          </a:p>
        </p:txBody>
      </p:sp>
      <p:sp>
        <p:nvSpPr>
          <p:cNvPr id="4" name="Date Placeholder 3"/>
          <p:cNvSpPr>
            <a:spLocks noGrp="1"/>
          </p:cNvSpPr>
          <p:nvPr>
            <p:ph type="dt" sz="quarter" idx="10"/>
          </p:nvPr>
        </p:nvSpPr>
        <p:spPr/>
        <p:txBody>
          <a:bodyPr/>
          <a:lstStyle/>
          <a:p>
            <a:pPr>
              <a:defRPr/>
            </a:pPr>
            <a:fld id="{9EFEDBBD-D92F-42DE-B70F-D989EDE2A6F1}" type="datetime1">
              <a:rPr lang="en-US" smtClean="0"/>
              <a:t>12/2/2018</a:t>
            </a:fld>
            <a:endParaRPr lang="en-US"/>
          </a:p>
        </p:txBody>
      </p:sp>
      <p:sp>
        <p:nvSpPr>
          <p:cNvPr id="5" name="Footer Placeholder 4"/>
          <p:cNvSpPr>
            <a:spLocks noGrp="1"/>
          </p:cNvSpPr>
          <p:nvPr>
            <p:ph type="ftr" sz="quarter" idx="11"/>
          </p:nvPr>
        </p:nvSpPr>
        <p:spPr/>
        <p:txBody>
          <a:body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26525671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xmlns="" id="{5D6581AF-C028-4313-8D99-934DA01118E1}"/>
              </a:ext>
            </a:extLst>
          </p:cNvPr>
          <p:cNvSpPr>
            <a:spLocks noGrp="1"/>
          </p:cNvSpPr>
          <p:nvPr>
            <p:ph idx="1"/>
          </p:nvPr>
        </p:nvSpPr>
        <p:spPr/>
        <p:txBody>
          <a:bodyPr/>
          <a:lstStyle/>
          <a:p>
            <a:pPr lvl="1"/>
            <a:endParaRPr lang="en-US" dirty="0"/>
          </a:p>
        </p:txBody>
      </p:sp>
      <p:sp>
        <p:nvSpPr>
          <p:cNvPr id="4" name="Date Placeholder 3">
            <a:extLst>
              <a:ext uri="{FF2B5EF4-FFF2-40B4-BE49-F238E27FC236}">
                <a16:creationId xmlns:a16="http://schemas.microsoft.com/office/drawing/2014/main" xmlns="" id="{B88B8C9D-8CA4-41E1-8497-7659DF45CD86}"/>
              </a:ext>
            </a:extLst>
          </p:cNvPr>
          <p:cNvSpPr>
            <a:spLocks noGrp="1"/>
          </p:cNvSpPr>
          <p:nvPr>
            <p:ph type="dt" sz="half" idx="10"/>
          </p:nvPr>
        </p:nvSpPr>
        <p:spPr/>
        <p:txBody>
          <a:bodyPr/>
          <a:lstStyle/>
          <a:p>
            <a:pPr>
              <a:defRPr/>
            </a:pPr>
            <a:fld id="{1178B549-4FE3-43DB-A8B6-7427809793D6}" type="datetime1">
              <a:rPr lang="en-US" smtClean="0"/>
              <a:t>12/2/2018</a:t>
            </a:fld>
            <a:endParaRPr lang="en-US"/>
          </a:p>
        </p:txBody>
      </p:sp>
      <p:sp>
        <p:nvSpPr>
          <p:cNvPr id="5" name="Footer Placeholder 4">
            <a:extLst>
              <a:ext uri="{FF2B5EF4-FFF2-40B4-BE49-F238E27FC236}">
                <a16:creationId xmlns:a16="http://schemas.microsoft.com/office/drawing/2014/main" xmlns="" id="{DB1E902A-8687-4645-934E-3FF1567CB86D}"/>
              </a:ext>
            </a:extLst>
          </p:cNvPr>
          <p:cNvSpPr>
            <a:spLocks noGrp="1"/>
          </p:cNvSpPr>
          <p:nvPr>
            <p:ph type="ftr" sz="quarter" idx="11"/>
          </p:nvPr>
        </p:nvSpPr>
        <p:spPr/>
        <p:txBody>
          <a:bodyPr/>
          <a:lstStyle/>
          <a:p>
            <a:pPr>
              <a:defRPr/>
            </a:pPr>
            <a:r>
              <a:rPr lang="en-US" smtClean="0"/>
              <a:t>Doc #: 5-18-0047-00-agen</a:t>
            </a:r>
            <a:endParaRPr lang="en-US"/>
          </a:p>
        </p:txBody>
      </p:sp>
      <p:sp>
        <p:nvSpPr>
          <p:cNvPr id="6" name="Slide Number Placeholder 5">
            <a:extLst>
              <a:ext uri="{FF2B5EF4-FFF2-40B4-BE49-F238E27FC236}">
                <a16:creationId xmlns:a16="http://schemas.microsoft.com/office/drawing/2014/main" xmlns="" id="{1E3443DC-6676-4B8F-B4F7-C60F462C1AA1}"/>
              </a:ext>
            </a:extLst>
          </p:cNvPr>
          <p:cNvSpPr>
            <a:spLocks noGrp="1"/>
          </p:cNvSpPr>
          <p:nvPr>
            <p:ph type="sldNum" sz="quarter" idx="12"/>
          </p:nvPr>
        </p:nvSpPr>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3038034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457200"/>
            <a:ext cx="8229600" cy="1143000"/>
          </a:xfrm>
        </p:spPr>
        <p:txBody>
          <a:bodyPr/>
          <a:lstStyle/>
          <a:p>
            <a:r>
              <a:rPr lang="en-US" dirty="0"/>
              <a:t>IEEE 1900.5 Meeting</a:t>
            </a:r>
            <a:br>
              <a:rPr lang="en-US" dirty="0"/>
            </a:br>
            <a:r>
              <a:rPr lang="en-US" dirty="0" smtClean="0"/>
              <a:t>12/6-7/18 @9:00-17:00 </a:t>
            </a:r>
            <a:r>
              <a:rPr lang="en-US" dirty="0" smtClean="0"/>
              <a:t>US </a:t>
            </a:r>
            <a:r>
              <a:rPr lang="en-US" dirty="0"/>
              <a:t>EDT (</a:t>
            </a:r>
            <a:r>
              <a:rPr lang="en-US" dirty="0" smtClean="0"/>
              <a:t>UTC-5)</a:t>
            </a:r>
            <a:br>
              <a:rPr lang="en-US" dirty="0" smtClean="0"/>
            </a:br>
            <a:r>
              <a:rPr lang="en-US" dirty="0"/>
              <a:t/>
            </a:r>
            <a:br>
              <a:rPr lang="en-US" dirty="0"/>
            </a:br>
            <a:endParaRPr lang="en-US" dirty="0"/>
          </a:p>
        </p:txBody>
      </p:sp>
      <p:sp>
        <p:nvSpPr>
          <p:cNvPr id="4" name="Date Placeholder 3"/>
          <p:cNvSpPr>
            <a:spLocks noGrp="1"/>
          </p:cNvSpPr>
          <p:nvPr>
            <p:ph type="dt" sz="half" idx="10"/>
          </p:nvPr>
        </p:nvSpPr>
        <p:spPr/>
        <p:txBody>
          <a:bodyPr/>
          <a:lstStyle/>
          <a:p>
            <a:pPr>
              <a:defRPr/>
            </a:pPr>
            <a:fld id="{D1D9A6A0-589B-4232-945D-CD4FF3CEBFED}" type="datetime1">
              <a:rPr lang="en-US" smtClean="0"/>
              <a:t>12/2/2018</a:t>
            </a:fld>
            <a:endParaRPr lang="en-US"/>
          </a:p>
        </p:txBody>
      </p:sp>
      <p:sp>
        <p:nvSpPr>
          <p:cNvPr id="5" name="Footer Placeholder 4"/>
          <p:cNvSpPr>
            <a:spLocks noGrp="1"/>
          </p:cNvSpPr>
          <p:nvPr>
            <p:ph type="ftr" sz="quarter" idx="11"/>
          </p:nvPr>
        </p:nvSpPr>
        <p:spPr/>
        <p:txBody>
          <a:bodyPr/>
          <a:lstStyle/>
          <a:p>
            <a:pPr>
              <a:defRPr/>
            </a:pPr>
            <a:r>
              <a:rPr lang="en-US" smtClean="0"/>
              <a:t>Doc #: 5-18-0047-00-agen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29</a:t>
            </a:fld>
            <a:endParaRPr lang="en-US"/>
          </a:p>
        </p:txBody>
      </p:sp>
      <p:sp>
        <p:nvSpPr>
          <p:cNvPr id="7" name="Rectangle 6"/>
          <p:cNvSpPr/>
          <p:nvPr/>
        </p:nvSpPr>
        <p:spPr>
          <a:xfrm>
            <a:off x="864291" y="2133600"/>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a:t>
            </a:r>
            <a:r>
              <a:rPr dirty="0" smtClean="0"/>
              <a:t>Electronic </a:t>
            </a:r>
            <a:r>
              <a:rPr dirty="0"/>
              <a:t>Meeting </a:t>
            </a:r>
            <a:r>
              <a:rPr dirty="0" smtClean="0"/>
              <a:t>Details</a:t>
            </a:r>
            <a:br>
              <a:rPr dirty="0" smtClean="0"/>
            </a:br>
            <a:r>
              <a:rPr lang="en-US" dirty="0" smtClean="0"/>
              <a:t>(Same as Monthly Meeting)</a:t>
            </a:r>
            <a:endParaRPr dirty="0"/>
          </a:p>
        </p:txBody>
      </p:sp>
      <p:sp>
        <p:nvSpPr>
          <p:cNvPr id="2" name="Date Placeholder 1"/>
          <p:cNvSpPr>
            <a:spLocks noGrp="1"/>
          </p:cNvSpPr>
          <p:nvPr>
            <p:ph type="dt" sz="quarter" idx="10"/>
          </p:nvPr>
        </p:nvSpPr>
        <p:spPr/>
        <p:txBody>
          <a:bodyPr/>
          <a:lstStyle/>
          <a:p>
            <a:pPr>
              <a:defRPr/>
            </a:pPr>
            <a:fld id="{40C019B7-5523-47AC-AD61-13C42B3AC214}" type="datetime1">
              <a:rPr lang="en-US" smtClean="0"/>
              <a:t>12/2/2018</a:t>
            </a:fld>
            <a:endParaRPr lang="en-US"/>
          </a:p>
        </p:txBody>
      </p:sp>
      <p:sp>
        <p:nvSpPr>
          <p:cNvPr id="3" name="Footer Placeholder 2"/>
          <p:cNvSpPr>
            <a:spLocks noGrp="1"/>
          </p:cNvSpPr>
          <p:nvPr>
            <p:ph type="ftr" sz="quarter" idx="11"/>
          </p:nvPr>
        </p:nvSpPr>
        <p:spPr/>
        <p:txBody>
          <a:bodyPr/>
          <a:lstStyle/>
          <a:p>
            <a:pPr>
              <a:defRPr/>
            </a:pPr>
            <a:r>
              <a:rPr lang="en-US" smtClean="0"/>
              <a:t>Doc #: 5-18-0047-00-agen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3</a:t>
            </a:fld>
            <a:endParaRPr lang="en-US"/>
          </a:p>
        </p:txBody>
      </p:sp>
      <p:sp>
        <p:nvSpPr>
          <p:cNvPr id="5" name="Rectangle 4"/>
          <p:cNvSpPr/>
          <p:nvPr/>
        </p:nvSpPr>
        <p:spPr>
          <a:xfrm>
            <a:off x="533400" y="1434526"/>
            <a:ext cx="7924800" cy="4801314"/>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u="sng" dirty="0">
                <a:hlinkClick r:id="rId3"/>
              </a:rPr>
              <a:t>Join WebEx meeting</a:t>
            </a:r>
            <a:r>
              <a:rPr lang="en-US" dirty="0"/>
              <a:t>   </a:t>
            </a:r>
            <a:br>
              <a:rPr lang="en-US" dirty="0"/>
            </a:br>
            <a:r>
              <a:rPr lang="en-US" dirty="0" err="1"/>
              <a:t>Meeting</a:t>
            </a:r>
            <a:r>
              <a:rPr lang="en-US" dirty="0"/>
              <a:t> number (access code): 909 315 836 </a:t>
            </a:r>
            <a:br>
              <a:rPr lang="en-US" dirty="0"/>
            </a:br>
            <a:r>
              <a:rPr lang="en-US" dirty="0"/>
              <a:t>Meeting password: </a:t>
            </a:r>
            <a:r>
              <a:rPr lang="en-US" dirty="0" err="1"/>
              <a:t>pPGdAhiZ</a:t>
            </a:r>
            <a:r>
              <a:rPr lang="en-US" dirty="0"/>
              <a:t>  </a:t>
            </a:r>
            <a:br>
              <a:rPr lang="en-US" dirty="0"/>
            </a:br>
            <a:r>
              <a:rPr lang="en-US" dirty="0"/>
              <a:t>  </a:t>
            </a:r>
            <a:br>
              <a:rPr lang="en-US" dirty="0"/>
            </a:br>
            <a:r>
              <a:rPr lang="en-US" dirty="0"/>
              <a:t/>
            </a:r>
            <a:br>
              <a:rPr lang="en-US" dirty="0"/>
            </a:br>
            <a:r>
              <a:rPr lang="en-US" dirty="0"/>
              <a:t>Join from a video system or application</a:t>
            </a:r>
            <a:br>
              <a:rPr lang="en-US" dirty="0"/>
            </a:br>
            <a:r>
              <a:rPr lang="en-US" dirty="0"/>
              <a:t>Dial </a:t>
            </a:r>
            <a:r>
              <a:rPr lang="en-US" u="sng" dirty="0">
                <a:hlinkClick r:id="rId4"/>
              </a:rPr>
              <a:t>909315836@baefed.webex.com</a:t>
            </a:r>
            <a:r>
              <a:rPr lang="en-US" dirty="0"/>
              <a:t>  </a:t>
            </a:r>
            <a:br>
              <a:rPr lang="en-US" dirty="0"/>
            </a:br>
            <a:r>
              <a:rPr lang="en-US" dirty="0"/>
              <a:t>  </a:t>
            </a:r>
            <a:br>
              <a:rPr lang="en-US" dirty="0"/>
            </a:br>
            <a:r>
              <a:rPr lang="en-US" dirty="0"/>
              <a:t>Join by phone  </a:t>
            </a:r>
            <a:br>
              <a:rPr lang="en-US" dirty="0"/>
            </a:br>
            <a:r>
              <a:rPr lang="en-US" b="1" dirty="0"/>
              <a:t>1-844-800-2712</a:t>
            </a:r>
            <a:r>
              <a:rPr lang="en-US" dirty="0"/>
              <a:t> Call-in toll-free number (US/Canada)  </a:t>
            </a:r>
            <a:br>
              <a:rPr lang="en-US" dirty="0"/>
            </a:br>
            <a:r>
              <a:rPr lang="en-US" b="1" dirty="0"/>
              <a:t>1-669-234-1181</a:t>
            </a:r>
            <a:r>
              <a:rPr lang="en-US" dirty="0"/>
              <a:t> Call-in toll number (US/Canada)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u="sng" dirty="0">
                <a:hlinkClick r:id="rId7"/>
              </a:rPr>
              <a:t>Can't join the meeting?</a:t>
            </a:r>
            <a:r>
              <a:rPr lang="en-US" dirty="0"/>
              <a:t> </a:t>
            </a:r>
            <a:br>
              <a:rPr lang="en-US" dirty="0"/>
            </a:br>
            <a:endParaRPr lang="en-US"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a:t>
            </a:r>
            <a:r>
              <a:rPr lang="en-US" sz="2800" dirty="0" smtClean="0"/>
              <a:t>changed approved effective 1/1/19</a:t>
            </a:r>
            <a:endParaRPr lang="en-US" sz="2800" dirty="0"/>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p:txBody>
          <a:bodyPr/>
          <a:lstStyle/>
          <a:p>
            <a:pPr>
              <a:defRPr/>
            </a:pPr>
            <a:fld id="{E002BE31-9FD9-4066-8A23-B969688C300B}" type="datetime1">
              <a:rPr lang="en-US" smtClean="0"/>
              <a:t>12/2/2018</a:t>
            </a:fld>
            <a:endParaRPr lang="en-US"/>
          </a:p>
        </p:txBody>
      </p:sp>
      <p:sp>
        <p:nvSpPr>
          <p:cNvPr id="3" name="Footer Placeholder 2"/>
          <p:cNvSpPr>
            <a:spLocks noGrp="1"/>
          </p:cNvSpPr>
          <p:nvPr>
            <p:ph type="ftr" sz="quarter" idx="11"/>
          </p:nvPr>
        </p:nvSpPr>
        <p:spPr/>
        <p:txBody>
          <a:bodyPr/>
          <a:lstStyle/>
          <a:p>
            <a:pPr>
              <a:defRPr/>
            </a:pPr>
            <a:r>
              <a:rPr lang="en-US" smtClean="0"/>
              <a:t>Doc #: 5-18-0047-00-agen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E7224C50-F194-4563-9008-4D7003E768F4}" type="datetime1">
              <a:rPr lang="en-US" smtClean="0"/>
              <a:t>12/2/2018</a:t>
            </a:fld>
            <a:endParaRPr lang="en-US"/>
          </a:p>
        </p:txBody>
      </p:sp>
      <p:sp>
        <p:nvSpPr>
          <p:cNvPr id="4" name="Footer Placeholder 3"/>
          <p:cNvSpPr>
            <a:spLocks noGrp="1"/>
          </p:cNvSpPr>
          <p:nvPr>
            <p:ph type="ftr" sz="quarter" idx="11"/>
          </p:nvPr>
        </p:nvSpPr>
        <p:spPr/>
        <p:txBody>
          <a:bodyPr/>
          <a:lstStyle/>
          <a:p>
            <a:pPr>
              <a:defRPr/>
            </a:pPr>
            <a:r>
              <a:rPr lang="en-US" smtClean="0"/>
              <a:t>Doc #: 5-18-0047-00-agen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5</a:t>
            </a:fld>
            <a:endParaRPr lang="en-US" altLang="en-US" sz="1200"/>
          </a:p>
        </p:txBody>
      </p:sp>
      <p:sp>
        <p:nvSpPr>
          <p:cNvPr id="8" name="TextBox 5"/>
          <p:cNvSpPr txBox="1">
            <a:spLocks noChangeArrowheads="1"/>
          </p:cNvSpPr>
          <p:nvPr/>
        </p:nvSpPr>
        <p:spPr bwMode="auto">
          <a:xfrm>
            <a:off x="1651873" y="582390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2195132152"/>
              </p:ext>
            </p:extLst>
          </p:nvPr>
        </p:nvGraphicFramePr>
        <p:xfrm>
          <a:off x="990600" y="974221"/>
          <a:ext cx="6260543" cy="4713665"/>
        </p:xfrm>
        <a:graphic>
          <a:graphicData uri="http://schemas.openxmlformats.org/drawingml/2006/table">
            <a:tbl>
              <a:tblPr>
                <a:tableStyleId>{5C22544A-7EE6-4342-B048-85BDC9FD1C3A}</a:tableStyleId>
              </a:tblPr>
              <a:tblGrid>
                <a:gridCol w="475777"/>
                <a:gridCol w="591023">
                  <a:extLst>
                    <a:ext uri="{9D8B030D-6E8A-4147-A177-3AD203B41FA5}">
                      <a16:colId xmlns:a16="http://schemas.microsoft.com/office/drawing/2014/main" xmlns="" val="20000"/>
                    </a:ext>
                  </a:extLst>
                </a:gridCol>
                <a:gridCol w="800099">
                  <a:extLst>
                    <a:ext uri="{9D8B030D-6E8A-4147-A177-3AD203B41FA5}">
                      <a16:colId xmlns:a16="http://schemas.microsoft.com/office/drawing/2014/main" xmlns="" val="20001"/>
                    </a:ext>
                  </a:extLst>
                </a:gridCol>
                <a:gridCol w="751385">
                  <a:extLst>
                    <a:ext uri="{9D8B030D-6E8A-4147-A177-3AD203B41FA5}">
                      <a16:colId xmlns:a16="http://schemas.microsoft.com/office/drawing/2014/main" xmlns="" val="20002"/>
                    </a:ext>
                  </a:extLst>
                </a:gridCol>
                <a:gridCol w="886916">
                  <a:extLst>
                    <a:ext uri="{9D8B030D-6E8A-4147-A177-3AD203B41FA5}">
                      <a16:colId xmlns:a16="http://schemas.microsoft.com/office/drawing/2014/main" xmlns="" val="20003"/>
                    </a:ext>
                  </a:extLst>
                </a:gridCol>
                <a:gridCol w="2755343">
                  <a:extLst>
                    <a:ext uri="{9D8B030D-6E8A-4147-A177-3AD203B41FA5}">
                      <a16:colId xmlns:a16="http://schemas.microsoft.com/office/drawing/2014/main" xmlns="" val="20004"/>
                    </a:ext>
                  </a:extLst>
                </a:gridCol>
              </a:tblGrid>
              <a:tr h="500173">
                <a:tc>
                  <a:txBody>
                    <a:bodyPr/>
                    <a:lstStyle/>
                    <a:p>
                      <a:pPr algn="l" fontAlgn="b"/>
                      <a:r>
                        <a:rPr lang="en-US" sz="1000" b="0" i="0" u="none" strike="noStrike" dirty="0" smtClean="0">
                          <a:solidFill>
                            <a:srgbClr val="000000"/>
                          </a:solidFill>
                          <a:effectLst/>
                          <a:latin typeface="Calibri" panose="020F0502020204030204" pitchFamily="34" charset="0"/>
                        </a:rPr>
                        <a:t>12/6/18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12/7/18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Member</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a16="http://schemas.microsoft.com/office/drawing/2014/main" xmlns="" val="10002"/>
                  </a:ext>
                </a:extLst>
              </a:tr>
              <a:tr h="16483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xmlns="" val="1000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xmlns="" val="1000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a16="http://schemas.microsoft.com/office/drawing/2014/main" xmlns=""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xmlns=""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xmlns=""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a16="http://schemas.microsoft.com/office/drawing/2014/main" xmlns="" val="10008"/>
                  </a:ext>
                </a:extLst>
              </a:tr>
              <a:tr h="154025">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xmlns=""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xmlns=""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xmlns=""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xmlns=""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a16="http://schemas.microsoft.com/office/drawing/2014/main" xmlns="" val="1001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xmlns="" val="1001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19"/>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xmlns="" val="10021"/>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a16="http://schemas.microsoft.com/office/drawing/2014/main" xmlns=""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a16="http://schemas.microsoft.com/office/drawing/2014/main" xmlns=""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a16="http://schemas.microsoft.com/office/drawing/2014/main" xmlns="" val="10018"/>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xmlns="" val="10020"/>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Saeedeh</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Parsaeefard</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ITRC</a:t>
                      </a:r>
                    </a:p>
                  </a:txBody>
                  <a:tcPr marL="68580" marR="68580" marT="0" marB="0" anchor="b"/>
                </a:tc>
                <a:extLst>
                  <a:ext uri="{0D108BD9-81ED-4DB2-BD59-A6C34878D82A}">
                    <a16:rowId xmlns:a16="http://schemas.microsoft.com/office/drawing/2014/main" xmlns="" val="1077152715"/>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Joe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Messner</a:t>
                      </a: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xmlns="" val="10023"/>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smtClean="0">
                          <a:solidFill>
                            <a:srgbClr val="000000"/>
                          </a:solidFill>
                          <a:effectLst/>
                          <a:latin typeface="Calibri" panose="020F0502020204030204" pitchFamily="34" charset="0"/>
                          <a:ea typeface="+mn-ea"/>
                          <a:cs typeface="+mn-cs"/>
                        </a:rPr>
                        <a:t>Participant</a:t>
                      </a:r>
                      <a:endParaRPr lang="en-US" sz="1100" b="0" i="0" u="none" strike="noStrike" kern="1200" dirty="0">
                        <a:solidFill>
                          <a:srgbClr val="000000"/>
                        </a:solidFill>
                        <a:effectLst/>
                        <a:latin typeface="Calibri" panose="020F0502020204030204" pitchFamily="34" charset="0"/>
                        <a:ea typeface="+mn-ea"/>
                        <a:cs typeface="+mn-cs"/>
                      </a:endParaRP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smtClean="0">
                          <a:solidFill>
                            <a:srgbClr val="000000"/>
                          </a:solidFill>
                          <a:effectLst/>
                          <a:latin typeface="Calibri" panose="020F0502020204030204" pitchFamily="34" charset="0"/>
                          <a:ea typeface="+mn-ea"/>
                          <a:cs typeface="+mn-cs"/>
                        </a:rPr>
                        <a:t>Jakub</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smtClean="0">
                          <a:solidFill>
                            <a:srgbClr val="000000"/>
                          </a:solidFill>
                          <a:effectLst/>
                          <a:latin typeface="Calibri" panose="020F0502020204030204" pitchFamily="34" charset="0"/>
                          <a:ea typeface="+mn-ea"/>
                          <a:cs typeface="+mn-cs"/>
                        </a:rPr>
                        <a:t>Moskal</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err="1" smtClean="0">
                          <a:solidFill>
                            <a:srgbClr val="000000"/>
                          </a:solidFill>
                          <a:effectLst/>
                          <a:latin typeface="Calibri" panose="020F0502020204030204" pitchFamily="34" charset="0"/>
                          <a:ea typeface="+mn-ea"/>
                          <a:cs typeface="+mn-cs"/>
                        </a:rPr>
                        <a:t>Vistology</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r>
            </a:tbl>
          </a:graphicData>
        </a:graphic>
      </p:graphicFrame>
      <p:sp>
        <p:nvSpPr>
          <p:cNvPr id="2" name="TextBox 1">
            <a:extLst>
              <a:ext uri="{FF2B5EF4-FFF2-40B4-BE49-F238E27FC236}">
                <a16:creationId xmlns:a16="http://schemas.microsoft.com/office/drawing/2014/main" xmlns="" id="{FDDD04C9-9911-4851-8BFD-5E105A025686}"/>
              </a:ext>
            </a:extLst>
          </p:cNvPr>
          <p:cNvSpPr txBox="1"/>
          <p:nvPr/>
        </p:nvSpPr>
        <p:spPr>
          <a:xfrm>
            <a:off x="7391400" y="3657600"/>
            <a:ext cx="1524000" cy="369332"/>
          </a:xfrm>
          <a:prstGeom prst="rect">
            <a:avLst/>
          </a:prstGeom>
          <a:noFill/>
        </p:spPr>
        <p:txBody>
          <a:bodyPr wrap="square" rtlCol="0">
            <a:spAutoFit/>
          </a:bodyPr>
          <a:lstStyle/>
          <a:p>
            <a:r>
              <a:rPr lang="en-US" b="1" i="1" dirty="0" smtClean="0">
                <a:solidFill>
                  <a:srgbClr val="FF0000"/>
                </a:solidFill>
              </a:rPr>
              <a:t>Quorum</a:t>
            </a:r>
            <a:r>
              <a:rPr lang="en-US" b="1" i="1" dirty="0" smtClean="0">
                <a:solidFill>
                  <a:srgbClr val="FF0000"/>
                </a:solidFill>
              </a:rPr>
              <a:t>?</a:t>
            </a:r>
            <a:endParaRPr lang="en-US" b="1" i="1" dirty="0" smtClean="0">
              <a:solidFill>
                <a:srgbClr val="FF0000"/>
              </a:solidFill>
            </a:endParaRPr>
          </a:p>
        </p:txBody>
      </p:sp>
    </p:spTree>
    <p:extLst>
      <p:ext uri="{BB962C8B-B14F-4D97-AF65-F5344CB8AC3E}">
        <p14:creationId xmlns:p14="http://schemas.microsoft.com/office/powerpoint/2010/main" val="774471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457200" y="838200"/>
            <a:ext cx="85344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smtClean="0">
                <a:latin typeface="Times New Roman" pitchFamily="18" charset="0"/>
              </a:rPr>
              <a:t>12/6/18  09:00-17:00 EST (UTC-5) with breaks / lunch as convenient </a:t>
            </a:r>
          </a:p>
          <a:p>
            <a:pPr marL="119063" indent="0"/>
            <a:r>
              <a:rPr lang="en-US" dirty="0">
                <a:latin typeface="Times New Roman" pitchFamily="18" charset="0"/>
              </a:rPr>
              <a:t>	</a:t>
            </a:r>
            <a:r>
              <a:rPr lang="en-US" dirty="0" smtClean="0">
                <a:latin typeface="Times New Roman" pitchFamily="18" charset="0"/>
              </a:rPr>
              <a:t>lunch nominally 12:00-13:00 PM local time</a:t>
            </a:r>
          </a:p>
          <a:p>
            <a:pPr>
              <a:buFont typeface="Calibri" pitchFamily="34" charset="0"/>
              <a:buAutoNum type="arabicPeriod"/>
            </a:pPr>
            <a:r>
              <a:rPr lang="en-US" dirty="0" err="1" smtClean="0">
                <a:latin typeface="Times New Roman" pitchFamily="18" charset="0"/>
              </a:rPr>
              <a:t>Administrivia</a:t>
            </a:r>
            <a:r>
              <a:rPr lang="en-US" dirty="0" smtClean="0">
                <a:latin typeface="Times New Roman" pitchFamily="18" charset="0"/>
              </a:rPr>
              <a:t> (</a:t>
            </a:r>
            <a:r>
              <a:rPr lang="en-US" b="1" dirty="0" smtClean="0">
                <a:latin typeface="Times New Roman" pitchFamily="18" charset="0"/>
              </a:rPr>
              <a:t>Full WG starting at 9 AM – est. 1 hour</a:t>
            </a:r>
            <a:r>
              <a:rPr lang="en-US" dirty="0" smtClean="0">
                <a:latin typeface="Times New Roman" pitchFamily="18" charset="0"/>
              </a:rPr>
              <a:t>)</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lvl="1">
              <a:buFont typeface="Calibri" pitchFamily="34" charset="0"/>
              <a:buAutoNum type="alphaLcPeriod"/>
            </a:pPr>
            <a:r>
              <a:rPr lang="en-US" dirty="0" smtClean="0">
                <a:latin typeface="Times New Roman" pitchFamily="18" charset="0"/>
              </a:rPr>
              <a:t>WG Rules &amp; Election Update</a:t>
            </a:r>
          </a:p>
          <a:p>
            <a:pPr>
              <a:buFont typeface="Calibri" pitchFamily="34" charset="0"/>
              <a:buAutoNum type="arabicPeriod"/>
            </a:pPr>
            <a:r>
              <a:rPr lang="en-US" dirty="0" smtClean="0">
                <a:latin typeface="Times New Roman" pitchFamily="18" charset="0"/>
              </a:rPr>
              <a:t>Review of other </a:t>
            </a:r>
            <a:r>
              <a:rPr lang="en-US" dirty="0" err="1" smtClean="0">
                <a:latin typeface="Times New Roman" pitchFamily="18" charset="0"/>
              </a:rPr>
              <a:t>DySPAN</a:t>
            </a:r>
            <a:r>
              <a:rPr lang="en-US" dirty="0" smtClean="0">
                <a:latin typeface="Times New Roman" pitchFamily="18" charset="0"/>
              </a:rPr>
              <a:t>-SC activities (</a:t>
            </a:r>
            <a:r>
              <a:rPr lang="en-US" dirty="0">
                <a:latin typeface="Times New Roman" pitchFamily="18" charset="0"/>
              </a:rPr>
              <a:t>Full </a:t>
            </a:r>
            <a:r>
              <a:rPr lang="en-US" dirty="0" smtClean="0">
                <a:latin typeface="Times New Roman" pitchFamily="18" charset="0"/>
              </a:rPr>
              <a:t>WG</a:t>
            </a:r>
            <a:r>
              <a:rPr lang="en-US" dirty="0">
                <a:latin typeface="Times New Roman" pitchFamily="18" charset="0"/>
              </a:rPr>
              <a:t>)</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1900.5 marketing inputs – if any (Full WG)</a:t>
            </a:r>
          </a:p>
          <a:p>
            <a:pPr>
              <a:buFont typeface="Calibri" pitchFamily="34" charset="0"/>
              <a:buAutoNum type="arabicPeriod"/>
            </a:pPr>
            <a:r>
              <a:rPr lang="en-US" dirty="0" smtClean="0">
                <a:latin typeface="Times New Roman" pitchFamily="18" charset="0"/>
              </a:rPr>
              <a:t>Review of 1900.1 draft (Ad Hoc)</a:t>
            </a:r>
          </a:p>
          <a:p>
            <a:pPr marL="119063" indent="0"/>
            <a:r>
              <a:rPr lang="en-US" b="1" dirty="0" smtClean="0">
                <a:latin typeface="Times New Roman" pitchFamily="18" charset="0"/>
              </a:rPr>
              <a:t>12/7/18  </a:t>
            </a:r>
            <a:r>
              <a:rPr lang="en-US" b="1" dirty="0">
                <a:latin typeface="Times New Roman" pitchFamily="18" charset="0"/>
              </a:rPr>
              <a:t>09:00-17:00 EST (UTC-5) with breaks / lunch as </a:t>
            </a:r>
            <a:r>
              <a:rPr lang="en-US" b="1" dirty="0" smtClean="0">
                <a:latin typeface="Times New Roman" pitchFamily="18" charset="0"/>
              </a:rPr>
              <a:t>convenient</a:t>
            </a:r>
          </a:p>
          <a:p>
            <a:pPr marL="119063" indent="0"/>
            <a:r>
              <a:rPr lang="en-US" dirty="0">
                <a:latin typeface="Times New Roman" pitchFamily="18" charset="0"/>
              </a:rPr>
              <a:t>	</a:t>
            </a:r>
            <a:r>
              <a:rPr lang="en-US" dirty="0" smtClean="0">
                <a:latin typeface="Times New Roman" pitchFamily="18" charset="0"/>
              </a:rPr>
              <a:t>Will adjourn early if possible…</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Patent slides (review)</a:t>
            </a:r>
          </a:p>
          <a:p>
            <a:pPr>
              <a:buFont typeface="Calibri" pitchFamily="34" charset="0"/>
              <a:buAutoNum type="arabicPeriod"/>
            </a:pPr>
            <a:r>
              <a:rPr lang="en-US" dirty="0" smtClean="0">
                <a:latin typeface="Times New Roman" pitchFamily="18" charset="0"/>
              </a:rPr>
              <a:t>Status on Architecture / 1900.5 PAR / Contributions -if any (Ad Hoc)</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a:t>
            </a:r>
            <a:r>
              <a:rPr lang="en-US" dirty="0" smtClean="0">
                <a:latin typeface="Times New Roman" pitchFamily="18" charset="0"/>
              </a:rPr>
              <a:t>1900.5.2a / Contributions (Ad Hoc)</a:t>
            </a:r>
          </a:p>
          <a:p>
            <a:pPr>
              <a:buFont typeface="Calibri" pitchFamily="34" charset="0"/>
              <a:buAutoNum type="arabicPeriod"/>
            </a:pPr>
            <a:r>
              <a:rPr lang="en-US" dirty="0" smtClean="0">
                <a:latin typeface="Times New Roman" pitchFamily="18" charset="0"/>
              </a:rPr>
              <a:t>WG </a:t>
            </a:r>
            <a:r>
              <a:rPr lang="en-US" dirty="0">
                <a:latin typeface="Times New Roman" pitchFamily="18" charset="0"/>
              </a:rPr>
              <a:t>Motions  (</a:t>
            </a:r>
            <a:r>
              <a:rPr lang="en-US" b="1" dirty="0">
                <a:latin typeface="Times New Roman" pitchFamily="18" charset="0"/>
              </a:rPr>
              <a:t>Full WG starting as early as 1</a:t>
            </a:r>
            <a:r>
              <a:rPr lang="en-US" b="1" dirty="0" smtClean="0">
                <a:latin typeface="Times New Roman" pitchFamily="18" charset="0"/>
              </a:rPr>
              <a:t> </a:t>
            </a:r>
            <a:r>
              <a:rPr lang="en-US" b="1" dirty="0">
                <a:latin typeface="Times New Roman" pitchFamily="18" charset="0"/>
              </a:rPr>
              <a:t>PM or as late as 4 PM est. 1 hour</a:t>
            </a:r>
            <a:r>
              <a:rPr lang="en-US" dirty="0">
                <a:latin typeface="Times New Roman" pitchFamily="18" charset="0"/>
              </a:rPr>
              <a:t>)</a:t>
            </a:r>
            <a:endParaRPr lang="en-US" dirty="0" smtClean="0">
              <a:latin typeface="Times New Roman" pitchFamily="18" charset="0"/>
            </a:endParaRP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Adjourn</a:t>
            </a:r>
            <a:endParaRPr lang="en-US" dirty="0">
              <a:latin typeface="Times New Roman" pitchFamily="18" charset="0"/>
            </a:endParaRPr>
          </a:p>
        </p:txBody>
      </p:sp>
      <p:sp>
        <p:nvSpPr>
          <p:cNvPr id="6148" name="TextBox 1"/>
          <p:cNvSpPr txBox="1">
            <a:spLocks noChangeArrowheads="1"/>
          </p:cNvSpPr>
          <p:nvPr/>
        </p:nvSpPr>
        <p:spPr bwMode="auto">
          <a:xfrm>
            <a:off x="5128470" y="5454848"/>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1FA40876-6414-4BB7-A0FB-E79D13494D96}" type="datetime1">
              <a:rPr lang="en-US" smtClean="0"/>
              <a:t>12/2/2018</a:t>
            </a:fld>
            <a:endParaRPr lang="en-US"/>
          </a:p>
        </p:txBody>
      </p:sp>
      <p:sp>
        <p:nvSpPr>
          <p:cNvPr id="3" name="Footer Placeholder 2"/>
          <p:cNvSpPr>
            <a:spLocks noGrp="1"/>
          </p:cNvSpPr>
          <p:nvPr>
            <p:ph type="ftr" sz="quarter" idx="11"/>
          </p:nvPr>
        </p:nvSpPr>
        <p:spPr/>
        <p:txBody>
          <a:bodyPr/>
          <a:lstStyle/>
          <a:p>
            <a:pPr>
              <a:defRPr/>
            </a:pPr>
            <a:r>
              <a:rPr lang="en-US" smtClean="0"/>
              <a:t>Doc #: 5-18-0047-00-agen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6</a:t>
            </a:fld>
            <a:endParaRPr lang="en-US"/>
          </a:p>
        </p:txBody>
      </p:sp>
      <p:sp>
        <p:nvSpPr>
          <p:cNvPr id="8" name="TextBox 1"/>
          <p:cNvSpPr txBox="1">
            <a:spLocks noChangeArrowheads="1"/>
          </p:cNvSpPr>
          <p:nvPr/>
        </p:nvSpPr>
        <p:spPr bwMode="auto">
          <a:xfrm>
            <a:off x="5105400" y="1869727"/>
            <a:ext cx="3505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Darcy Swain (Vice Chair) will be chair for 12/6/18</a:t>
            </a:r>
            <a:endParaRPr lang="en-US" sz="2400" b="1" i="1" dirty="0">
              <a:solidFill>
                <a:srgbClr val="FF0000"/>
              </a:solidFill>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5-18-00</a:t>
            </a:r>
            <a:r>
              <a:rPr lang="en-US" dirty="0" smtClean="0"/>
              <a:t>xx</a:t>
            </a:r>
            <a:r>
              <a:rPr dirty="0" smtClean="0"/>
              <a:t>-0</a:t>
            </a:r>
            <a:r>
              <a:rPr lang="en-US" dirty="0"/>
              <a:t>0</a:t>
            </a:r>
            <a:endParaRPr dirty="0"/>
          </a:p>
          <a:p>
            <a:endParaRPr dirty="0"/>
          </a:p>
          <a:p>
            <a:r>
              <a:rPr dirty="0"/>
              <a:t>Mover: </a:t>
            </a:r>
          </a:p>
          <a:p>
            <a:r>
              <a:rPr dirty="0"/>
              <a:t>Second: </a:t>
            </a:r>
            <a:r>
              <a:rPr lang="en-US" dirty="0"/>
              <a:t> </a:t>
            </a:r>
          </a:p>
          <a:p>
            <a:r>
              <a:rPr lang="en-US" dirty="0"/>
              <a:t>Vote: </a:t>
            </a:r>
            <a:endParaRPr dirty="0"/>
          </a:p>
        </p:txBody>
      </p:sp>
      <p:sp>
        <p:nvSpPr>
          <p:cNvPr id="4" name="Date Placeholder 3"/>
          <p:cNvSpPr>
            <a:spLocks noGrp="1"/>
          </p:cNvSpPr>
          <p:nvPr>
            <p:ph type="dt" sz="quarter" idx="10"/>
          </p:nvPr>
        </p:nvSpPr>
        <p:spPr/>
        <p:txBody>
          <a:bodyPr/>
          <a:lstStyle/>
          <a:p>
            <a:pPr>
              <a:defRPr/>
            </a:pPr>
            <a:fld id="{00A83213-2796-4501-BC8F-4BACAF07B4F3}" type="datetime1">
              <a:rPr lang="en-US" smtClean="0"/>
              <a:t>12/2/2018</a:t>
            </a:fld>
            <a:endParaRPr lang="en-US"/>
          </a:p>
        </p:txBody>
      </p:sp>
      <p:sp>
        <p:nvSpPr>
          <p:cNvPr id="5" name="Footer Placeholder 4"/>
          <p:cNvSpPr>
            <a:spLocks noGrp="1"/>
          </p:cNvSpPr>
          <p:nvPr>
            <p:ph type="ftr" sz="quarter" idx="11"/>
          </p:nvPr>
        </p:nvSpPr>
        <p:spPr/>
        <p:txBody>
          <a:bodyPr/>
          <a:lstStyle/>
          <a:p>
            <a:pPr>
              <a:defRPr/>
            </a:pPr>
            <a:r>
              <a:rPr lang="en-US" smtClean="0"/>
              <a:t>Doc #: 5-18-0047-00-agen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a:t>	</a:t>
            </a:r>
            <a:r>
              <a:rPr lang="en-US" altLang="en-US" sz="2000" b="1">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fld id="{A28531EB-2940-416D-B3E2-3A917A540D18}" type="datetime1">
              <a:rPr lang="en-US" smtClean="0"/>
              <a:t>12/2/2018</a:t>
            </a:fld>
            <a:endParaRPr lang="en-US"/>
          </a:p>
        </p:txBody>
      </p:sp>
      <p:sp>
        <p:nvSpPr>
          <p:cNvPr id="3" name="Footer Placeholder 2"/>
          <p:cNvSpPr>
            <a:spLocks noGrp="1"/>
          </p:cNvSpPr>
          <p:nvPr>
            <p:ph type="ftr" sz="quarter" idx="11"/>
          </p:nvPr>
        </p:nvSpPr>
        <p:spPr/>
        <p:txBody>
          <a:bodyPr/>
          <a:lstStyle/>
          <a:p>
            <a:pPr>
              <a:defRPr/>
            </a:pPr>
            <a:r>
              <a:rPr lang="en-US" smtClean="0"/>
              <a:t>Doc #: 5-18-0047-00-agen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CBC837B6-5190-44D2-AD25-1A75520061F7}" type="datetime1">
              <a:rPr lang="en-US" smtClean="0"/>
              <a:t>12/2/2018</a:t>
            </a:fld>
            <a:endParaRPr lang="en-US"/>
          </a:p>
        </p:txBody>
      </p:sp>
      <p:sp>
        <p:nvSpPr>
          <p:cNvPr id="3" name="Footer Placeholder 2"/>
          <p:cNvSpPr>
            <a:spLocks noGrp="1"/>
          </p:cNvSpPr>
          <p:nvPr>
            <p:ph type="ftr" sz="quarter" idx="11"/>
          </p:nvPr>
        </p:nvSpPr>
        <p:spPr/>
        <p:txBody>
          <a:bodyPr/>
          <a:lstStyle/>
          <a:p>
            <a:pPr>
              <a:defRPr/>
            </a:pPr>
            <a:r>
              <a:rPr lang="en-US" smtClean="0"/>
              <a:t>Doc #: 5-18-0047-00-agen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869387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15253</TotalTime>
  <Words>1936</Words>
  <Application>Microsoft Office PowerPoint</Application>
  <PresentationFormat>On-screen Show (4:3)</PresentationFormat>
  <Paragraphs>432</Paragraphs>
  <Slides>29</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Helvetica</vt:lpstr>
      <vt:lpstr>Monotype Sorts</vt:lpstr>
      <vt:lpstr>Times New Roman</vt:lpstr>
      <vt:lpstr>Office Theme</vt:lpstr>
      <vt:lpstr>PowerPoint Presentation</vt:lpstr>
      <vt:lpstr> 1900.5 Face to Face Meeting Location</vt:lpstr>
      <vt:lpstr> Electronic Meeting Details (Same as Monthly Meeting)</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1900.5 WG Rules / Elections Status</vt:lpstr>
      <vt:lpstr>Yearly 1900.5 Elections</vt:lpstr>
      <vt:lpstr>Agenda Items for 12/6/18</vt:lpstr>
      <vt:lpstr>Other DySPAN-SC Activities</vt:lpstr>
      <vt:lpstr>Marketing Inputs</vt:lpstr>
      <vt:lpstr>Status on 1900.5.1  (12/6/18)</vt:lpstr>
      <vt:lpstr>Working Schedule for 1900.5.1</vt:lpstr>
      <vt:lpstr>Agenda Items for 12/7/18</vt:lpstr>
      <vt:lpstr>Patent slide review</vt:lpstr>
      <vt:lpstr>Current Status for 1900.5.2a</vt:lpstr>
      <vt:lpstr>Current Architecture Status</vt:lpstr>
      <vt:lpstr>Agenda Items for 12/7/18 Closing WG session Full WG (2 Pm earliest)</vt:lpstr>
      <vt:lpstr>Motions for 1900.5?</vt:lpstr>
      <vt:lpstr>Meetings</vt:lpstr>
      <vt:lpstr>AoB</vt:lpstr>
      <vt:lpstr>IEEE 1900.5 Meeting 12/6-7/18 @9:00-17:00 US EDT (UTC-5)  </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438</cp:revision>
  <dcterms:created xsi:type="dcterms:W3CDTF">2013-08-13T02:52:21Z</dcterms:created>
  <dcterms:modified xsi:type="dcterms:W3CDTF">2018-12-03T03:42:14Z</dcterms:modified>
</cp:coreProperties>
</file>