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315" r:id="rId3"/>
    <p:sldId id="337" r:id="rId4"/>
    <p:sldId id="370" r:id="rId5"/>
    <p:sldId id="332" r:id="rId6"/>
    <p:sldId id="317" r:id="rId7"/>
    <p:sldId id="387" r:id="rId8"/>
    <p:sldId id="388" r:id="rId9"/>
    <p:sldId id="389" r:id="rId10"/>
    <p:sldId id="390" r:id="rId11"/>
    <p:sldId id="391" r:id="rId12"/>
    <p:sldId id="307" r:id="rId13"/>
    <p:sldId id="399" r:id="rId14"/>
    <p:sldId id="401" r:id="rId15"/>
    <p:sldId id="360" r:id="rId16"/>
    <p:sldId id="384" r:id="rId17"/>
    <p:sldId id="335" r:id="rId18"/>
    <p:sldId id="393" r:id="rId19"/>
    <p:sldId id="385" r:id="rId20"/>
    <p:sldId id="344" r:id="rId21"/>
    <p:sldId id="346" r:id="rId22"/>
    <p:sldId id="397" r:id="rId23"/>
    <p:sldId id="396" r:id="rId24"/>
    <p:sldId id="386" r:id="rId25"/>
    <p:sldId id="398" r:id="rId26"/>
    <p:sldId id="364" r:id="rId2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114" d="100"/>
          <a:sy n="114" d="100"/>
        </p:scale>
        <p:origin x="179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11/17/2018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A142E47-F684-4EC6-A001-D985BC3D3F86}" type="datetime1">
              <a:rPr lang="en-US" smtClean="0"/>
              <a:t>11/17/2018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9DD6410-D71A-4E69-81F2-5E1E4CC21666}" type="datetime1">
              <a:rPr lang="en-US" smtClean="0"/>
              <a:t>11/17/2018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CC27A0-C900-4DE3-A0E3-5362FCD34C4E}" type="datetime1">
              <a:rPr lang="en-US" smtClean="0"/>
              <a:t>11/17/2018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44239C9-880B-43E6-B700-C937DD602C84}" type="datetime1">
              <a:rPr lang="en-US" smtClean="0"/>
              <a:t>11/17/2018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4DC67B5-2313-4314-9916-8C9AB9DAAD83}" type="datetime1">
              <a:rPr lang="en-US" smtClean="0"/>
              <a:t>11/17/2018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12DC358-3114-488A-8B79-251416026DB8}" type="datetime1">
              <a:rPr lang="en-US" smtClean="0"/>
              <a:t>11/17/2018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692D109-5DA5-4B2E-99DC-2D0AD5C799A6}" type="datetime1">
              <a:rPr lang="en-US" smtClean="0"/>
              <a:t>11/17/2018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1FC77D2-25AE-4854-9F50-7A93E4742D87}" type="datetime1">
              <a:rPr lang="en-US" smtClean="0"/>
              <a:t>11/17/2018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D94422A-4BEF-4258-8258-E5B17F07C7F1}" type="datetime1">
              <a:rPr lang="en-US" smtClean="0"/>
              <a:t>11/17/2018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6EE7451-7383-4FAD-8885-F2654E91C2AD}" type="datetime1">
              <a:rPr lang="en-US" smtClean="0"/>
              <a:t>11/17/2018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EDEBAB5-D9E2-481B-83B4-C129006FB20D}" type="datetime1">
              <a:rPr lang="en-US" smtClean="0"/>
              <a:t>11/17/2018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5-18-0042-00-agen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CE0B2801-7616-4E9F-81D4-D70B625B87F4}" type="datetime1">
              <a:rPr lang="en-US" smtClean="0"/>
              <a:t>11/17/2018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5-18-0042-00-agen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fed.webex.com/baefed/j.php?MTID=mba2fd75e236a5d78fb5dea31ea33ea27" TargetMode="External"/><Relationship Id="rId7" Type="http://schemas.openxmlformats.org/officeDocument/2006/relationships/hyperlink" Target="https://help.webex.com/docs/DOC-5412"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s://www.webex.com/pdf/tollfree_restrictions.pdf" TargetMode="External"/><Relationship Id="rId5" Type="http://schemas.openxmlformats.org/officeDocument/2006/relationships/hyperlink" Target="https://baefed.webex.com/baefed/globalcallin.php?serviceType=MC&amp;ED=6959602&amp;tollFree=1" TargetMode="External"/><Relationship Id="rId4" Type="http://schemas.openxmlformats.org/officeDocument/2006/relationships/hyperlink" Target="sip:909315836@baefed.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0A62F99A-8ACB-455F-BF68-D25988855700}" type="datetime1">
              <a:rPr lang="en-US" smtClean="0">
                <a:solidFill>
                  <a:srgbClr val="000099"/>
                </a:solidFill>
              </a:rPr>
              <a:t>11/17/2018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8440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(27) </a:t>
            </a:r>
            <a:r>
              <a:rPr lang="en-US" sz="1200" b="1" dirty="0" smtClean="0">
                <a:latin typeface="Arial" pitchFamily="34" charset="0"/>
                <a:cs typeface="Times New Roman" pitchFamily="18" charset="0"/>
              </a:rPr>
              <a:t>28</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November 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a:t>
            </a:r>
            <a:r>
              <a:rPr lang="en-US" sz="1200" b="1" dirty="0">
                <a:latin typeface="Arial" pitchFamily="34" charset="0"/>
                <a:cs typeface="Times New Roman" pitchFamily="18" charset="0"/>
              </a:rPr>
              <a:t>7</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November 2018</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5-18-0042-00-agen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1066800" y="2464921"/>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5-18-0042-00-agen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9912F13C-80DA-46DD-AA41-D81D418978BE}" type="datetime1">
              <a:rPr lang="en-US" smtClean="0"/>
              <a:t>11/17/2018</a:t>
            </a:fld>
            <a:endParaRPr lang="en-US" dirty="0"/>
          </a:p>
        </p:txBody>
      </p:sp>
      <p:sp>
        <p:nvSpPr>
          <p:cNvPr id="3" name="Footer Placeholder 2"/>
          <p:cNvSpPr>
            <a:spLocks noGrp="1"/>
          </p:cNvSpPr>
          <p:nvPr>
            <p:ph type="ftr" sz="quarter" idx="11"/>
          </p:nvPr>
        </p:nvSpPr>
        <p:spPr/>
        <p:txBody>
          <a:bodyPr/>
          <a:lstStyle/>
          <a:p>
            <a:pPr>
              <a:defRPr/>
            </a:pPr>
            <a:r>
              <a:rPr lang="en-US" smtClean="0"/>
              <a:t>Doc #: 5-18-0042-00-agen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30569CB9-B715-4032-A4F1-9873E8851886}" type="datetime1">
              <a:rPr lang="en-US" smtClean="0"/>
              <a:t>11/17/2018</a:t>
            </a:fld>
            <a:endParaRPr lang="en-US" dirty="0"/>
          </a:p>
        </p:txBody>
      </p:sp>
      <p:sp>
        <p:nvSpPr>
          <p:cNvPr id="3" name="Footer Placeholder 2"/>
          <p:cNvSpPr>
            <a:spLocks noGrp="1"/>
          </p:cNvSpPr>
          <p:nvPr>
            <p:ph type="ftr" sz="quarter" idx="11"/>
          </p:nvPr>
        </p:nvSpPr>
        <p:spPr/>
        <p:txBody>
          <a:bodyPr/>
          <a:lstStyle/>
          <a:p>
            <a:pPr>
              <a:defRPr/>
            </a:pPr>
            <a:r>
              <a:rPr lang="en-US" smtClean="0"/>
              <a:t>Doc #: 5-18-0042-00-agen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smtClean="0"/>
              <a:t>TBD</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p:txBody>
          <a:bodyPr/>
          <a:lstStyle/>
          <a:p>
            <a:pPr>
              <a:defRPr/>
            </a:pPr>
            <a:fld id="{C90A2230-57D6-4C6B-AB6C-23B48A8C7396}" type="datetime1">
              <a:rPr lang="en-US" smtClean="0"/>
              <a:t>11/17/2018</a:t>
            </a:fld>
            <a:endParaRPr lang="en-US" dirty="0"/>
          </a:p>
        </p:txBody>
      </p:sp>
      <p:sp>
        <p:nvSpPr>
          <p:cNvPr id="5" name="Footer Placeholder 4"/>
          <p:cNvSpPr>
            <a:spLocks noGrp="1"/>
          </p:cNvSpPr>
          <p:nvPr>
            <p:ph type="ftr" sz="quarter" idx="11"/>
          </p:nvPr>
        </p:nvSpPr>
        <p:spPr/>
        <p:txBody>
          <a:bodyPr/>
          <a:lstStyle/>
          <a:p>
            <a:pPr>
              <a:defRPr/>
            </a:pPr>
            <a:r>
              <a:rPr lang="en-US" smtClean="0"/>
              <a:t>Doc #: 5-18-0042-00-agen</a:t>
            </a:r>
            <a:endParaRPr lang="en-US" dirty="0"/>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Yearly 1900.5 Elections</a:t>
            </a:r>
            <a:endParaRPr lang="en-US" dirty="0"/>
          </a:p>
        </p:txBody>
      </p:sp>
      <p:sp>
        <p:nvSpPr>
          <p:cNvPr id="3" name="Content Placeholder 2"/>
          <p:cNvSpPr>
            <a:spLocks noGrp="1"/>
          </p:cNvSpPr>
          <p:nvPr>
            <p:ph idx="1"/>
          </p:nvPr>
        </p:nvSpPr>
        <p:spPr/>
        <p:txBody>
          <a:bodyPr/>
          <a:lstStyle/>
          <a:p>
            <a:r>
              <a:rPr lang="en-US" sz="2400" dirty="0" smtClean="0"/>
              <a:t>Elections will be per section 3.1 of the </a:t>
            </a:r>
            <a:r>
              <a:rPr lang="en-US" sz="2400" dirty="0" err="1" smtClean="0"/>
              <a:t>DySPAN</a:t>
            </a:r>
            <a:r>
              <a:rPr lang="en-US" sz="2400" dirty="0" smtClean="0"/>
              <a:t>-SC WG P&amp;P</a:t>
            </a:r>
          </a:p>
          <a:p>
            <a:pPr marL="400050" lvl="1" indent="0">
              <a:buNone/>
            </a:pPr>
            <a:r>
              <a:rPr lang="en-US" sz="1400" dirty="0" smtClean="0"/>
              <a:t>Officers </a:t>
            </a:r>
            <a:r>
              <a:rPr lang="en-US" sz="1400" dirty="0"/>
              <a:t>shall be elected in accordance with the procedures of </a:t>
            </a:r>
            <a:r>
              <a:rPr lang="en-US" sz="1400" dirty="0" err="1"/>
              <a:t>DySPAN</a:t>
            </a:r>
            <a:r>
              <a:rPr lang="en-US" sz="1400" dirty="0"/>
              <a:t>-SC. The procedures </a:t>
            </a:r>
            <a:r>
              <a:rPr lang="en-US" sz="1400" dirty="0" smtClean="0"/>
              <a:t>areas </a:t>
            </a:r>
            <a:r>
              <a:rPr lang="en-US" sz="1400" dirty="0"/>
              <a:t>follows:</a:t>
            </a:r>
          </a:p>
          <a:p>
            <a:pPr marL="400050" lvl="1" indent="0">
              <a:buNone/>
            </a:pPr>
            <a:r>
              <a:rPr lang="en-US" sz="1400" dirty="0"/>
              <a:t>There shall be an annual vote of the Working Group to elect the Chair, Vice Chair, a </a:t>
            </a:r>
            <a:r>
              <a:rPr lang="en-US" sz="1400" dirty="0" smtClean="0"/>
              <a:t>Secretary, and </a:t>
            </a:r>
            <a:r>
              <a:rPr lang="en-US" sz="1400" dirty="0"/>
              <a:t>(optionally) a Treasurer. A person may simultaneously hold the positions of Secretary </a:t>
            </a:r>
            <a:r>
              <a:rPr lang="en-US" sz="1400" dirty="0" smtClean="0"/>
              <a:t>and Treasurer</a:t>
            </a:r>
            <a:r>
              <a:rPr lang="en-US" sz="1400" dirty="0"/>
              <a:t>.</a:t>
            </a:r>
          </a:p>
          <a:p>
            <a:pPr marL="400050" lvl="1" indent="0">
              <a:buNone/>
            </a:pPr>
            <a:r>
              <a:rPr lang="en-US" sz="1400" dirty="0"/>
              <a:t>The Sponsor Chair, or the </a:t>
            </a:r>
            <a:r>
              <a:rPr lang="en-US" sz="1400" dirty="0" err="1"/>
              <a:t>DySPAN</a:t>
            </a:r>
            <a:r>
              <a:rPr lang="en-US" sz="1400" dirty="0"/>
              <a:t>-SC, shall appoint an Elections Officer whose function is </a:t>
            </a:r>
            <a:r>
              <a:rPr lang="en-US" sz="1400" dirty="0" smtClean="0"/>
              <a:t>to gather </a:t>
            </a:r>
            <a:r>
              <a:rPr lang="en-US" sz="1400" dirty="0"/>
              <a:t>nominations and conduct an election. The Elections Officer shall not be a nominee in </a:t>
            </a:r>
            <a:r>
              <a:rPr lang="en-US" sz="1400" dirty="0" smtClean="0"/>
              <a:t>the election</a:t>
            </a:r>
            <a:r>
              <a:rPr lang="en-US" sz="1400" dirty="0"/>
              <a:t>.</a:t>
            </a:r>
          </a:p>
          <a:p>
            <a:pPr marL="400050" lvl="1" indent="0">
              <a:buNone/>
            </a:pPr>
            <a:r>
              <a:rPr lang="en-US" sz="1400" dirty="0"/>
              <a:t>Voting members shall nominate to the Elections Officer one or more voting members for </a:t>
            </a:r>
            <a:r>
              <a:rPr lang="en-US" sz="1400" dirty="0" smtClean="0"/>
              <a:t>the Chair</a:t>
            </a:r>
            <a:r>
              <a:rPr lang="en-US" sz="1400" dirty="0"/>
              <a:t>, Vice Chair, (optionally) a Treasurer, and Secretary Offices to be filled at the </a:t>
            </a:r>
            <a:r>
              <a:rPr lang="en-US" sz="1400" dirty="0" smtClean="0"/>
              <a:t>election. Nominees </a:t>
            </a:r>
            <a:r>
              <a:rPr lang="en-US" sz="1400" dirty="0"/>
              <a:t>shall be eligible to hold the office for which they are elected. A person shall </a:t>
            </a:r>
            <a:r>
              <a:rPr lang="en-US" sz="1400" dirty="0" smtClean="0"/>
              <a:t>be nominated </a:t>
            </a:r>
            <a:r>
              <a:rPr lang="en-US" sz="1400" dirty="0"/>
              <a:t>for no more than one office. Upon written notification, the nominee shall, within </a:t>
            </a:r>
            <a:r>
              <a:rPr lang="en-US" sz="1400" dirty="0" smtClean="0"/>
              <a:t>14 calendar </a:t>
            </a:r>
            <a:r>
              <a:rPr lang="en-US" sz="1400" dirty="0"/>
              <a:t>days, indicate acceptance or rejection of the nomination. If no nomination is received </a:t>
            </a:r>
            <a:r>
              <a:rPr lang="en-US" sz="1400" dirty="0" smtClean="0"/>
              <a:t>or accepted </a:t>
            </a:r>
            <a:r>
              <a:rPr lang="en-US" sz="1400" dirty="0"/>
              <a:t>for an office, a temporary appointment shall be made in accordance with Clause 3.2</a:t>
            </a:r>
            <a:r>
              <a:rPr lang="en-US" sz="1400" dirty="0" smtClean="0"/>
              <a:t>.</a:t>
            </a:r>
          </a:p>
          <a:p>
            <a:pPr marL="400050" lvl="1" indent="0">
              <a:buNone/>
            </a:pPr>
            <a:r>
              <a:rPr lang="en-US" sz="1400" dirty="0"/>
              <a:t>The Elections Officer shall prepare and conduct the election by letter or electronic ballot. </a:t>
            </a:r>
            <a:r>
              <a:rPr lang="en-US" sz="1400" dirty="0" smtClean="0"/>
              <a:t>Voting will </a:t>
            </a:r>
            <a:r>
              <a:rPr lang="en-US" sz="1400" dirty="0"/>
              <a:t>conclude in a time determined by the Sponsor, but no less than 14 calendar days. </a:t>
            </a:r>
            <a:r>
              <a:rPr lang="en-US" sz="1400" dirty="0" smtClean="0"/>
              <a:t>Each voting </a:t>
            </a:r>
            <a:r>
              <a:rPr lang="en-US" sz="1400" dirty="0"/>
              <a:t>member may cast one approval vote for each of as many nominees for an office as </a:t>
            </a:r>
            <a:r>
              <a:rPr lang="en-US" sz="1400" dirty="0" smtClean="0"/>
              <a:t>the voting </a:t>
            </a:r>
            <a:r>
              <a:rPr lang="en-US" sz="1400" dirty="0"/>
              <a:t>member chooses. The nominee with the greatest number of approval votes shall win </a:t>
            </a:r>
            <a:r>
              <a:rPr lang="en-US" sz="1400" dirty="0" smtClean="0"/>
              <a:t>the election</a:t>
            </a:r>
            <a:r>
              <a:rPr lang="en-US" sz="1400" dirty="0"/>
              <a:t>, provided ballots are returned by a majority of the eligible voters for that </a:t>
            </a:r>
            <a:r>
              <a:rPr lang="en-US" sz="1400" dirty="0" smtClean="0"/>
              <a:t>election.</a:t>
            </a:r>
          </a:p>
          <a:p>
            <a:pPr marL="400050" lvl="1" indent="0">
              <a:buNone/>
            </a:pPr>
            <a:r>
              <a:rPr lang="en-US" sz="1400" dirty="0" smtClean="0"/>
              <a:t>The </a:t>
            </a:r>
            <a:r>
              <a:rPr lang="en-US" sz="1400" dirty="0"/>
              <a:t>term of office for each officer shall be </a:t>
            </a:r>
            <a:r>
              <a:rPr lang="en-US" sz="1400" i="1" dirty="0"/>
              <a:t>one </a:t>
            </a:r>
            <a:r>
              <a:rPr lang="en-US" sz="1400" dirty="0"/>
              <a:t>year, but an officer may serve until a successor </a:t>
            </a:r>
            <a:r>
              <a:rPr lang="en-US" sz="1400" dirty="0" smtClean="0"/>
              <a:t>is appointed</a:t>
            </a:r>
            <a:r>
              <a:rPr lang="en-US" sz="1400" dirty="0"/>
              <a:t>.</a:t>
            </a:r>
            <a:endParaRPr lang="en-US" sz="2000" dirty="0"/>
          </a:p>
        </p:txBody>
      </p:sp>
      <p:sp>
        <p:nvSpPr>
          <p:cNvPr id="4" name="Date Placeholder 3"/>
          <p:cNvSpPr>
            <a:spLocks noGrp="1"/>
          </p:cNvSpPr>
          <p:nvPr>
            <p:ph type="dt" sz="half" idx="10"/>
          </p:nvPr>
        </p:nvSpPr>
        <p:spPr/>
        <p:txBody>
          <a:bodyPr/>
          <a:lstStyle/>
          <a:p>
            <a:pPr>
              <a:defRPr/>
            </a:pPr>
            <a:fld id="{22BE3D97-742A-417C-8463-5CDD6C696C22}" type="datetime1">
              <a:rPr lang="en-US" smtClean="0"/>
              <a:t>11/17/2018</a:t>
            </a:fld>
            <a:endParaRPr lang="en-US" dirty="0"/>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505211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 Elections Status</a:t>
            </a:r>
            <a:endParaRPr lang="en-US" dirty="0"/>
          </a:p>
        </p:txBody>
      </p:sp>
      <p:sp>
        <p:nvSpPr>
          <p:cNvPr id="3" name="Content Placeholder 2"/>
          <p:cNvSpPr>
            <a:spLocks noGrp="1"/>
          </p:cNvSpPr>
          <p:nvPr>
            <p:ph idx="1"/>
          </p:nvPr>
        </p:nvSpPr>
        <p:spPr/>
        <p:txBody>
          <a:bodyPr/>
          <a:lstStyle/>
          <a:p>
            <a:r>
              <a:rPr lang="en-US" dirty="0" smtClean="0"/>
              <a:t>Per tradition, term of office is Jan 1-Jan 1 (UTC)</a:t>
            </a:r>
          </a:p>
          <a:p>
            <a:r>
              <a:rPr lang="en-US" dirty="0" smtClean="0"/>
              <a:t>Dave </a:t>
            </a:r>
            <a:r>
              <a:rPr lang="en-US" dirty="0"/>
              <a:t>Chester (tentatively) appointed Elections Officer</a:t>
            </a:r>
          </a:p>
          <a:p>
            <a:r>
              <a:rPr lang="en-US" dirty="0" smtClean="0"/>
              <a:t>Nominations are now open through Dec 6.</a:t>
            </a:r>
          </a:p>
          <a:p>
            <a:r>
              <a:rPr lang="en-US" dirty="0" smtClean="0"/>
              <a:t>Will conduct electronic ballot for election prior to end of year for 2019 officers of 1900.5</a:t>
            </a:r>
            <a:endParaRPr lang="en-US" dirty="0"/>
          </a:p>
        </p:txBody>
      </p:sp>
      <p:sp>
        <p:nvSpPr>
          <p:cNvPr id="4" name="Date Placeholder 3"/>
          <p:cNvSpPr>
            <a:spLocks noGrp="1"/>
          </p:cNvSpPr>
          <p:nvPr>
            <p:ph type="dt" sz="half" idx="10"/>
          </p:nvPr>
        </p:nvSpPr>
        <p:spPr/>
        <p:txBody>
          <a:bodyPr/>
          <a:lstStyle/>
          <a:p>
            <a:pPr>
              <a:defRPr/>
            </a:pPr>
            <a:fld id="{4E0DCFB7-D323-4578-9C07-46F3CEC781B4}"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14</a:t>
            </a:fld>
            <a:endParaRPr lang="en-US"/>
          </a:p>
        </p:txBody>
      </p:sp>
    </p:spTree>
    <p:extLst>
      <p:ext uri="{BB962C8B-B14F-4D97-AF65-F5344CB8AC3E}">
        <p14:creationId xmlns:p14="http://schemas.microsoft.com/office/powerpoint/2010/main" val="1499405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a:p>
            <a:pPr lvl="1"/>
            <a:endParaRPr lang="en-US" sz="2400" dirty="0"/>
          </a:p>
          <a:p>
            <a:endParaRPr lang="en-US" sz="2800" dirty="0">
              <a:solidFill>
                <a:srgbClr val="FF0000"/>
              </a:solidFill>
            </a:endParaRPr>
          </a:p>
        </p:txBody>
      </p:sp>
      <p:sp>
        <p:nvSpPr>
          <p:cNvPr id="4" name="Date Placeholder 3"/>
          <p:cNvSpPr>
            <a:spLocks noGrp="1"/>
          </p:cNvSpPr>
          <p:nvPr>
            <p:ph type="dt" sz="half" idx="10"/>
          </p:nvPr>
        </p:nvSpPr>
        <p:spPr/>
        <p:txBody>
          <a:bodyPr/>
          <a:lstStyle/>
          <a:p>
            <a:pPr>
              <a:defRPr/>
            </a:pPr>
            <a:fld id="{FD7D709E-D5D6-4837-BE29-195860EF9459}" type="datetime1">
              <a:rPr lang="en-US" smtClean="0"/>
              <a:t>11/17/2018</a:t>
            </a:fld>
            <a:endParaRPr lang="en-US" dirty="0"/>
          </a:p>
        </p:txBody>
      </p:sp>
      <p:sp>
        <p:nvSpPr>
          <p:cNvPr id="5" name="Footer Placeholder 4"/>
          <p:cNvSpPr>
            <a:spLocks noGrp="1"/>
          </p:cNvSpPr>
          <p:nvPr>
            <p:ph type="ftr" sz="quarter" idx="11"/>
          </p:nvPr>
        </p:nvSpPr>
        <p:spPr/>
        <p:txBody>
          <a:bodyPr/>
          <a:lstStyle/>
          <a:p>
            <a:pPr>
              <a:defRPr/>
            </a:pPr>
            <a:r>
              <a:rPr lang="en-US" smtClean="0"/>
              <a:t>Doc #: 5-18-0042-00-agen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15</a:t>
            </a:fld>
            <a:endParaRPr lang="en-US" dirty="0"/>
          </a:p>
        </p:txBody>
      </p:sp>
    </p:spTree>
    <p:extLst>
      <p:ext uri="{BB962C8B-B14F-4D97-AF65-F5344CB8AC3E}">
        <p14:creationId xmlns:p14="http://schemas.microsoft.com/office/powerpoint/2010/main" val="151446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7790A4ED-E92E-4872-8563-34E12505D738}"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16</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Tree>
    <p:extLst>
      <p:ext uri="{BB962C8B-B14F-4D97-AF65-F5344CB8AC3E}">
        <p14:creationId xmlns:p14="http://schemas.microsoft.com/office/powerpoint/2010/main" val="3306607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smtClean="0"/>
              <a:t>1900.5.2a status</a:t>
            </a:r>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79A65C11-297A-4C40-8ED2-3DD1B79E751E}"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smtClean="0"/>
              <a:t>PAR Status</a:t>
            </a:r>
          </a:p>
          <a:p>
            <a:r>
              <a:rPr lang="en-US" sz="2800" dirty="0" smtClean="0"/>
              <a:t>Editorial update to PAR posted</a:t>
            </a:r>
          </a:p>
          <a:p>
            <a:pPr lvl="1"/>
            <a:r>
              <a:rPr lang="en-US" sz="2400" dirty="0" smtClean="0"/>
              <a:t>Resolves the one comment received during the original WG ballot on the PAR</a:t>
            </a:r>
          </a:p>
          <a:p>
            <a:r>
              <a:rPr lang="en-US" dirty="0" smtClean="0"/>
              <a:t>Will submit to </a:t>
            </a:r>
            <a:r>
              <a:rPr lang="en-US" dirty="0" err="1" smtClean="0"/>
              <a:t>DySPAN</a:t>
            </a:r>
            <a:r>
              <a:rPr lang="en-US" dirty="0" smtClean="0"/>
              <a:t>-SC week of 11/28 for consideration</a:t>
            </a:r>
            <a:endParaRPr lang="en-US" dirty="0"/>
          </a:p>
          <a:p>
            <a:endParaRPr lang="en-US" sz="2800" dirty="0"/>
          </a:p>
        </p:txBody>
      </p:sp>
      <p:sp>
        <p:nvSpPr>
          <p:cNvPr id="4" name="Date Placeholder 3"/>
          <p:cNvSpPr>
            <a:spLocks noGrp="1"/>
          </p:cNvSpPr>
          <p:nvPr>
            <p:ph type="dt" sz="quarter" idx="10"/>
          </p:nvPr>
        </p:nvSpPr>
        <p:spPr/>
        <p:txBody>
          <a:bodyPr/>
          <a:lstStyle/>
          <a:p>
            <a:pPr>
              <a:defRPr/>
            </a:pPr>
            <a:fld id="{EC2D55AB-66D0-4F5F-8F40-7859B229818A}"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489552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lang="en-US" altLang="en-US" dirty="0"/>
              <a:t>Electronic Ballot on Architecture PAR</a:t>
            </a:r>
            <a:br>
              <a:rPr lang="en-US" altLang="en-US" dirty="0"/>
            </a:br>
            <a:r>
              <a:rPr lang="en-US" altLang="en-US" dirty="0"/>
              <a:t>EB2018-01</a:t>
            </a:r>
            <a:endParaRPr dirty="0"/>
          </a:p>
        </p:txBody>
      </p:sp>
      <p:sp>
        <p:nvSpPr>
          <p:cNvPr id="14339" name="Content Placeholder 2"/>
          <p:cNvSpPr>
            <a:spLocks noGrp="1"/>
          </p:cNvSpPr>
          <p:nvPr>
            <p:ph idx="1"/>
          </p:nvPr>
        </p:nvSpPr>
        <p:spPr>
          <a:xfrm>
            <a:off x="381000" y="1247178"/>
            <a:ext cx="8229600" cy="4525963"/>
          </a:xfrm>
        </p:spPr>
        <p:txBody>
          <a:bodyPr/>
          <a:lstStyle/>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a:t>
            </a:r>
            <a:r>
              <a:rPr lang="en-US" sz="2000" dirty="0">
                <a:ea typeface="Calibri" panose="020F0502020204030204" pitchFamily="34" charset="0"/>
                <a:cs typeface="Times New Roman" panose="02020603050405020304" pitchFamily="18" charset="0"/>
              </a:rPr>
              <a:t>For the 1900.5 WG Chair to make any editorial changes as required and forward the draft PAR in document 5-18-0027-00 to the </a:t>
            </a:r>
            <a:r>
              <a:rPr lang="en-US" sz="2000" dirty="0" err="1">
                <a:ea typeface="Calibri" panose="020F0502020204030204" pitchFamily="34" charset="0"/>
                <a:cs typeface="Times New Roman" panose="02020603050405020304" pitchFamily="18" charset="0"/>
              </a:rPr>
              <a:t>DySPAN</a:t>
            </a:r>
            <a:r>
              <a:rPr lang="en-US" sz="2000" dirty="0">
                <a:ea typeface="Calibri" panose="020F0502020204030204" pitchFamily="34" charset="0"/>
                <a:cs typeface="Times New Roman" panose="02020603050405020304" pitchFamily="18" charset="0"/>
              </a:rPr>
              <a:t>-SC Sponsor for approval to submit the PAR for consideration by IEEE SASB.</a:t>
            </a:r>
          </a:p>
          <a:p>
            <a:pPr marL="0" marR="0" indent="0">
              <a:spcBef>
                <a:spcPts val="0"/>
              </a:spcBef>
              <a:spcAft>
                <a:spcPts val="0"/>
              </a:spcAft>
              <a:buNone/>
            </a:pPr>
            <a:r>
              <a:rPr lang="en-US" sz="2000" dirty="0">
                <a:ea typeface="Calibri" panose="020F0502020204030204" pitchFamily="34" charset="0"/>
                <a:cs typeface="Times New Roman" panose="02020603050405020304" pitchFamily="18" charset="0"/>
              </a:rPr>
              <a:t> </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Mover:  </a:t>
            </a:r>
            <a:r>
              <a:rPr lang="en-US" sz="2000" dirty="0">
                <a:ea typeface="Calibri" panose="020F0502020204030204" pitchFamily="34" charset="0"/>
                <a:cs typeface="Times New Roman" panose="02020603050405020304" pitchFamily="18" charset="0"/>
              </a:rPr>
              <a:t>Lynn Grande</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Second: </a:t>
            </a:r>
            <a:r>
              <a:rPr lang="en-US" sz="2000" dirty="0">
                <a:ea typeface="Calibri" panose="020F0502020204030204" pitchFamily="34" charset="0"/>
                <a:cs typeface="Times New Roman" panose="02020603050405020304" pitchFamily="18" charset="0"/>
              </a:rPr>
              <a:t>Darcy Swain Walsh</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Vote:  </a:t>
            </a:r>
            <a:r>
              <a:rPr lang="en-US" sz="2000" dirty="0">
                <a:ea typeface="Calibri" panose="020F0502020204030204" pitchFamily="34" charset="0"/>
                <a:cs typeface="Times New Roman" panose="02020603050405020304" pitchFamily="18" charset="0"/>
              </a:rPr>
              <a:t>Approve:  11   Disapprove:  1   Abstain  1  DNV:  3</a:t>
            </a: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MOTION PASSES…</a:t>
            </a:r>
          </a:p>
          <a:p>
            <a:pPr marL="0" marR="0" indent="0">
              <a:spcBef>
                <a:spcPts val="0"/>
              </a:spcBef>
              <a:spcAft>
                <a:spcPts val="0"/>
              </a:spcAft>
              <a:buNone/>
            </a:pPr>
            <a:endParaRPr lang="en-US" sz="2000" dirty="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b="1" dirty="0">
                <a:ea typeface="Calibri" panose="020F0502020204030204" pitchFamily="34" charset="0"/>
                <a:cs typeface="Times New Roman" panose="02020603050405020304" pitchFamily="18" charset="0"/>
              </a:rPr>
              <a:t>Comments:  “</a:t>
            </a:r>
            <a:r>
              <a:rPr lang="en-US" sz="2000" dirty="0">
                <a:ea typeface="Calibri" panose="020F0502020204030204" pitchFamily="34" charset="0"/>
                <a:cs typeface="Times New Roman" panose="02020603050405020304" pitchFamily="18" charset="0"/>
              </a:rPr>
              <a:t>Unfortunately I have to vote disapprove because given the PAR wording focuses on the antiquated concepts of cognitive radio, software defined radio, and dynamic spectrum allocation as the singular objective. I believe that the wording should replace cognitive radio with cognitive wireless networks, software defined radio with self-configuring wireless networks and call out dynamic spectrum allocation as a required but not singularly sufficient enabling technology for cognitive wireless networks.”</a:t>
            </a:r>
          </a:p>
        </p:txBody>
      </p:sp>
      <p:sp>
        <p:nvSpPr>
          <p:cNvPr id="4" name="Date Placeholder 3"/>
          <p:cNvSpPr>
            <a:spLocks noGrp="1"/>
          </p:cNvSpPr>
          <p:nvPr>
            <p:ph type="dt" sz="quarter" idx="10"/>
          </p:nvPr>
        </p:nvSpPr>
        <p:spPr/>
        <p:txBody>
          <a:bodyPr/>
          <a:lstStyle/>
          <a:p>
            <a:pPr>
              <a:defRPr/>
            </a:pPr>
            <a:fld id="{2A62B9AA-810C-4FD0-98BB-3384246BCB6E}"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1836893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BCE77BF3-E383-4084-8400-5793FE8FCCDE}" type="datetime1">
              <a:rPr lang="en-US" smtClean="0"/>
              <a:t>11/17/2018</a:t>
            </a:fld>
            <a:endParaRPr lang="en-US"/>
          </a:p>
        </p:txBody>
      </p:sp>
      <p:sp>
        <p:nvSpPr>
          <p:cNvPr id="3" name="Footer Placeholder 2"/>
          <p:cNvSpPr>
            <a:spLocks noGrp="1"/>
          </p:cNvSpPr>
          <p:nvPr>
            <p:ph type="ftr" sz="quarter" idx="11"/>
          </p:nvPr>
        </p:nvSpPr>
        <p:spPr/>
        <p:txBody>
          <a:bodyPr/>
          <a:lstStyle/>
          <a:p>
            <a:pPr>
              <a:defRPr/>
            </a:pPr>
            <a:r>
              <a:rPr lang="en-US" smtClean="0"/>
              <a:t>Doc #: 5-18-0042-00-agen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u="sng" dirty="0">
                <a:hlinkClick r:id="rId3"/>
              </a:rPr>
              <a:t>Join WebEx meeting</a:t>
            </a:r>
            <a:r>
              <a:rPr lang="en-US" dirty="0"/>
              <a:t>   </a:t>
            </a:r>
            <a:br>
              <a:rPr lang="en-US" dirty="0"/>
            </a:br>
            <a:r>
              <a:rPr lang="en-US" dirty="0" err="1"/>
              <a:t>Meeting</a:t>
            </a:r>
            <a:r>
              <a:rPr lang="en-US" dirty="0"/>
              <a:t> number (access code): 909 315 836 </a:t>
            </a:r>
            <a:br>
              <a:rPr lang="en-US" dirty="0"/>
            </a:br>
            <a:r>
              <a:rPr lang="en-US" dirty="0"/>
              <a:t>Meeting password: </a:t>
            </a:r>
            <a:r>
              <a:rPr lang="en-US" dirty="0" err="1"/>
              <a:t>pPGdAhiZ</a:t>
            </a:r>
            <a:r>
              <a:rPr lang="en-US" dirty="0"/>
              <a:t>  </a:t>
            </a:r>
            <a:br>
              <a:rPr lang="en-US" dirty="0"/>
            </a:br>
            <a:r>
              <a:rPr lang="en-US" dirty="0"/>
              <a:t>  </a:t>
            </a:r>
            <a:br>
              <a:rPr lang="en-US" dirty="0"/>
            </a:br>
            <a:r>
              <a:rPr lang="en-US" dirty="0"/>
              <a:t/>
            </a:r>
            <a:br>
              <a:rPr lang="en-US" dirty="0"/>
            </a:br>
            <a:r>
              <a:rPr lang="en-US" dirty="0"/>
              <a:t>Join from a video system or application</a:t>
            </a:r>
            <a:br>
              <a:rPr lang="en-US" dirty="0"/>
            </a:br>
            <a:r>
              <a:rPr lang="en-US" dirty="0"/>
              <a:t>Dial </a:t>
            </a:r>
            <a:r>
              <a:rPr lang="en-US" u="sng" dirty="0">
                <a:hlinkClick r:id="rId4"/>
              </a:rPr>
              <a:t>909315836@baefed.webex.com</a:t>
            </a:r>
            <a:r>
              <a:rPr lang="en-US" dirty="0"/>
              <a:t>  </a:t>
            </a:r>
            <a:br>
              <a:rPr lang="en-US" dirty="0"/>
            </a:br>
            <a:r>
              <a:rPr lang="en-US" dirty="0"/>
              <a:t>  </a:t>
            </a:r>
            <a:br>
              <a:rPr lang="en-US" dirty="0"/>
            </a:br>
            <a:r>
              <a:rPr lang="en-US" dirty="0"/>
              <a:t>Join by phone  </a:t>
            </a:r>
            <a:br>
              <a:rPr lang="en-US" dirty="0"/>
            </a:br>
            <a:r>
              <a:rPr lang="en-US" b="1" dirty="0"/>
              <a:t>1-844-800-2712</a:t>
            </a:r>
            <a:r>
              <a:rPr lang="en-US" dirty="0"/>
              <a:t> Call-in toll-free number (US/Canada)  </a:t>
            </a:r>
            <a:br>
              <a:rPr lang="en-US" dirty="0"/>
            </a:br>
            <a:r>
              <a:rPr lang="en-US" b="1" dirty="0"/>
              <a:t>1-669-234-1181</a:t>
            </a:r>
            <a:r>
              <a:rPr lang="en-US" dirty="0"/>
              <a:t> Call-in toll number (US/Canada)  </a:t>
            </a:r>
            <a:br>
              <a:rPr lang="en-US" dirty="0"/>
            </a:br>
            <a:r>
              <a:rPr lang="en-US" u="sng" dirty="0">
                <a:hlinkClick r:id="rId5"/>
              </a:rPr>
              <a:t>Global call-in numbers</a:t>
            </a:r>
            <a:r>
              <a:rPr lang="en-US" dirty="0"/>
              <a:t>  |  </a:t>
            </a:r>
            <a:r>
              <a:rPr lang="en-US" u="sng" dirty="0">
                <a:hlinkClick r:id="rId6"/>
              </a:rPr>
              <a:t>Toll-free calling restrictions</a:t>
            </a:r>
            <a:r>
              <a:rPr lang="en-US" dirty="0"/>
              <a:t>   </a:t>
            </a:r>
            <a:br>
              <a:rPr lang="en-US" dirty="0"/>
            </a:br>
            <a:r>
              <a:rPr lang="en-US" dirty="0"/>
              <a:t>  </a:t>
            </a:r>
            <a:br>
              <a:rPr lang="en-US" dirty="0"/>
            </a:br>
            <a:r>
              <a:rPr lang="en-US" u="sng" dirty="0">
                <a:hlinkClick r:id="rId7"/>
              </a:rPr>
              <a:t>Can't join the meeting?</a:t>
            </a:r>
            <a:r>
              <a:rPr lang="en-US" dirty="0"/>
              <a:t> </a:t>
            </a:r>
            <a:br>
              <a:rPr lang="en-US" dirty="0"/>
            </a:br>
            <a:endParaRPr lang="en-US" dirty="0">
              <a:ea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Report on open leadership meeting for Plenary…</a:t>
            </a:r>
            <a:endParaRPr lang="en-US" sz="2000" dirty="0"/>
          </a:p>
          <a:p>
            <a:pPr lvl="1"/>
            <a:r>
              <a:rPr lang="en-US" sz="2000" dirty="0" smtClean="0"/>
              <a:t>P&amp;P Update status</a:t>
            </a:r>
            <a:endParaRPr lang="en-US" sz="2000" dirty="0"/>
          </a:p>
          <a:p>
            <a:pPr lvl="1"/>
            <a:r>
              <a:rPr lang="en-US" sz="2000" dirty="0" smtClean="0"/>
              <a:t>GET </a:t>
            </a:r>
            <a:r>
              <a:rPr lang="en-US" sz="2000" dirty="0" err="1" smtClean="0"/>
              <a:t>DySPAN</a:t>
            </a:r>
            <a:r>
              <a:rPr lang="en-US" sz="2000" dirty="0" smtClean="0"/>
              <a:t>-SC status</a:t>
            </a:r>
            <a:endParaRPr lang="en-US" sz="2000" dirty="0"/>
          </a:p>
          <a:p>
            <a:r>
              <a:rPr lang="en-US" sz="2400" dirty="0" smtClean="0"/>
              <a:t>Architecture </a:t>
            </a:r>
            <a:r>
              <a:rPr lang="en-US" sz="2400" dirty="0"/>
              <a:t>/ API Study Group</a:t>
            </a:r>
          </a:p>
          <a:p>
            <a:pPr lvl="1"/>
            <a:r>
              <a:rPr lang="en-US" sz="2000" dirty="0"/>
              <a:t>Update?</a:t>
            </a:r>
          </a:p>
          <a:p>
            <a:r>
              <a:rPr lang="en-US" sz="2400" dirty="0"/>
              <a:t>Machine Learning Study Group</a:t>
            </a:r>
          </a:p>
          <a:p>
            <a:pPr lvl="1"/>
            <a:r>
              <a:rPr lang="en-US" sz="2000" dirty="0"/>
              <a:t>Update?</a:t>
            </a:r>
          </a:p>
          <a:p>
            <a:pPr lvl="1"/>
            <a:endParaRPr lang="en-US" sz="20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C0F6190A-A66A-4AED-A0F2-AF8989617E9D}"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457200" y="1447800"/>
            <a:ext cx="7924800" cy="4525963"/>
          </a:xfrm>
        </p:spPr>
        <p:txBody>
          <a:bodyPr/>
          <a:lstStyle/>
          <a:p>
            <a:r>
              <a:rPr lang="en-US" sz="2000" dirty="0"/>
              <a:t>Working on “Get </a:t>
            </a:r>
            <a:r>
              <a:rPr lang="en-US" sz="2000" dirty="0" err="1"/>
              <a:t>DySPAN</a:t>
            </a:r>
            <a:r>
              <a:rPr lang="en-US" sz="2000" dirty="0"/>
              <a:t>-SC” Program:  Probably not…</a:t>
            </a:r>
          </a:p>
          <a:p>
            <a:r>
              <a:rPr lang="en-US" sz="2000" dirty="0"/>
              <a:t>NSC – Status (Several projects targeting 1900.5 compliance)</a:t>
            </a:r>
          </a:p>
          <a:p>
            <a:pPr lvl="1"/>
            <a:r>
              <a:rPr lang="en-US" sz="1800" dirty="0"/>
              <a:t>Working towards release of project list</a:t>
            </a:r>
          </a:p>
          <a:p>
            <a:r>
              <a:rPr lang="en-US" sz="2000" dirty="0"/>
              <a:t>Standards paper in process – No update…</a:t>
            </a:r>
          </a:p>
          <a:p>
            <a:pPr lvl="1"/>
            <a:r>
              <a:rPr lang="en-US" sz="1800" dirty="0"/>
              <a:t>Communications Magazine</a:t>
            </a:r>
          </a:p>
          <a:p>
            <a:pPr lvl="2"/>
            <a:r>
              <a:rPr lang="en-US" sz="1600" dirty="0"/>
              <a:t>1900.5.1 tutorial in works</a:t>
            </a:r>
          </a:p>
          <a:p>
            <a:pPr lvl="2"/>
            <a:r>
              <a:rPr lang="en-US" sz="1600" dirty="0"/>
              <a:t>1900.5.2 paper accepted (Publication date December?)</a:t>
            </a:r>
          </a:p>
          <a:p>
            <a:pPr lvl="1"/>
            <a:r>
              <a:rPr lang="en-US" sz="1800" dirty="0"/>
              <a:t>Paper on 1900.5.2 over VITA 49 Accepted but stalled</a:t>
            </a:r>
          </a:p>
          <a:p>
            <a:pPr lvl="2"/>
            <a:r>
              <a:rPr lang="en-US" sz="1400" dirty="0"/>
              <a:t>New review to be answered and pushed to next issue (working responses)</a:t>
            </a:r>
          </a:p>
          <a:p>
            <a:r>
              <a:rPr lang="en-US" sz="2000" dirty="0"/>
              <a:t>General set of </a:t>
            </a:r>
            <a:r>
              <a:rPr lang="en-US" sz="2000" dirty="0" err="1"/>
              <a:t>DySPAN</a:t>
            </a:r>
            <a:r>
              <a:rPr lang="en-US" sz="2000" dirty="0"/>
              <a:t>-SC papers for Pub</a:t>
            </a:r>
          </a:p>
          <a:p>
            <a:pPr lvl="1"/>
            <a:r>
              <a:rPr lang="en-US" sz="1800" dirty="0"/>
              <a:t>Issue in communications standards magazine </a:t>
            </a:r>
          </a:p>
          <a:p>
            <a:pPr lvl="2"/>
            <a:r>
              <a:rPr lang="en-US" sz="1600" dirty="0"/>
              <a:t>Spectrum related standards</a:t>
            </a:r>
          </a:p>
          <a:p>
            <a:pPr lvl="2"/>
            <a:r>
              <a:rPr lang="en-US" sz="1600" dirty="0"/>
              <a:t>Issues stalled – ????</a:t>
            </a:r>
          </a:p>
          <a:p>
            <a:pPr lvl="2"/>
            <a:r>
              <a:rPr lang="en-US" sz="1600" b="1" dirty="0">
                <a:solidFill>
                  <a:srgbClr val="FF0000"/>
                </a:solidFill>
              </a:rPr>
              <a:t>AI Mat – Ask about this at </a:t>
            </a:r>
            <a:r>
              <a:rPr lang="en-US" sz="1600" b="1" dirty="0" err="1">
                <a:solidFill>
                  <a:srgbClr val="FF0000"/>
                </a:solidFill>
              </a:rPr>
              <a:t>DySPAN</a:t>
            </a:r>
            <a:r>
              <a:rPr lang="en-US" sz="1600" b="1" dirty="0">
                <a:solidFill>
                  <a:srgbClr val="FF0000"/>
                </a:solidFill>
              </a:rPr>
              <a:t>-SC meeting….</a:t>
            </a:r>
          </a:p>
        </p:txBody>
      </p:sp>
      <p:sp>
        <p:nvSpPr>
          <p:cNvPr id="4" name="Date Placeholder 3"/>
          <p:cNvSpPr>
            <a:spLocks noGrp="1"/>
          </p:cNvSpPr>
          <p:nvPr>
            <p:ph type="dt" sz="quarter" idx="10"/>
          </p:nvPr>
        </p:nvSpPr>
        <p:spPr/>
        <p:txBody>
          <a:bodyPr/>
          <a:lstStyle/>
          <a:p>
            <a:pPr>
              <a:defRPr/>
            </a:pPr>
            <a:fld id="{2AB11970-60B0-4151-B188-74D11B79B151}"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Doodle Poll on </a:t>
            </a:r>
            <a:r>
              <a:rPr lang="en-US" dirty="0"/>
              <a:t>m</a:t>
            </a:r>
            <a:r>
              <a:rPr lang="en-US" dirty="0" smtClean="0"/>
              <a:t>eeting times</a:t>
            </a:r>
            <a:endParaRPr lang="en-US" dirty="0"/>
          </a:p>
        </p:txBody>
      </p:sp>
      <p:sp>
        <p:nvSpPr>
          <p:cNvPr id="4" name="Date Placeholder 3"/>
          <p:cNvSpPr>
            <a:spLocks noGrp="1"/>
          </p:cNvSpPr>
          <p:nvPr>
            <p:ph type="dt" sz="half" idx="10"/>
          </p:nvPr>
        </p:nvSpPr>
        <p:spPr/>
        <p:txBody>
          <a:bodyPr/>
          <a:lstStyle/>
          <a:p>
            <a:pPr>
              <a:defRPr/>
            </a:pPr>
            <a:fld id="{46ED5BE9-B17F-416B-BDE0-10C9AAB404D3}"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22</a:t>
            </a:fld>
            <a:endParaRPr lang="en-US"/>
          </a:p>
        </p:txBody>
      </p:sp>
      <p:pic>
        <p:nvPicPr>
          <p:cNvPr id="7" name="Picture 6"/>
          <p:cNvPicPr>
            <a:picLocks noChangeAspect="1"/>
          </p:cNvPicPr>
          <p:nvPr/>
        </p:nvPicPr>
        <p:blipFill>
          <a:blip r:embed="rId2"/>
          <a:stretch>
            <a:fillRect/>
          </a:stretch>
        </p:blipFill>
        <p:spPr>
          <a:xfrm>
            <a:off x="1294584" y="1676400"/>
            <a:ext cx="6334125" cy="3962400"/>
          </a:xfrm>
          <a:prstGeom prst="rect">
            <a:avLst/>
          </a:prstGeom>
        </p:spPr>
      </p:pic>
    </p:spTree>
    <p:extLst>
      <p:ext uri="{BB962C8B-B14F-4D97-AF65-F5344CB8AC3E}">
        <p14:creationId xmlns:p14="http://schemas.microsoft.com/office/powerpoint/2010/main" val="15511605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Doodle Results on Meeting Times</a:t>
            </a:r>
          </a:p>
        </p:txBody>
      </p:sp>
      <p:sp>
        <p:nvSpPr>
          <p:cNvPr id="4" name="Date Placeholder 3"/>
          <p:cNvSpPr>
            <a:spLocks noGrp="1"/>
          </p:cNvSpPr>
          <p:nvPr>
            <p:ph type="dt" sz="half" idx="10"/>
          </p:nvPr>
        </p:nvSpPr>
        <p:spPr/>
        <p:txBody>
          <a:bodyPr/>
          <a:lstStyle/>
          <a:p>
            <a:pPr>
              <a:defRPr/>
            </a:pPr>
            <a:fld id="{B253F0E0-13C3-4585-80D5-E017FF78A2E5}"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23</a:t>
            </a:fld>
            <a:endParaRPr lang="en-US"/>
          </a:p>
        </p:txBody>
      </p:sp>
      <p:sp>
        <p:nvSpPr>
          <p:cNvPr id="9" name="TextBox 8"/>
          <p:cNvSpPr txBox="1"/>
          <p:nvPr/>
        </p:nvSpPr>
        <p:spPr>
          <a:xfrm>
            <a:off x="2514600" y="6057322"/>
            <a:ext cx="3480825" cy="369332"/>
          </a:xfrm>
          <a:prstGeom prst="rect">
            <a:avLst/>
          </a:prstGeom>
          <a:noFill/>
        </p:spPr>
        <p:txBody>
          <a:bodyPr wrap="none" rtlCol="0">
            <a:spAutoFit/>
          </a:bodyPr>
          <a:lstStyle/>
          <a:p>
            <a:r>
              <a:rPr lang="en-US" dirty="0"/>
              <a:t>Results require some consideration</a:t>
            </a:r>
          </a:p>
        </p:txBody>
      </p:sp>
      <p:pic>
        <p:nvPicPr>
          <p:cNvPr id="11" name="Picture 10"/>
          <p:cNvPicPr>
            <a:picLocks noChangeAspect="1"/>
          </p:cNvPicPr>
          <p:nvPr/>
        </p:nvPicPr>
        <p:blipFill>
          <a:blip r:embed="rId2"/>
          <a:stretch>
            <a:fillRect/>
          </a:stretch>
        </p:blipFill>
        <p:spPr>
          <a:xfrm>
            <a:off x="0" y="1189296"/>
            <a:ext cx="9144000" cy="4912702"/>
          </a:xfrm>
          <a:prstGeom prst="rect">
            <a:avLst/>
          </a:prstGeom>
        </p:spPr>
      </p:pic>
    </p:spTree>
    <p:extLst>
      <p:ext uri="{BB962C8B-B14F-4D97-AF65-F5344CB8AC3E}">
        <p14:creationId xmlns:p14="http://schemas.microsoft.com/office/powerpoint/2010/main" val="1370700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42296" y="990600"/>
            <a:ext cx="8382000" cy="4525963"/>
          </a:xfrm>
        </p:spPr>
        <p:txBody>
          <a:bodyPr/>
          <a:lstStyle/>
          <a:p>
            <a:r>
              <a:rPr lang="en-US" sz="2000" dirty="0" smtClean="0"/>
              <a:t>Next WG meeting is a Face to Face  (1900.5 only)</a:t>
            </a:r>
          </a:p>
          <a:p>
            <a:pPr lvl="1"/>
            <a:r>
              <a:rPr lang="en-US" sz="2000" dirty="0" smtClean="0"/>
              <a:t>Dec. 6-7 @ MITRE in Mclean  VA  (John Stine) </a:t>
            </a:r>
          </a:p>
          <a:p>
            <a:pPr lvl="2"/>
            <a:r>
              <a:rPr lang="en-US" sz="1600" dirty="0" smtClean="0"/>
              <a:t>Electronic access will also be provided</a:t>
            </a:r>
            <a:endParaRPr lang="en-US" sz="1600" dirty="0" smtClean="0"/>
          </a:p>
          <a:p>
            <a:pPr lvl="1"/>
            <a:r>
              <a:rPr lang="en-US" sz="1800" dirty="0" smtClean="0"/>
              <a:t>Agenda pending</a:t>
            </a:r>
          </a:p>
          <a:p>
            <a:pPr lvl="2"/>
            <a:r>
              <a:rPr lang="en-US" sz="1400" dirty="0" smtClean="0"/>
              <a:t>Mostly Ad hoc with short formal WG meeting at beginning and end to organize work and approve results</a:t>
            </a:r>
          </a:p>
          <a:p>
            <a:r>
              <a:rPr lang="en-US" sz="2000" dirty="0" smtClean="0"/>
              <a:t>Next </a:t>
            </a:r>
            <a:r>
              <a:rPr lang="en-US" sz="2000" dirty="0"/>
              <a:t>WG </a:t>
            </a:r>
            <a:r>
              <a:rPr lang="en-US" sz="2000" dirty="0" smtClean="0"/>
              <a:t>Electronic meeting</a:t>
            </a:r>
          </a:p>
          <a:p>
            <a:pPr lvl="1"/>
            <a:r>
              <a:rPr lang="en-US" sz="1800" dirty="0" smtClean="0"/>
              <a:t>8 AM E</a:t>
            </a:r>
            <a:r>
              <a:rPr lang="en-US" sz="1800" dirty="0" smtClean="0"/>
              <a:t>ST </a:t>
            </a:r>
            <a:r>
              <a:rPr lang="en-US" sz="1800" dirty="0"/>
              <a:t>(UTC-5) on Tuesday </a:t>
            </a:r>
            <a:r>
              <a:rPr lang="en-US" sz="1800" dirty="0" smtClean="0"/>
              <a:t>08 January </a:t>
            </a:r>
            <a:r>
              <a:rPr lang="en-US" sz="1800" dirty="0"/>
              <a:t>2018 </a:t>
            </a:r>
            <a:endParaRPr lang="en-US" sz="1800" dirty="0" smtClean="0"/>
          </a:p>
          <a:p>
            <a:pPr lvl="1"/>
            <a:r>
              <a:rPr lang="en-US" sz="1800" dirty="0" smtClean="0"/>
              <a:t>Meeting deferred 1 week to avoid Jan 1 Holiday</a:t>
            </a:r>
            <a:endParaRPr lang="en-US" sz="1800" dirty="0"/>
          </a:p>
          <a:p>
            <a:pPr lvl="1"/>
            <a:r>
              <a:rPr lang="en-US" sz="1800" dirty="0" smtClean="0"/>
              <a:t>Note Time Change!</a:t>
            </a:r>
          </a:p>
          <a:p>
            <a:pPr lvl="2"/>
            <a:r>
              <a:rPr lang="en-US" sz="1600" dirty="0"/>
              <a:t>Will flip between 8 AM and 2:30 PM alternate meetings…</a:t>
            </a:r>
            <a:endParaRPr lang="en-US" sz="1600" dirty="0"/>
          </a:p>
          <a:p>
            <a:r>
              <a:rPr lang="en-US" sz="2000" dirty="0" smtClean="0"/>
              <a:t>Face </a:t>
            </a:r>
            <a:r>
              <a:rPr lang="en-US" sz="2000" dirty="0"/>
              <a:t>to Face in March for </a:t>
            </a:r>
            <a:r>
              <a:rPr lang="en-US" sz="2000" dirty="0" err="1"/>
              <a:t>DySPAN</a:t>
            </a:r>
            <a:r>
              <a:rPr lang="en-US" sz="2000" dirty="0"/>
              <a:t>-SC</a:t>
            </a:r>
          </a:p>
          <a:p>
            <a:pPr lvl="1"/>
            <a:r>
              <a:rPr lang="en-US" sz="1800" dirty="0"/>
              <a:t>FL , Cape Canaveral</a:t>
            </a:r>
          </a:p>
          <a:p>
            <a:pPr lvl="1"/>
            <a:endParaRPr lang="en-US" sz="1800" dirty="0"/>
          </a:p>
          <a:p>
            <a:endParaRPr lang="en-US" sz="2000" dirty="0"/>
          </a:p>
        </p:txBody>
      </p:sp>
      <p:sp>
        <p:nvSpPr>
          <p:cNvPr id="4" name="Date Placeholder 3"/>
          <p:cNvSpPr>
            <a:spLocks noGrp="1"/>
          </p:cNvSpPr>
          <p:nvPr>
            <p:ph type="dt" sz="quarter" idx="10"/>
          </p:nvPr>
        </p:nvSpPr>
        <p:spPr/>
        <p:txBody>
          <a:bodyPr/>
          <a:lstStyle/>
          <a:p>
            <a:pPr>
              <a:defRPr/>
            </a:pPr>
            <a:fld id="{43E77ACE-25AA-44B8-80D3-1C83001047D8}"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26525671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xmlns="" id="{5D6581AF-C028-4313-8D99-934DA01118E1}"/>
              </a:ext>
            </a:extLst>
          </p:cNvPr>
          <p:cNvSpPr>
            <a:spLocks noGrp="1"/>
          </p:cNvSpPr>
          <p:nvPr>
            <p:ph idx="1"/>
          </p:nvPr>
        </p:nvSpPr>
        <p:spPr/>
        <p:txBody>
          <a:bodyPr/>
          <a:lstStyle/>
          <a:p>
            <a:r>
              <a:rPr lang="en-US" dirty="0"/>
              <a:t>FCC released next version of proceeding 3.7-4 GHz…</a:t>
            </a:r>
          </a:p>
          <a:p>
            <a:pPr lvl="1"/>
            <a:r>
              <a:rPr lang="en-US" dirty="0"/>
              <a:t>Favorable comments on our comments</a:t>
            </a:r>
          </a:p>
          <a:p>
            <a:pPr lvl="1"/>
            <a:endParaRPr lang="en-US" dirty="0"/>
          </a:p>
        </p:txBody>
      </p:sp>
      <p:sp>
        <p:nvSpPr>
          <p:cNvPr id="4" name="Date Placeholder 3">
            <a:extLst>
              <a:ext uri="{FF2B5EF4-FFF2-40B4-BE49-F238E27FC236}">
                <a16:creationId xmlns:a16="http://schemas.microsoft.com/office/drawing/2014/main" xmlns="" id="{B88B8C9D-8CA4-41E1-8497-7659DF45CD86}"/>
              </a:ext>
            </a:extLst>
          </p:cNvPr>
          <p:cNvSpPr>
            <a:spLocks noGrp="1"/>
          </p:cNvSpPr>
          <p:nvPr>
            <p:ph type="dt" sz="half" idx="10"/>
          </p:nvPr>
        </p:nvSpPr>
        <p:spPr/>
        <p:txBody>
          <a:bodyPr/>
          <a:lstStyle/>
          <a:p>
            <a:pPr>
              <a:defRPr/>
            </a:pPr>
            <a:fld id="{44E0EA80-967B-44B1-8559-9C00BFF2D630}" type="datetime1">
              <a:rPr lang="en-US" smtClean="0"/>
              <a:t>11/17/2018</a:t>
            </a:fld>
            <a:endParaRPr lang="en-US"/>
          </a:p>
        </p:txBody>
      </p:sp>
      <p:sp>
        <p:nvSpPr>
          <p:cNvPr id="5" name="Footer Placeholder 4">
            <a:extLst>
              <a:ext uri="{FF2B5EF4-FFF2-40B4-BE49-F238E27FC236}">
                <a16:creationId xmlns:a16="http://schemas.microsoft.com/office/drawing/2014/main" xmlns="" id="{DB1E902A-8687-4645-934E-3FF1567CB86D}"/>
              </a:ext>
            </a:extLst>
          </p:cNvPr>
          <p:cNvSpPr>
            <a:spLocks noGrp="1"/>
          </p:cNvSpPr>
          <p:nvPr>
            <p:ph type="ftr" sz="quarter" idx="11"/>
          </p:nvPr>
        </p:nvSpPr>
        <p:spPr/>
        <p:txBody>
          <a:bodyPr/>
          <a:lstStyle/>
          <a:p>
            <a:pPr>
              <a:defRPr/>
            </a:pPr>
            <a:r>
              <a:rPr lang="en-US" smtClean="0"/>
              <a:t>Doc #: 5-18-0042-00-agen</a:t>
            </a:r>
            <a:endParaRPr lang="en-US"/>
          </a:p>
        </p:txBody>
      </p:sp>
      <p:sp>
        <p:nvSpPr>
          <p:cNvPr id="6" name="Slide Number Placeholder 5">
            <a:extLst>
              <a:ext uri="{FF2B5EF4-FFF2-40B4-BE49-F238E27FC236}">
                <a16:creationId xmlns:a16="http://schemas.microsoft.com/office/drawing/2014/main" xmlns="" id="{1E3443DC-6676-4B8F-B4F7-C60F462C1AA1}"/>
              </a:ext>
            </a:extLst>
          </p:cNvPr>
          <p:cNvSpPr>
            <a:spLocks noGrp="1"/>
          </p:cNvSpPr>
          <p:nvPr>
            <p:ph type="sldNum" sz="quarter" idx="12"/>
          </p:nvPr>
        </p:nvSpPr>
        <p:spPr/>
        <p:txBody>
          <a:bodyPr/>
          <a:lstStyle/>
          <a:p>
            <a:pPr>
              <a:defRPr/>
            </a:pPr>
            <a:fld id="{986769F2-C589-4C46-B9E8-371DE6369B6E}" type="slidenum">
              <a:rPr lang="en-US" smtClean="0"/>
              <a:pPr>
                <a:defRPr/>
              </a:pPr>
              <a:t>25</a:t>
            </a:fld>
            <a:endParaRPr lang="en-US"/>
          </a:p>
        </p:txBody>
      </p:sp>
    </p:spTree>
    <p:extLst>
      <p:ext uri="{BB962C8B-B14F-4D97-AF65-F5344CB8AC3E}">
        <p14:creationId xmlns:p14="http://schemas.microsoft.com/office/powerpoint/2010/main" val="30380347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457200"/>
            <a:ext cx="8229600" cy="1143000"/>
          </a:xfrm>
        </p:spPr>
        <p:txBody>
          <a:bodyPr/>
          <a:lstStyle/>
          <a:p>
            <a:r>
              <a:rPr lang="en-US" dirty="0"/>
              <a:t>IEEE 1900.5 Meeting</a:t>
            </a:r>
            <a:br>
              <a:rPr lang="en-US" dirty="0"/>
            </a:br>
            <a:r>
              <a:rPr lang="en-US" dirty="0" smtClean="0"/>
              <a:t>11/27/18 @20:00 US </a:t>
            </a:r>
            <a:r>
              <a:rPr lang="en-US" dirty="0"/>
              <a:t>EDT (</a:t>
            </a:r>
            <a:r>
              <a:rPr lang="en-US" dirty="0" smtClean="0"/>
              <a:t>UTC-5)</a:t>
            </a:r>
            <a:br>
              <a:rPr lang="en-US" dirty="0" smtClean="0"/>
            </a:br>
            <a:r>
              <a:rPr lang="en-US" dirty="0" smtClean="0"/>
              <a:t>11/28/18 @ 9:00 China CST (UTC+8)</a:t>
            </a:r>
            <a:r>
              <a:rPr lang="en-US" dirty="0"/>
              <a:t/>
            </a:r>
            <a:br>
              <a:rPr lang="en-US" dirty="0"/>
            </a:br>
            <a:endParaRPr lang="en-US" dirty="0"/>
          </a:p>
        </p:txBody>
      </p:sp>
      <p:sp>
        <p:nvSpPr>
          <p:cNvPr id="4" name="Date Placeholder 3"/>
          <p:cNvSpPr>
            <a:spLocks noGrp="1"/>
          </p:cNvSpPr>
          <p:nvPr>
            <p:ph type="dt" sz="half" idx="10"/>
          </p:nvPr>
        </p:nvSpPr>
        <p:spPr/>
        <p:txBody>
          <a:bodyPr/>
          <a:lstStyle/>
          <a:p>
            <a:pPr>
              <a:defRPr/>
            </a:pPr>
            <a:fld id="{1E4642ED-766B-4B44-B675-0D0884651E24}"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26</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being updated…</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p:txBody>
          <a:bodyPr/>
          <a:lstStyle/>
          <a:p>
            <a:pPr>
              <a:defRPr/>
            </a:pPr>
            <a:fld id="{A418CFB8-5372-4813-96E6-C4575018F694}" type="datetime1">
              <a:rPr lang="en-US" smtClean="0"/>
              <a:t>11/17/2018</a:t>
            </a:fld>
            <a:endParaRPr lang="en-US"/>
          </a:p>
        </p:txBody>
      </p:sp>
      <p:sp>
        <p:nvSpPr>
          <p:cNvPr id="3" name="Footer Placeholder 2"/>
          <p:cNvSpPr>
            <a:spLocks noGrp="1"/>
          </p:cNvSpPr>
          <p:nvPr>
            <p:ph type="ftr" sz="quarter" idx="11"/>
          </p:nvPr>
        </p:nvSpPr>
        <p:spPr/>
        <p:txBody>
          <a:bodyPr/>
          <a:lstStyle/>
          <a:p>
            <a:pPr>
              <a:defRPr/>
            </a:pPr>
            <a:r>
              <a:rPr lang="en-US" smtClean="0"/>
              <a:t>Doc #: 5-18-0042-00-agen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0C126EFE-FA52-4DD2-935E-B623B79B8BD1}" type="datetime1">
              <a:rPr lang="en-US" smtClean="0"/>
              <a:t>11/17/2018</a:t>
            </a:fld>
            <a:endParaRPr lang="en-US"/>
          </a:p>
        </p:txBody>
      </p:sp>
      <p:sp>
        <p:nvSpPr>
          <p:cNvPr id="4" name="Footer Placeholder 3"/>
          <p:cNvSpPr>
            <a:spLocks noGrp="1"/>
          </p:cNvSpPr>
          <p:nvPr>
            <p:ph type="ftr" sz="quarter" idx="11"/>
          </p:nvPr>
        </p:nvSpPr>
        <p:spPr/>
        <p:txBody>
          <a:bodyPr/>
          <a:lstStyle/>
          <a:p>
            <a:pPr>
              <a:defRPr/>
            </a:pPr>
            <a:r>
              <a:rPr lang="en-US" smtClean="0"/>
              <a:t>Doc #: 5-18-0042-00-agen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155309703"/>
              </p:ext>
            </p:extLst>
          </p:nvPr>
        </p:nvGraphicFramePr>
        <p:xfrm>
          <a:off x="838200" y="892941"/>
          <a:ext cx="6260543" cy="4713665"/>
        </p:xfrm>
        <a:graphic>
          <a:graphicData uri="http://schemas.openxmlformats.org/drawingml/2006/table">
            <a:tbl>
              <a:tblPr>
                <a:tableStyleId>{5C22544A-7EE6-4342-B048-85BDC9FD1C3A}</a:tableStyleId>
              </a:tblPr>
              <a:tblGrid>
                <a:gridCol w="514908">
                  <a:extLst>
                    <a:ext uri="{9D8B030D-6E8A-4147-A177-3AD203B41FA5}">
                      <a16:colId xmlns:a16="http://schemas.microsoft.com/office/drawing/2014/main" xmlns="" val="20000"/>
                    </a:ext>
                  </a:extLst>
                </a:gridCol>
                <a:gridCol w="990629">
                  <a:extLst>
                    <a:ext uri="{9D8B030D-6E8A-4147-A177-3AD203B41FA5}">
                      <a16:colId xmlns:a16="http://schemas.microsoft.com/office/drawing/2014/main" xmlns="" val="20001"/>
                    </a:ext>
                  </a:extLst>
                </a:gridCol>
                <a:gridCol w="813184">
                  <a:extLst>
                    <a:ext uri="{9D8B030D-6E8A-4147-A177-3AD203B41FA5}">
                      <a16:colId xmlns:a16="http://schemas.microsoft.com/office/drawing/2014/main" xmlns="" val="20002"/>
                    </a:ext>
                  </a:extLst>
                </a:gridCol>
                <a:gridCol w="817622">
                  <a:extLst>
                    <a:ext uri="{9D8B030D-6E8A-4147-A177-3AD203B41FA5}">
                      <a16:colId xmlns:a16="http://schemas.microsoft.com/office/drawing/2014/main" xmlns="" val="20003"/>
                    </a:ext>
                  </a:extLst>
                </a:gridCol>
                <a:gridCol w="3124200">
                  <a:extLst>
                    <a:ext uri="{9D8B030D-6E8A-4147-A177-3AD203B41FA5}">
                      <a16:colId xmlns:a16="http://schemas.microsoft.com/office/drawing/2014/main" xmlns=""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11/28/18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Member</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xmlns=""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xmlns=""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xmlns=""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xmlns=""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xmlns=""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xmlns="" val="10021"/>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xmlns=""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xmlns=""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xmlns=""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xmlns=""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Saeedeh</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Parsaeefard</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ITRC</a:t>
                      </a:r>
                    </a:p>
                  </a:txBody>
                  <a:tcPr marL="68580" marR="68580" marT="0" marB="0" anchor="b"/>
                </a:tc>
                <a:extLst>
                  <a:ext uri="{0D108BD9-81ED-4DB2-BD59-A6C34878D82A}">
                    <a16:rowId xmlns:a16="http://schemas.microsoft.com/office/drawing/2014/main" xmlns="" val="1077152715"/>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Joe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Messner</a:t>
                      </a: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xmlns="" val="10023"/>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err="1">
                          <a:solidFill>
                            <a:srgbClr val="000000"/>
                          </a:solidFill>
                          <a:effectLst/>
                          <a:latin typeface="Calibri" panose="020F0502020204030204" pitchFamily="34" charset="0"/>
                          <a:ea typeface="+mn-ea"/>
                          <a:cs typeface="+mn-cs"/>
                        </a:rPr>
                        <a:t>Roghayeh</a:t>
                      </a: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algn="l" defTabSz="914400" rtl="0" eaLnBrk="1" fontAlgn="b" latinLnBrk="0" hangingPunct="1">
                        <a:spcBef>
                          <a:spcPts val="0"/>
                        </a:spcBef>
                        <a:spcAft>
                          <a:spcPts val="0"/>
                        </a:spcAft>
                      </a:pP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kern="1200" dirty="0">
                        <a:solidFill>
                          <a:srgbClr val="000000"/>
                        </a:solidFill>
                        <a:effectLst/>
                        <a:latin typeface="Calibri" panose="020F0502020204030204" pitchFamily="34" charset="0"/>
                        <a:ea typeface="+mn-ea"/>
                        <a:cs typeface="+mn-cs"/>
                      </a:endParaRPr>
                    </a:p>
                  </a:txBody>
                  <a:tcPr marL="68580" marR="68580" marT="0" marB="0" anchor="b"/>
                </a:tc>
                <a:extLst>
                  <a:ext uri="{0D108BD9-81ED-4DB2-BD59-A6C34878D82A}">
                    <a16:rowId xmlns:a16="http://schemas.microsoft.com/office/drawing/2014/main" xmlns="" val="10024"/>
                  </a:ext>
                </a:extLst>
              </a:tr>
            </a:tbl>
          </a:graphicData>
        </a:graphic>
      </p:graphicFrame>
      <p:sp>
        <p:nvSpPr>
          <p:cNvPr id="2" name="TextBox 1">
            <a:extLst>
              <a:ext uri="{FF2B5EF4-FFF2-40B4-BE49-F238E27FC236}">
                <a16:creationId xmlns:a16="http://schemas.microsoft.com/office/drawing/2014/main" xmlns=""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457200" y="838200"/>
            <a:ext cx="8382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lvl="1">
              <a:buFont typeface="Calibri" pitchFamily="34" charset="0"/>
              <a:buAutoNum type="alphaLcPeriod"/>
            </a:pPr>
            <a:r>
              <a:rPr lang="en-US" dirty="0" smtClean="0">
                <a:latin typeface="Times New Roman" pitchFamily="18" charset="0"/>
              </a:rPr>
              <a:t>Yearly 1900.5 Elections</a:t>
            </a:r>
            <a:endParaRPr lang="en-US" dirty="0">
              <a:latin typeface="Times New Roman" pitchFamily="18" charset="0"/>
            </a:endParaRP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Status on Architecture / 1900.5 PAR</a:t>
            </a:r>
          </a:p>
          <a:p>
            <a:pPr lvl="1">
              <a:buFont typeface="Calibri" pitchFamily="34" charset="0"/>
              <a:buAutoNum type="alphaLcPeriod"/>
            </a:pPr>
            <a:r>
              <a:rPr lang="en-US" dirty="0">
                <a:latin typeface="Times New Roman" pitchFamily="18" charset="0"/>
              </a:rPr>
              <a:t>Contributions?</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CC768688-3A7A-4CE8-A955-3C01CD929B37}" type="datetime1">
              <a:rPr lang="en-US" smtClean="0"/>
              <a:t>11/17/2018</a:t>
            </a:fld>
            <a:endParaRPr lang="en-US"/>
          </a:p>
        </p:txBody>
      </p:sp>
      <p:sp>
        <p:nvSpPr>
          <p:cNvPr id="3" name="Footer Placeholder 2"/>
          <p:cNvSpPr>
            <a:spLocks noGrp="1"/>
          </p:cNvSpPr>
          <p:nvPr>
            <p:ph type="ftr" sz="quarter" idx="11"/>
          </p:nvPr>
        </p:nvSpPr>
        <p:spPr/>
        <p:txBody>
          <a:bodyPr/>
          <a:lstStyle/>
          <a:p>
            <a:pPr>
              <a:defRPr/>
            </a:pPr>
            <a:r>
              <a:rPr lang="en-US" smtClean="0"/>
              <a:t>Doc #: 5-18-0042-00-agen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a:t>
            </a:r>
            <a:r>
              <a:rPr lang="en-US" dirty="0" smtClean="0"/>
              <a:t>42</a:t>
            </a:r>
            <a:r>
              <a:rPr dirty="0" smtClean="0"/>
              <a:t>-0</a:t>
            </a:r>
            <a:r>
              <a:rPr lang="en-US" dirty="0"/>
              <a:t>0</a:t>
            </a:r>
            <a:endParaRPr dirty="0"/>
          </a:p>
          <a:p>
            <a:endParaRPr dirty="0"/>
          </a:p>
          <a:p>
            <a:r>
              <a:rPr dirty="0"/>
              <a:t>Mover: </a:t>
            </a:r>
          </a:p>
          <a:p>
            <a:r>
              <a:rPr dirty="0"/>
              <a:t>Second: </a:t>
            </a:r>
            <a:r>
              <a:rPr lang="en-US" dirty="0"/>
              <a:t> </a:t>
            </a:r>
          </a:p>
          <a:p>
            <a:r>
              <a:rPr lang="en-US" dirty="0"/>
              <a:t>Vote: </a:t>
            </a:r>
            <a:endParaRPr dirty="0"/>
          </a:p>
        </p:txBody>
      </p:sp>
      <p:sp>
        <p:nvSpPr>
          <p:cNvPr id="4" name="Date Placeholder 3"/>
          <p:cNvSpPr>
            <a:spLocks noGrp="1"/>
          </p:cNvSpPr>
          <p:nvPr>
            <p:ph type="dt" sz="quarter" idx="10"/>
          </p:nvPr>
        </p:nvSpPr>
        <p:spPr/>
        <p:txBody>
          <a:bodyPr/>
          <a:lstStyle/>
          <a:p>
            <a:pPr>
              <a:defRPr/>
            </a:pPr>
            <a:fld id="{EF77DD9A-B66C-4827-BD93-6C684EBF8B73}" type="datetime1">
              <a:rPr lang="en-US" smtClean="0"/>
              <a:t>11/17/2018</a:t>
            </a:fld>
            <a:endParaRPr lang="en-US"/>
          </a:p>
        </p:txBody>
      </p:sp>
      <p:sp>
        <p:nvSpPr>
          <p:cNvPr id="5" name="Footer Placeholder 4"/>
          <p:cNvSpPr>
            <a:spLocks noGrp="1"/>
          </p:cNvSpPr>
          <p:nvPr>
            <p:ph type="ftr" sz="quarter" idx="11"/>
          </p:nvPr>
        </p:nvSpPr>
        <p:spPr/>
        <p:txBody>
          <a:bodyPr/>
          <a:lstStyle/>
          <a:p>
            <a:pPr>
              <a:defRPr/>
            </a:pPr>
            <a:r>
              <a:rPr lang="en-US" smtClean="0"/>
              <a:t>Doc #: 5-18-0042-00-agen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a:t>	</a:t>
            </a:r>
            <a:r>
              <a:rPr lang="en-US" altLang="en-US" sz="2000" b="1">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fld id="{0FB5E59A-E103-48EA-A309-6E9E88352136}" type="datetime1">
              <a:rPr lang="en-US" smtClean="0"/>
              <a:t>11/17/2018</a:t>
            </a:fld>
            <a:endParaRPr lang="en-US"/>
          </a:p>
        </p:txBody>
      </p:sp>
      <p:sp>
        <p:nvSpPr>
          <p:cNvPr id="3" name="Footer Placeholder 2"/>
          <p:cNvSpPr>
            <a:spLocks noGrp="1"/>
          </p:cNvSpPr>
          <p:nvPr>
            <p:ph type="ftr" sz="quarter" idx="11"/>
          </p:nvPr>
        </p:nvSpPr>
        <p:spPr/>
        <p:txBody>
          <a:bodyPr/>
          <a:lstStyle/>
          <a:p>
            <a:pPr>
              <a:defRPr/>
            </a:pPr>
            <a:r>
              <a:rPr lang="en-US" smtClean="0"/>
              <a:t>Doc #: 5-18-0042-00-agen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B7C26879-D571-44D9-AD71-D7E138102DF7}" type="datetime1">
              <a:rPr lang="en-US" smtClean="0"/>
              <a:t>11/17/2018</a:t>
            </a:fld>
            <a:endParaRPr lang="en-US"/>
          </a:p>
        </p:txBody>
      </p:sp>
      <p:sp>
        <p:nvSpPr>
          <p:cNvPr id="3" name="Footer Placeholder 2"/>
          <p:cNvSpPr>
            <a:spLocks noGrp="1"/>
          </p:cNvSpPr>
          <p:nvPr>
            <p:ph type="ftr" sz="quarter" idx="11"/>
          </p:nvPr>
        </p:nvSpPr>
        <p:spPr/>
        <p:txBody>
          <a:bodyPr/>
          <a:lstStyle/>
          <a:p>
            <a:pPr>
              <a:defRPr/>
            </a:pPr>
            <a:r>
              <a:rPr lang="en-US" smtClean="0"/>
              <a:t>Doc #: 5-18-0042-00-agen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7422AF3A-63A8-47BE-A339-42BE8F1CE578}" type="datetime1">
              <a:rPr lang="en-US" smtClean="0"/>
              <a:t>11/17/2018</a:t>
            </a:fld>
            <a:endParaRPr lang="en-US" dirty="0"/>
          </a:p>
        </p:txBody>
      </p:sp>
      <p:sp>
        <p:nvSpPr>
          <p:cNvPr id="3" name="Footer Placeholder 2"/>
          <p:cNvSpPr>
            <a:spLocks noGrp="1"/>
          </p:cNvSpPr>
          <p:nvPr>
            <p:ph type="ftr" sz="quarter" idx="11"/>
          </p:nvPr>
        </p:nvSpPr>
        <p:spPr/>
        <p:txBody>
          <a:bodyPr/>
          <a:lstStyle/>
          <a:p>
            <a:pPr>
              <a:defRPr/>
            </a:pPr>
            <a:r>
              <a:rPr lang="en-US" smtClean="0"/>
              <a:t>Doc #: 5-18-0042-00-agen</a:t>
            </a:r>
            <a:endParaRPr lang="en-US" dirty="0"/>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14383</TotalTime>
  <Words>1962</Words>
  <Application>Microsoft Office PowerPoint</Application>
  <PresentationFormat>On-screen Show (4:3)</PresentationFormat>
  <Paragraphs>401</Paragraphs>
  <Slides>26</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Yearly 1900.5 Elections</vt:lpstr>
      <vt:lpstr>1900.5 Elections Status</vt:lpstr>
      <vt:lpstr>Status on 1900.5.1</vt:lpstr>
      <vt:lpstr>Working Schedule for 1900.5.1</vt:lpstr>
      <vt:lpstr>Current Status for 1900.5.2a</vt:lpstr>
      <vt:lpstr>Current Architecture Status</vt:lpstr>
      <vt:lpstr>Electronic Ballot on Architecture PAR EB2018-01</vt:lpstr>
      <vt:lpstr>Other DySPAN-SC Activities</vt:lpstr>
      <vt:lpstr>Marketing Inputs</vt:lpstr>
      <vt:lpstr>Doodle Poll on meeting times</vt:lpstr>
      <vt:lpstr>Doodle Results on Meeting Times</vt:lpstr>
      <vt:lpstr>Meetings</vt:lpstr>
      <vt:lpstr>AoB</vt:lpstr>
      <vt:lpstr>IEEE 1900.5 Meeting 11/27/18 @20:00 US EDT (UTC-5) 11/28/18 @ 9:00 China CST (UTC+8)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425</cp:revision>
  <dcterms:created xsi:type="dcterms:W3CDTF">2013-08-13T02:52:21Z</dcterms:created>
  <dcterms:modified xsi:type="dcterms:W3CDTF">2018-11-17T16:38:52Z</dcterms:modified>
</cp:coreProperties>
</file>