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15" r:id="rId3"/>
    <p:sldId id="337" r:id="rId4"/>
    <p:sldId id="370" r:id="rId5"/>
    <p:sldId id="332" r:id="rId6"/>
    <p:sldId id="317" r:id="rId7"/>
    <p:sldId id="387" r:id="rId8"/>
    <p:sldId id="388" r:id="rId9"/>
    <p:sldId id="389" r:id="rId10"/>
    <p:sldId id="390" r:id="rId11"/>
    <p:sldId id="391" r:id="rId12"/>
    <p:sldId id="307" r:id="rId13"/>
    <p:sldId id="360" r:id="rId14"/>
    <p:sldId id="384" r:id="rId15"/>
    <p:sldId id="335" r:id="rId16"/>
    <p:sldId id="393" r:id="rId17"/>
    <p:sldId id="385" r:id="rId18"/>
    <p:sldId id="344" r:id="rId19"/>
    <p:sldId id="346" r:id="rId20"/>
    <p:sldId id="394" r:id="rId21"/>
    <p:sldId id="395" r:id="rId22"/>
    <p:sldId id="397" r:id="rId23"/>
    <p:sldId id="396" r:id="rId24"/>
    <p:sldId id="386" r:id="rId25"/>
    <p:sldId id="398" r:id="rId26"/>
    <p:sldId id="364" r:id="rId27"/>
    <p:sldId id="381"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76" d="100"/>
          <a:sy n="76" d="100"/>
        </p:scale>
        <p:origin x="1164"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CF8A2CE-7475-4323-AC7D-8F645275930C}" type="datetime1">
              <a:rPr lang="en-US" smtClean="0"/>
              <a:t>11/6/2018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5-18-0039-01-agen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D69E444-9F8B-4856-BDF3-44E9C789B6E1}" type="datetime1">
              <a:rPr lang="en-US" smtClean="0"/>
              <a:t>11/6/2018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5-18-0039-01-agen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FE75700-066A-4C01-8C27-918341D987F1}" type="datetime1">
              <a:rPr lang="en-US" smtClean="0"/>
              <a:t>11/6/2018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5-18-0039-01-agen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69CD4D8-844C-4EC3-8394-8EB7F5FD7384}" type="datetime1">
              <a:rPr lang="en-US" smtClean="0"/>
              <a:t>11/6/2018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5-18-0039-01-agen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92FB19B-2E7F-41C7-805F-2DF58D59E4CD}" type="datetime1">
              <a:rPr lang="en-US" smtClean="0"/>
              <a:t>11/6/2018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5-18-0039-01-agen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53A677F-8387-4DF1-8915-4295F6B9462A}" type="datetime1">
              <a:rPr lang="en-US" smtClean="0"/>
              <a:t>11/6/2018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5-18-0039-01-agen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A45418A-8376-4602-A509-67745DE68CA9}" type="datetime1">
              <a:rPr lang="en-US" smtClean="0"/>
              <a:t>11/6/2018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5-18-0039-01-agen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BBDB3B-484D-4D63-AF5E-54BFFB1748F8}" type="datetime1">
              <a:rPr lang="en-US" smtClean="0"/>
              <a:t>11/6/2018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5-18-0039-01-agen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663FF4C-DA8F-4C58-A6F1-EEC572A9436D}" type="datetime1">
              <a:rPr lang="en-US" smtClean="0"/>
              <a:t>11/6/2018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5-18-0039-01-agen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FAF6A91-94A1-452E-9DF1-2C81EE088A10}" type="datetime1">
              <a:rPr lang="en-US" smtClean="0"/>
              <a:t>11/6/2018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5-18-0039-01-agen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FFB8E9C-F192-4799-B80E-F0620B715360}" type="datetime1">
              <a:rPr lang="en-US" smtClean="0"/>
              <a:t>11/6/2018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5-18-0039-01-agen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E07C99D-C98F-4979-A4D7-80083E53165E}" type="datetime1">
              <a:rPr lang="en-US" smtClean="0"/>
              <a:t>11/6/2018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5-18-0039-01-agen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fed.webex.com/baefed/j.php?MTID=mba2fd75e236a5d78fb5dea31ea33ea27"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6959602&amp;tollFree=1" TargetMode="External"/><Relationship Id="rId4" Type="http://schemas.openxmlformats.org/officeDocument/2006/relationships/hyperlink" Target="sip:909315836@baefed.webex.com"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51D0761-CDFE-4D1C-9009-9C864DA5FFED}" type="datetime1">
              <a:rPr lang="en-US" smtClean="0">
                <a:solidFill>
                  <a:srgbClr val="000099"/>
                </a:solidFill>
              </a:rPr>
              <a:t>11/6/2018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4689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06 November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04\6 November 2018</a:t>
            </a:r>
          </a:p>
          <a:p>
            <a:pPr eaLnBrk="0" hangingPunct="0"/>
            <a:r>
              <a:rPr lang="en-US" sz="1200" b="1" dirty="0">
                <a:latin typeface="Arial" pitchFamily="34" charset="0"/>
                <a:cs typeface="Times New Roman" pitchFamily="18" charset="0"/>
              </a:rPr>
              <a:t>Document No: 5-18-0039-01-agen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1066800" y="2464921"/>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5-18-0039-01-agen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720E9815-8235-4408-907F-9A358546A98C}" type="datetime1">
              <a:rPr lang="en-US" smtClean="0"/>
              <a:t>11/6/2018</a:t>
            </a:fld>
            <a:endParaRPr lang="en-US" dirty="0"/>
          </a:p>
        </p:txBody>
      </p:sp>
      <p:sp>
        <p:nvSpPr>
          <p:cNvPr id="3" name="Footer Placeholder 2"/>
          <p:cNvSpPr>
            <a:spLocks noGrp="1"/>
          </p:cNvSpPr>
          <p:nvPr>
            <p:ph type="ftr" sz="quarter" idx="11"/>
          </p:nvPr>
        </p:nvSpPr>
        <p:spPr/>
        <p:txBody>
          <a:bodyPr/>
          <a:lstStyle/>
          <a:p>
            <a:pPr>
              <a:defRPr/>
            </a:pPr>
            <a:r>
              <a:rPr lang="en-US"/>
              <a:t>Doc #: 5-18-0039-01-agen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A2C0ABF-3FDE-4979-A621-B436CA4E2FEE}" type="datetime1">
              <a:rPr lang="en-US" smtClean="0"/>
              <a:t>11/6/2018</a:t>
            </a:fld>
            <a:endParaRPr lang="en-US" dirty="0"/>
          </a:p>
        </p:txBody>
      </p:sp>
      <p:sp>
        <p:nvSpPr>
          <p:cNvPr id="3" name="Footer Placeholder 2"/>
          <p:cNvSpPr>
            <a:spLocks noGrp="1"/>
          </p:cNvSpPr>
          <p:nvPr>
            <p:ph type="ftr" sz="quarter" idx="11"/>
          </p:nvPr>
        </p:nvSpPr>
        <p:spPr/>
        <p:txBody>
          <a:bodyPr/>
          <a:lstStyle/>
          <a:p>
            <a:pPr>
              <a:defRPr/>
            </a:pPr>
            <a:r>
              <a:rPr lang="en-US"/>
              <a:t>Doc #: 5-18-0039-01-agen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a:t>5-18-0036-00 &amp; 5-10-0040-01</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Reinhard</a:t>
            </a:r>
          </a:p>
          <a:p>
            <a:r>
              <a:rPr dirty="0"/>
              <a:t>Second:</a:t>
            </a:r>
            <a:r>
              <a:rPr lang="en-US" dirty="0"/>
              <a:t>  Tony</a:t>
            </a:r>
            <a:endParaRPr dirty="0"/>
          </a:p>
          <a:p>
            <a:r>
              <a:rPr lang="en-US" dirty="0"/>
              <a:t>Vote: UC</a:t>
            </a:r>
          </a:p>
          <a:p>
            <a:endParaRPr lang="en-US" dirty="0"/>
          </a:p>
          <a:p>
            <a:endParaRPr dirty="0"/>
          </a:p>
        </p:txBody>
      </p:sp>
      <p:sp>
        <p:nvSpPr>
          <p:cNvPr id="4" name="Date Placeholder 3"/>
          <p:cNvSpPr>
            <a:spLocks noGrp="1"/>
          </p:cNvSpPr>
          <p:nvPr>
            <p:ph type="dt" sz="quarter" idx="10"/>
          </p:nvPr>
        </p:nvSpPr>
        <p:spPr/>
        <p:txBody>
          <a:bodyPr/>
          <a:lstStyle/>
          <a:p>
            <a:pPr>
              <a:defRPr/>
            </a:pPr>
            <a:fld id="{8A6A0DD2-48C6-4380-BDCF-439BF7CE3589}" type="datetime1">
              <a:rPr lang="en-US" smtClean="0"/>
              <a:t>11/6/2018</a:t>
            </a:fld>
            <a:endParaRPr lang="en-US" dirty="0"/>
          </a:p>
        </p:txBody>
      </p:sp>
      <p:sp>
        <p:nvSpPr>
          <p:cNvPr id="5" name="Footer Placeholder 4"/>
          <p:cNvSpPr>
            <a:spLocks noGrp="1"/>
          </p:cNvSpPr>
          <p:nvPr>
            <p:ph type="ftr" sz="quarter" idx="11"/>
          </p:nvPr>
        </p:nvSpPr>
        <p:spPr/>
        <p:txBody>
          <a:bodyPr/>
          <a:lstStyle/>
          <a:p>
            <a:pPr>
              <a:defRPr/>
            </a:pPr>
            <a:r>
              <a:rPr lang="en-US"/>
              <a:t>Doc #: 5-18-0039-01-agen</a:t>
            </a:r>
            <a:endParaRPr lang="en-US" dirty="0"/>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a:t>Tentative ad hoc today</a:t>
            </a:r>
          </a:p>
          <a:p>
            <a:pPr lvl="1"/>
            <a:r>
              <a:rPr lang="en-US" sz="2400" dirty="0"/>
              <a:t>Aligning draft with 1900.5-2011 standard</a:t>
            </a:r>
          </a:p>
          <a:p>
            <a:pPr lvl="1"/>
            <a:r>
              <a:rPr lang="en-US" sz="2400" dirty="0"/>
              <a:t>Should be ready for vote in December…</a:t>
            </a:r>
          </a:p>
          <a:p>
            <a:pPr lvl="1"/>
            <a:endParaRPr lang="en-US" sz="2400" dirty="0"/>
          </a:p>
          <a:p>
            <a:endParaRPr lang="en-US" sz="2800" dirty="0">
              <a:solidFill>
                <a:srgbClr val="FF0000"/>
              </a:solidFill>
            </a:endParaRPr>
          </a:p>
        </p:txBody>
      </p:sp>
      <p:sp>
        <p:nvSpPr>
          <p:cNvPr id="4" name="Date Placeholder 3"/>
          <p:cNvSpPr>
            <a:spLocks noGrp="1"/>
          </p:cNvSpPr>
          <p:nvPr>
            <p:ph type="dt" sz="half" idx="10"/>
          </p:nvPr>
        </p:nvSpPr>
        <p:spPr/>
        <p:txBody>
          <a:bodyPr/>
          <a:lstStyle/>
          <a:p>
            <a:pPr>
              <a:defRPr/>
            </a:pPr>
            <a:fld id="{91949EA8-4290-4999-946C-63927276B1FA}" type="datetime1">
              <a:rPr lang="en-US" smtClean="0"/>
              <a:t>11/6/2018</a:t>
            </a:fld>
            <a:endParaRPr lang="en-US" dirty="0"/>
          </a:p>
        </p:txBody>
      </p:sp>
      <p:sp>
        <p:nvSpPr>
          <p:cNvPr id="5" name="Footer Placeholder 4"/>
          <p:cNvSpPr>
            <a:spLocks noGrp="1"/>
          </p:cNvSpPr>
          <p:nvPr>
            <p:ph type="ftr" sz="quarter" idx="11"/>
          </p:nvPr>
        </p:nvSpPr>
        <p:spPr/>
        <p:txBody>
          <a:bodyPr/>
          <a:lstStyle/>
          <a:p>
            <a:pPr>
              <a:defRPr/>
            </a:pPr>
            <a:r>
              <a:rPr lang="en-US"/>
              <a:t>Doc #: 5-18-0039-01-agen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6D2D6D2D-B757-4CBC-A34A-A92A1E693A66}"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a:t>PAR Approved</a:t>
            </a:r>
          </a:p>
          <a:p>
            <a:r>
              <a:rPr lang="en-US" sz="2800" dirty="0"/>
              <a:t>Editor:  Carlos</a:t>
            </a:r>
          </a:p>
          <a:p>
            <a:r>
              <a:rPr lang="en-US" sz="2800" dirty="0"/>
              <a:t>Contributions?  </a:t>
            </a:r>
          </a:p>
          <a:p>
            <a:r>
              <a:rPr lang="en-US" sz="2800" dirty="0"/>
              <a:t>Call for Contributions? </a:t>
            </a:r>
          </a:p>
          <a:p>
            <a:endParaRPr lang="en-US" sz="2800" dirty="0"/>
          </a:p>
          <a:p>
            <a:r>
              <a:rPr lang="en-US" sz="2800" dirty="0"/>
              <a:t>Same status as 2 months ago</a:t>
            </a:r>
          </a:p>
          <a:p>
            <a:r>
              <a:rPr lang="en-US" sz="2800" dirty="0"/>
              <a:t>Double checking that standard matches schema</a:t>
            </a:r>
          </a:p>
          <a:p>
            <a:r>
              <a:rPr lang="en-US" sz="2800" dirty="0"/>
              <a:t>MITRE working XML and JSON versions </a:t>
            </a:r>
          </a:p>
          <a:p>
            <a:pPr lvl="1"/>
            <a:endParaRPr lang="en-US" sz="2400" dirty="0"/>
          </a:p>
        </p:txBody>
      </p:sp>
      <p:sp>
        <p:nvSpPr>
          <p:cNvPr id="4" name="Date Placeholder 3"/>
          <p:cNvSpPr>
            <a:spLocks noGrp="1"/>
          </p:cNvSpPr>
          <p:nvPr>
            <p:ph type="dt" sz="quarter" idx="10"/>
          </p:nvPr>
        </p:nvSpPr>
        <p:spPr/>
        <p:txBody>
          <a:bodyPr/>
          <a:lstStyle/>
          <a:p>
            <a:pPr>
              <a:defRPr/>
            </a:pPr>
            <a:fld id="{2B1618EF-F016-43D7-A2F1-401E766AC128}"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a:t>Proposed 1900.5 Revision PAR approved by WG</a:t>
            </a:r>
          </a:p>
          <a:p>
            <a:pPr lvl="1"/>
            <a:r>
              <a:rPr lang="en-US" sz="2400" dirty="0"/>
              <a:t>Should conduct some comment resolution</a:t>
            </a:r>
          </a:p>
          <a:p>
            <a:r>
              <a:rPr lang="en-US" sz="2800" dirty="0"/>
              <a:t>Motion to adopt changes suggested by comments in EB2018-01?</a:t>
            </a:r>
          </a:p>
          <a:p>
            <a:r>
              <a:rPr lang="en-US" sz="2800" dirty="0"/>
              <a:t>Not forwarding to </a:t>
            </a:r>
            <a:r>
              <a:rPr lang="en-US" sz="2800" dirty="0" err="1"/>
              <a:t>DySPAN</a:t>
            </a:r>
            <a:r>
              <a:rPr lang="en-US" sz="2800" dirty="0"/>
              <a:t>-SC till resolution on language</a:t>
            </a:r>
          </a:p>
          <a:p>
            <a:r>
              <a:rPr lang="en-US" sz="2800" dirty="0"/>
              <a:t>Other architecture discussions or contributions?</a:t>
            </a:r>
          </a:p>
          <a:p>
            <a:endParaRPr lang="en-US" sz="2800" dirty="0"/>
          </a:p>
        </p:txBody>
      </p:sp>
      <p:sp>
        <p:nvSpPr>
          <p:cNvPr id="4" name="Date Placeholder 3"/>
          <p:cNvSpPr>
            <a:spLocks noGrp="1"/>
          </p:cNvSpPr>
          <p:nvPr>
            <p:ph type="dt" sz="quarter" idx="10"/>
          </p:nvPr>
        </p:nvSpPr>
        <p:spPr/>
        <p:txBody>
          <a:bodyPr/>
          <a:lstStyle/>
          <a:p>
            <a:pPr>
              <a:defRPr/>
            </a:pPr>
            <a:fld id="{F7DA0E62-6717-4159-B001-8987E7C26C23}"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89552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altLang="en-US" dirty="0"/>
              <a:t>Electronic Ballot on Architecture PAR</a:t>
            </a:r>
            <a:br>
              <a:rPr lang="en-US" altLang="en-US" dirty="0"/>
            </a:br>
            <a:r>
              <a:rPr lang="en-US" altLang="en-US" dirty="0"/>
              <a:t>EB2018-01</a:t>
            </a:r>
            <a:endParaRPr dirty="0"/>
          </a:p>
        </p:txBody>
      </p:sp>
      <p:sp>
        <p:nvSpPr>
          <p:cNvPr id="14339" name="Content Placeholder 2"/>
          <p:cNvSpPr>
            <a:spLocks noGrp="1"/>
          </p:cNvSpPr>
          <p:nvPr>
            <p:ph idx="1"/>
          </p:nvPr>
        </p:nvSpPr>
        <p:spPr>
          <a:xfrm>
            <a:off x="381000" y="1247178"/>
            <a:ext cx="8229600" cy="4525963"/>
          </a:xfrm>
        </p:spPr>
        <p:txBody>
          <a:bodyPr/>
          <a:lstStyle/>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Motion:  </a:t>
            </a:r>
            <a:r>
              <a:rPr lang="en-US" sz="2000" dirty="0">
                <a:ea typeface="Calibri" panose="020F0502020204030204" pitchFamily="34" charset="0"/>
                <a:cs typeface="Times New Roman" panose="02020603050405020304" pitchFamily="18" charset="0"/>
              </a:rPr>
              <a:t>For the 1900.5 WG Chair to make any editorial changes as required and forward the draft PAR in document 5-18-0027-00 to the </a:t>
            </a:r>
            <a:r>
              <a:rPr lang="en-US" sz="2000" dirty="0" err="1">
                <a:ea typeface="Calibri" panose="020F0502020204030204" pitchFamily="34" charset="0"/>
                <a:cs typeface="Times New Roman" panose="02020603050405020304" pitchFamily="18" charset="0"/>
              </a:rPr>
              <a:t>DySPAN</a:t>
            </a:r>
            <a:r>
              <a:rPr lang="en-US" sz="2000" dirty="0">
                <a:ea typeface="Calibri" panose="020F0502020204030204" pitchFamily="34" charset="0"/>
                <a:cs typeface="Times New Roman" panose="02020603050405020304" pitchFamily="18" charset="0"/>
              </a:rPr>
              <a:t>-SC Sponsor for approval to submit the PAR for consideration by IEEE SASB.</a:t>
            </a:r>
          </a:p>
          <a:p>
            <a:pPr marL="0" marR="0" indent="0">
              <a:spcBef>
                <a:spcPts val="0"/>
              </a:spcBef>
              <a:spcAft>
                <a:spcPts val="0"/>
              </a:spcAft>
              <a:buNone/>
            </a:pPr>
            <a:r>
              <a:rPr lang="en-US" sz="2000" dirty="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Mover:  </a:t>
            </a:r>
            <a:r>
              <a:rPr lang="en-US" sz="2000" dirty="0">
                <a:ea typeface="Calibri" panose="020F0502020204030204" pitchFamily="34" charset="0"/>
                <a:cs typeface="Times New Roman" panose="02020603050405020304" pitchFamily="18" charset="0"/>
              </a:rPr>
              <a:t>Lynn Grande</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Second: </a:t>
            </a:r>
            <a:r>
              <a:rPr lang="en-US" sz="2000" dirty="0">
                <a:ea typeface="Calibri" panose="020F0502020204030204" pitchFamily="34" charset="0"/>
                <a:cs typeface="Times New Roman" panose="02020603050405020304" pitchFamily="18" charset="0"/>
              </a:rPr>
              <a:t>Darcy Swain Walsh</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Vote:  </a:t>
            </a:r>
            <a:r>
              <a:rPr lang="en-US" sz="2000" dirty="0">
                <a:ea typeface="Calibri" panose="020F0502020204030204" pitchFamily="34" charset="0"/>
                <a:cs typeface="Times New Roman" panose="02020603050405020304" pitchFamily="18" charset="0"/>
              </a:rPr>
              <a:t>Approve:  11   Disapprove:  1   Abstain  1  DNV:  3</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MOTION PASSES…</a:t>
            </a:r>
          </a:p>
          <a:p>
            <a:pPr marL="0" marR="0" indent="0">
              <a:spcBef>
                <a:spcPts val="0"/>
              </a:spcBef>
              <a:spcAft>
                <a:spcPts val="0"/>
              </a:spcAft>
              <a:buNone/>
            </a:pPr>
            <a:endParaRPr lang="en-US" sz="2000" dirty="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Comments:  “</a:t>
            </a:r>
            <a:r>
              <a:rPr lang="en-US" sz="2000" dirty="0">
                <a:ea typeface="Calibri" panose="020F0502020204030204" pitchFamily="34" charset="0"/>
                <a:cs typeface="Times New Roman" panose="02020603050405020304" pitchFamily="18" charset="0"/>
              </a:rPr>
              <a:t>Unfortunately I have to vote disapprove because given the PAR wording focuses on the antiquated concepts of cognitive radio, software defined radio, and dynamic spectrum allocation as the singular objective. I believe that the wording should replace cognitive radio with cognitive wireless networks, software defined radio with self-configuring wireless networks and call out dynamic spectrum allocation as a required but not singularly sufficient enabling technology for cognitive wireless networks.”</a:t>
            </a:r>
          </a:p>
        </p:txBody>
      </p:sp>
      <p:sp>
        <p:nvSpPr>
          <p:cNvPr id="4" name="Date Placeholder 3"/>
          <p:cNvSpPr>
            <a:spLocks noGrp="1"/>
          </p:cNvSpPr>
          <p:nvPr>
            <p:ph type="dt" sz="quarter" idx="10"/>
          </p:nvPr>
        </p:nvSpPr>
        <p:spPr/>
        <p:txBody>
          <a:bodyPr/>
          <a:lstStyle/>
          <a:p>
            <a:pPr>
              <a:defRPr/>
            </a:pPr>
            <a:fld id="{43888FFE-1897-48F3-AF18-9CF80853A43E}"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836893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a:t>October meeting deferred…</a:t>
            </a:r>
          </a:p>
          <a:p>
            <a:pPr lvl="1"/>
            <a:r>
              <a:rPr lang="en-US" sz="2000" dirty="0"/>
              <a:t>Primary focus on updates to WG P&amp;P</a:t>
            </a:r>
          </a:p>
          <a:p>
            <a:pPr lvl="1"/>
            <a:r>
              <a:rPr lang="en-US" sz="2000" dirty="0"/>
              <a:t>Planning virtual “far east” plenary Nov 27-29</a:t>
            </a:r>
          </a:p>
          <a:p>
            <a:pPr lvl="2"/>
            <a:r>
              <a:rPr lang="en-US" sz="1600" dirty="0"/>
              <a:t>Sync with time in China / Japan</a:t>
            </a:r>
          </a:p>
          <a:p>
            <a:pPr lvl="2"/>
            <a:r>
              <a:rPr lang="en-US" sz="1600" dirty="0"/>
              <a:t>When will 1900.5 F2F be?</a:t>
            </a:r>
          </a:p>
          <a:p>
            <a:r>
              <a:rPr lang="en-US" sz="2400" dirty="0"/>
              <a:t>Architecture / API Study Group</a:t>
            </a:r>
          </a:p>
          <a:p>
            <a:pPr lvl="1"/>
            <a:r>
              <a:rPr lang="en-US" sz="2000" dirty="0"/>
              <a:t>Update?</a:t>
            </a:r>
          </a:p>
          <a:p>
            <a:r>
              <a:rPr lang="en-US" sz="2400" dirty="0"/>
              <a:t>Machine Learning Study Group</a:t>
            </a:r>
          </a:p>
          <a:p>
            <a:pPr lvl="1"/>
            <a:r>
              <a:rPr lang="en-US" sz="2000" dirty="0"/>
              <a:t>Update?</a:t>
            </a:r>
          </a:p>
          <a:p>
            <a:pPr lvl="1"/>
            <a:endParaRPr lang="en-US" sz="20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912DB02A-B0F8-4E7F-AB3D-2B5D1E030940}"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457200" y="1447800"/>
            <a:ext cx="7924800" cy="4525963"/>
          </a:xfrm>
        </p:spPr>
        <p:txBody>
          <a:bodyPr/>
          <a:lstStyle/>
          <a:p>
            <a:r>
              <a:rPr lang="en-US" sz="2000" dirty="0"/>
              <a:t>Working on “Get </a:t>
            </a:r>
            <a:r>
              <a:rPr lang="en-US" sz="2000" dirty="0" err="1"/>
              <a:t>DySPAN</a:t>
            </a:r>
            <a:r>
              <a:rPr lang="en-US" sz="2000" dirty="0"/>
              <a:t>-SC” Program:  Probably not…</a:t>
            </a:r>
          </a:p>
          <a:p>
            <a:r>
              <a:rPr lang="en-US" sz="2000" dirty="0"/>
              <a:t>NSC – Status (Several projects targeting 1900.5 compliance)</a:t>
            </a:r>
          </a:p>
          <a:p>
            <a:pPr lvl="1"/>
            <a:r>
              <a:rPr lang="en-US" sz="1800" dirty="0"/>
              <a:t>Working towards release of project list</a:t>
            </a:r>
          </a:p>
          <a:p>
            <a:r>
              <a:rPr lang="en-US" sz="2000" dirty="0"/>
              <a:t>Standards paper in process – No update…</a:t>
            </a:r>
          </a:p>
          <a:p>
            <a:pPr lvl="1"/>
            <a:r>
              <a:rPr lang="en-US" sz="1800" dirty="0"/>
              <a:t>Communications Magazine</a:t>
            </a:r>
          </a:p>
          <a:p>
            <a:pPr lvl="2"/>
            <a:r>
              <a:rPr lang="en-US" sz="1600" dirty="0"/>
              <a:t>1900.5.1 tutorial in works</a:t>
            </a:r>
          </a:p>
          <a:p>
            <a:pPr lvl="2"/>
            <a:r>
              <a:rPr lang="en-US" sz="1600" dirty="0"/>
              <a:t>1900.5.2 paper accepted (Publication date December?)</a:t>
            </a:r>
          </a:p>
          <a:p>
            <a:pPr lvl="1"/>
            <a:r>
              <a:rPr lang="en-US" sz="1800" dirty="0"/>
              <a:t>Paper on 1900.5.2 over VITA 49 Accepted but stalled</a:t>
            </a:r>
          </a:p>
          <a:p>
            <a:pPr lvl="2"/>
            <a:r>
              <a:rPr lang="en-US" sz="1400" dirty="0"/>
              <a:t>New review to be answered and pushed to next issue (working responses)</a:t>
            </a:r>
          </a:p>
          <a:p>
            <a:r>
              <a:rPr lang="en-US" sz="2000" dirty="0"/>
              <a:t>General set of </a:t>
            </a:r>
            <a:r>
              <a:rPr lang="en-US" sz="2000" dirty="0" err="1"/>
              <a:t>DySPAN</a:t>
            </a:r>
            <a:r>
              <a:rPr lang="en-US" sz="2000" dirty="0"/>
              <a:t>-SC papers for Pub</a:t>
            </a:r>
          </a:p>
          <a:p>
            <a:pPr lvl="1"/>
            <a:r>
              <a:rPr lang="en-US" sz="1800" dirty="0"/>
              <a:t>Issue in communications standards magazine </a:t>
            </a:r>
          </a:p>
          <a:p>
            <a:pPr lvl="2"/>
            <a:r>
              <a:rPr lang="en-US" sz="1600" dirty="0"/>
              <a:t>Spectrum related standards</a:t>
            </a:r>
          </a:p>
          <a:p>
            <a:pPr lvl="2"/>
            <a:r>
              <a:rPr lang="en-US" sz="1600" dirty="0"/>
              <a:t>Issues stalled – ????</a:t>
            </a:r>
          </a:p>
          <a:p>
            <a:pPr lvl="2"/>
            <a:r>
              <a:rPr lang="en-US" sz="1600" b="1" dirty="0">
                <a:solidFill>
                  <a:srgbClr val="FF0000"/>
                </a:solidFill>
              </a:rPr>
              <a:t>AI Mat – Ask about this at </a:t>
            </a:r>
            <a:r>
              <a:rPr lang="en-US" sz="1600" b="1" dirty="0" err="1">
                <a:solidFill>
                  <a:srgbClr val="FF0000"/>
                </a:solidFill>
              </a:rPr>
              <a:t>DySPAN</a:t>
            </a:r>
            <a:r>
              <a:rPr lang="en-US" sz="1600" b="1" dirty="0">
                <a:solidFill>
                  <a:srgbClr val="FF0000"/>
                </a:solidFill>
              </a:rPr>
              <a:t>-SC meeting….</a:t>
            </a:r>
          </a:p>
        </p:txBody>
      </p:sp>
      <p:sp>
        <p:nvSpPr>
          <p:cNvPr id="4" name="Date Placeholder 3"/>
          <p:cNvSpPr>
            <a:spLocks noGrp="1"/>
          </p:cNvSpPr>
          <p:nvPr>
            <p:ph type="dt" sz="quarter" idx="10"/>
          </p:nvPr>
        </p:nvSpPr>
        <p:spPr/>
        <p:txBody>
          <a:bodyPr/>
          <a:lstStyle/>
          <a:p>
            <a:pPr>
              <a:defRPr/>
            </a:pPr>
            <a:fld id="{B241B974-5CE4-4160-9AC8-7A0B8B2EB721}"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6C08829E-7DEE-4934-B5C7-A34B567EA034}" type="datetime1">
              <a:rPr lang="en-US" smtClean="0"/>
              <a:t>11/6/2018</a:t>
            </a:fld>
            <a:endParaRPr lang="en-US"/>
          </a:p>
        </p:txBody>
      </p:sp>
      <p:sp>
        <p:nvSpPr>
          <p:cNvPr id="3" name="Footer Placeholder 2"/>
          <p:cNvSpPr>
            <a:spLocks noGrp="1"/>
          </p:cNvSpPr>
          <p:nvPr>
            <p:ph type="ftr" sz="quarter" idx="11"/>
          </p:nvPr>
        </p:nvSpPr>
        <p:spPr/>
        <p:txBody>
          <a:bodyPr/>
          <a:lstStyle/>
          <a:p>
            <a:pPr>
              <a:defRPr/>
            </a:pPr>
            <a:r>
              <a:rPr lang="en-US"/>
              <a:t>Doc #: 5-18-0039-01-agen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u="sng" dirty="0">
                <a:hlinkClick r:id="rId3"/>
              </a:rPr>
              <a:t>Join WebEx meeting</a:t>
            </a:r>
            <a:r>
              <a:rPr lang="en-US" dirty="0"/>
              <a:t>   </a:t>
            </a:r>
            <a:br>
              <a:rPr lang="en-US" dirty="0"/>
            </a:br>
            <a:r>
              <a:rPr lang="en-US" dirty="0" err="1"/>
              <a:t>Meeting</a:t>
            </a:r>
            <a:r>
              <a:rPr lang="en-US" dirty="0"/>
              <a:t> number (access code): 909 315 836 </a:t>
            </a:r>
            <a:br>
              <a:rPr lang="en-US" dirty="0"/>
            </a:br>
            <a:r>
              <a:rPr lang="en-US" dirty="0"/>
              <a:t>Meeting password: </a:t>
            </a:r>
            <a:r>
              <a:rPr lang="en-US" dirty="0" err="1"/>
              <a:t>pPGdAhiZ</a:t>
            </a:r>
            <a:r>
              <a:rPr lang="en-US" dirty="0"/>
              <a:t>  </a:t>
            </a:r>
            <a:br>
              <a:rPr lang="en-US" dirty="0"/>
            </a:br>
            <a:r>
              <a:rPr lang="en-US" dirty="0"/>
              <a:t>  </a:t>
            </a:r>
            <a:br>
              <a:rPr lang="en-US" dirty="0"/>
            </a:br>
            <a:br>
              <a:rPr lang="en-US" dirty="0"/>
            </a:br>
            <a:r>
              <a:rPr lang="en-US" dirty="0"/>
              <a:t>Join from a video system or application</a:t>
            </a:r>
            <a:br>
              <a:rPr lang="en-US" dirty="0"/>
            </a:br>
            <a:r>
              <a:rPr lang="en-US" dirty="0"/>
              <a:t>Dial </a:t>
            </a:r>
            <a:r>
              <a:rPr lang="en-US" u="sng" dirty="0">
                <a:hlinkClick r:id="rId4"/>
              </a:rPr>
              <a:t>909315836@baefed.webex.com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Call-in toll-free number (US/Canada)  </a:t>
            </a:r>
            <a:br>
              <a:rPr lang="en-US" dirty="0"/>
            </a:br>
            <a:r>
              <a:rPr lang="en-US" b="1" dirty="0"/>
              <a:t>1-669-234-1181</a:t>
            </a:r>
            <a:r>
              <a:rPr lang="en-US" dirty="0"/>
              <a:t> Call-in toll number (US/Canada)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Doodle Poll</a:t>
            </a:r>
          </a:p>
        </p:txBody>
      </p:sp>
      <p:sp>
        <p:nvSpPr>
          <p:cNvPr id="4" name="Date Placeholder 3"/>
          <p:cNvSpPr>
            <a:spLocks noGrp="1"/>
          </p:cNvSpPr>
          <p:nvPr>
            <p:ph type="dt" sz="half" idx="10"/>
          </p:nvPr>
        </p:nvSpPr>
        <p:spPr/>
        <p:txBody>
          <a:bodyPr/>
          <a:lstStyle/>
          <a:p>
            <a:pPr>
              <a:defRPr/>
            </a:pPr>
            <a:fld id="{C2402330-D967-43A0-8EC9-68424504EB73}"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pic>
        <p:nvPicPr>
          <p:cNvPr id="7" name="Picture 6"/>
          <p:cNvPicPr>
            <a:picLocks noChangeAspect="1"/>
          </p:cNvPicPr>
          <p:nvPr/>
        </p:nvPicPr>
        <p:blipFill>
          <a:blip r:embed="rId2"/>
          <a:stretch>
            <a:fillRect/>
          </a:stretch>
        </p:blipFill>
        <p:spPr>
          <a:xfrm>
            <a:off x="838200" y="1417638"/>
            <a:ext cx="7162800" cy="4620735"/>
          </a:xfrm>
          <a:prstGeom prst="rect">
            <a:avLst/>
          </a:prstGeom>
        </p:spPr>
      </p:pic>
    </p:spTree>
    <p:extLst>
      <p:ext uri="{BB962C8B-B14F-4D97-AF65-F5344CB8AC3E}">
        <p14:creationId xmlns:p14="http://schemas.microsoft.com/office/powerpoint/2010/main" val="154628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Updated Doodle Results on F2F</a:t>
            </a:r>
          </a:p>
        </p:txBody>
      </p:sp>
      <p:sp>
        <p:nvSpPr>
          <p:cNvPr id="4" name="Date Placeholder 3"/>
          <p:cNvSpPr>
            <a:spLocks noGrp="1"/>
          </p:cNvSpPr>
          <p:nvPr>
            <p:ph type="dt" sz="half" idx="10"/>
          </p:nvPr>
        </p:nvSpPr>
        <p:spPr/>
        <p:txBody>
          <a:bodyPr/>
          <a:lstStyle/>
          <a:p>
            <a:pPr>
              <a:defRPr/>
            </a:pPr>
            <a:fld id="{5575A467-5F76-45CE-920E-4739C9B40D16}"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8" name="TextBox 7"/>
          <p:cNvSpPr txBox="1"/>
          <p:nvPr/>
        </p:nvSpPr>
        <p:spPr>
          <a:xfrm>
            <a:off x="2485572" y="6001354"/>
            <a:ext cx="3261021" cy="369332"/>
          </a:xfrm>
          <a:prstGeom prst="rect">
            <a:avLst/>
          </a:prstGeom>
          <a:noFill/>
        </p:spPr>
        <p:txBody>
          <a:bodyPr wrap="none" rtlCol="0">
            <a:spAutoFit/>
          </a:bodyPr>
          <a:lstStyle/>
          <a:p>
            <a:r>
              <a:rPr lang="en-US" dirty="0"/>
              <a:t>Dec 6-7 seems to be best dates…</a:t>
            </a:r>
          </a:p>
        </p:txBody>
      </p:sp>
      <p:pic>
        <p:nvPicPr>
          <p:cNvPr id="7" name="Picture 6"/>
          <p:cNvPicPr>
            <a:picLocks noChangeAspect="1"/>
          </p:cNvPicPr>
          <p:nvPr/>
        </p:nvPicPr>
        <p:blipFill>
          <a:blip r:embed="rId2"/>
          <a:stretch>
            <a:fillRect/>
          </a:stretch>
        </p:blipFill>
        <p:spPr>
          <a:xfrm>
            <a:off x="762000" y="1191990"/>
            <a:ext cx="7321764" cy="4749042"/>
          </a:xfrm>
          <a:prstGeom prst="rect">
            <a:avLst/>
          </a:prstGeom>
        </p:spPr>
      </p:pic>
    </p:spTree>
    <p:extLst>
      <p:ext uri="{BB962C8B-B14F-4D97-AF65-F5344CB8AC3E}">
        <p14:creationId xmlns:p14="http://schemas.microsoft.com/office/powerpoint/2010/main" val="243430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a:t>
            </a:r>
            <a:r>
              <a:rPr lang="en-US" baseline="30000" dirty="0"/>
              <a:t>nd</a:t>
            </a:r>
            <a:r>
              <a:rPr lang="en-US" dirty="0"/>
              <a:t> Doodle Poll</a:t>
            </a:r>
          </a:p>
        </p:txBody>
      </p:sp>
      <p:sp>
        <p:nvSpPr>
          <p:cNvPr id="4" name="Date Placeholder 3"/>
          <p:cNvSpPr>
            <a:spLocks noGrp="1"/>
          </p:cNvSpPr>
          <p:nvPr>
            <p:ph type="dt" sz="half" idx="10"/>
          </p:nvPr>
        </p:nvSpPr>
        <p:spPr/>
        <p:txBody>
          <a:bodyPr/>
          <a:lstStyle/>
          <a:p>
            <a:pPr>
              <a:defRPr/>
            </a:pPr>
            <a:fld id="{E56F9377-DEF7-4862-9000-699CFDBF633B}"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pic>
        <p:nvPicPr>
          <p:cNvPr id="7" name="Picture 6"/>
          <p:cNvPicPr>
            <a:picLocks noChangeAspect="1"/>
          </p:cNvPicPr>
          <p:nvPr/>
        </p:nvPicPr>
        <p:blipFill>
          <a:blip r:embed="rId2"/>
          <a:stretch>
            <a:fillRect/>
          </a:stretch>
        </p:blipFill>
        <p:spPr>
          <a:xfrm>
            <a:off x="1294584" y="1676400"/>
            <a:ext cx="6334125" cy="3962400"/>
          </a:xfrm>
          <a:prstGeom prst="rect">
            <a:avLst/>
          </a:prstGeom>
        </p:spPr>
      </p:pic>
    </p:spTree>
    <p:extLst>
      <p:ext uri="{BB962C8B-B14F-4D97-AF65-F5344CB8AC3E}">
        <p14:creationId xmlns:p14="http://schemas.microsoft.com/office/powerpoint/2010/main" val="1551160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Doodle Results on Meeting Times</a:t>
            </a:r>
          </a:p>
        </p:txBody>
      </p:sp>
      <p:sp>
        <p:nvSpPr>
          <p:cNvPr id="4" name="Date Placeholder 3"/>
          <p:cNvSpPr>
            <a:spLocks noGrp="1"/>
          </p:cNvSpPr>
          <p:nvPr>
            <p:ph type="dt" sz="half" idx="10"/>
          </p:nvPr>
        </p:nvSpPr>
        <p:spPr/>
        <p:txBody>
          <a:bodyPr/>
          <a:lstStyle/>
          <a:p>
            <a:pPr>
              <a:defRPr/>
            </a:pPr>
            <a:fld id="{29AEA92A-8FF8-46AD-92B8-AAA818422FE4}"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
        <p:nvSpPr>
          <p:cNvPr id="9" name="TextBox 8"/>
          <p:cNvSpPr txBox="1"/>
          <p:nvPr/>
        </p:nvSpPr>
        <p:spPr>
          <a:xfrm>
            <a:off x="2514600" y="6057322"/>
            <a:ext cx="3480825" cy="369332"/>
          </a:xfrm>
          <a:prstGeom prst="rect">
            <a:avLst/>
          </a:prstGeom>
          <a:noFill/>
        </p:spPr>
        <p:txBody>
          <a:bodyPr wrap="none" rtlCol="0">
            <a:spAutoFit/>
          </a:bodyPr>
          <a:lstStyle/>
          <a:p>
            <a:r>
              <a:rPr lang="en-US" dirty="0"/>
              <a:t>Results require some consideration</a:t>
            </a:r>
          </a:p>
        </p:txBody>
      </p:sp>
      <p:pic>
        <p:nvPicPr>
          <p:cNvPr id="11" name="Picture 10"/>
          <p:cNvPicPr>
            <a:picLocks noChangeAspect="1"/>
          </p:cNvPicPr>
          <p:nvPr/>
        </p:nvPicPr>
        <p:blipFill>
          <a:blip r:embed="rId2"/>
          <a:stretch>
            <a:fillRect/>
          </a:stretch>
        </p:blipFill>
        <p:spPr>
          <a:xfrm>
            <a:off x="0" y="1189296"/>
            <a:ext cx="9144000" cy="4912702"/>
          </a:xfrm>
          <a:prstGeom prst="rect">
            <a:avLst/>
          </a:prstGeom>
        </p:spPr>
      </p:pic>
    </p:spTree>
    <p:extLst>
      <p:ext uri="{BB962C8B-B14F-4D97-AF65-F5344CB8AC3E}">
        <p14:creationId xmlns:p14="http://schemas.microsoft.com/office/powerpoint/2010/main" val="13707003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42296" y="990600"/>
            <a:ext cx="8382000" cy="4525963"/>
          </a:xfrm>
        </p:spPr>
        <p:txBody>
          <a:bodyPr/>
          <a:lstStyle/>
          <a:p>
            <a:r>
              <a:rPr lang="en-US" sz="2000" dirty="0"/>
              <a:t>Next WG meeting tentatively 2:30 PM EST (UTC-5) on Tuesday 04 December 2018 (If no F2F)</a:t>
            </a:r>
          </a:p>
          <a:p>
            <a:pPr lvl="1"/>
            <a:r>
              <a:rPr lang="en-US" sz="1800" dirty="0"/>
              <a:t>Doodle Poll on time change suggests 8 AM Tuesday</a:t>
            </a:r>
          </a:p>
          <a:p>
            <a:pPr lvl="2"/>
            <a:r>
              <a:rPr lang="en-US" sz="1600" dirty="0"/>
              <a:t>But some key people may be unavailable</a:t>
            </a:r>
          </a:p>
          <a:p>
            <a:pPr lvl="2"/>
            <a:r>
              <a:rPr lang="en-US" sz="1600" b="1" dirty="0">
                <a:solidFill>
                  <a:srgbClr val="FF0000"/>
                </a:solidFill>
              </a:rPr>
              <a:t>Skip for December….</a:t>
            </a:r>
          </a:p>
          <a:p>
            <a:pPr lvl="1"/>
            <a:r>
              <a:rPr lang="en-US" sz="1800" dirty="0"/>
              <a:t>Other possibilities</a:t>
            </a:r>
          </a:p>
          <a:p>
            <a:pPr lvl="2"/>
            <a:r>
              <a:rPr lang="en-US" sz="1600" dirty="0"/>
              <a:t>Rotating schedule between two times</a:t>
            </a:r>
          </a:p>
          <a:p>
            <a:pPr lvl="2"/>
            <a:r>
              <a:rPr lang="en-US" sz="1600" dirty="0"/>
              <a:t>Produce minutes earlier to allow non attendees easier engagement</a:t>
            </a:r>
          </a:p>
          <a:p>
            <a:pPr lvl="2"/>
            <a:r>
              <a:rPr lang="en-US" sz="1600" b="1" dirty="0">
                <a:solidFill>
                  <a:srgbClr val="FF0000"/>
                </a:solidFill>
              </a:rPr>
              <a:t>Tentative:  Mat will flip schedules between 2:30 PM and 8 AM each month</a:t>
            </a:r>
          </a:p>
          <a:p>
            <a:r>
              <a:rPr lang="en-US" sz="2000" dirty="0"/>
              <a:t>Face to Face for December?  (1900.5 only)</a:t>
            </a:r>
          </a:p>
          <a:p>
            <a:pPr lvl="1"/>
            <a:r>
              <a:rPr lang="en-US" sz="1800" dirty="0"/>
              <a:t>Planning virtual “far east” plenary Nov 27-29</a:t>
            </a:r>
          </a:p>
          <a:p>
            <a:pPr lvl="2"/>
            <a:r>
              <a:rPr lang="en-US" sz="1400" b="1" dirty="0">
                <a:solidFill>
                  <a:srgbClr val="FF0000"/>
                </a:solidFill>
              </a:rPr>
              <a:t>Mat will schedule one teleconference week of Nov 27-29</a:t>
            </a:r>
          </a:p>
          <a:p>
            <a:pPr lvl="2"/>
            <a:r>
              <a:rPr lang="en-US" sz="1400" b="1" dirty="0">
                <a:solidFill>
                  <a:srgbClr val="FF0000"/>
                </a:solidFill>
              </a:rPr>
              <a:t>Call for candidates for elections….</a:t>
            </a:r>
          </a:p>
          <a:p>
            <a:pPr lvl="1"/>
            <a:r>
              <a:rPr lang="en-US" sz="2000" dirty="0"/>
              <a:t>Dec. 6-7 Mclean  VA  (John Stine) </a:t>
            </a:r>
          </a:p>
          <a:p>
            <a:pPr lvl="2"/>
            <a:r>
              <a:rPr lang="en-US" sz="1800" dirty="0" err="1"/>
              <a:t>Strawpoll</a:t>
            </a:r>
            <a:r>
              <a:rPr lang="en-US" sz="1800" dirty="0"/>
              <a:t>:  Can attend at least one day:  7+2</a:t>
            </a:r>
          </a:p>
          <a:p>
            <a:r>
              <a:rPr lang="en-US" sz="2000" dirty="0"/>
              <a:t>Face to Face in March for </a:t>
            </a:r>
            <a:r>
              <a:rPr lang="en-US" sz="2000" dirty="0" err="1"/>
              <a:t>DySPAN</a:t>
            </a:r>
            <a:r>
              <a:rPr lang="en-US" sz="2000" dirty="0"/>
              <a:t>-SC</a:t>
            </a:r>
          </a:p>
          <a:p>
            <a:pPr lvl="1"/>
            <a:r>
              <a:rPr lang="en-US" sz="1800" dirty="0"/>
              <a:t>FL , Cape Canaveral</a:t>
            </a:r>
          </a:p>
          <a:p>
            <a:pPr lvl="1"/>
            <a:endParaRPr lang="en-US" sz="1800" dirty="0"/>
          </a:p>
          <a:p>
            <a:endParaRPr lang="en-US" sz="2000" dirty="0"/>
          </a:p>
        </p:txBody>
      </p:sp>
      <p:sp>
        <p:nvSpPr>
          <p:cNvPr id="4" name="Date Placeholder 3"/>
          <p:cNvSpPr>
            <a:spLocks noGrp="1"/>
          </p:cNvSpPr>
          <p:nvPr>
            <p:ph type="dt" sz="quarter" idx="10"/>
          </p:nvPr>
        </p:nvSpPr>
        <p:spPr/>
        <p:txBody>
          <a:bodyPr/>
          <a:lstStyle/>
          <a:p>
            <a:pPr>
              <a:defRPr/>
            </a:pPr>
            <a:fld id="{8847706A-ACFA-4EB5-BA02-AFEC707B5EC7}"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2652567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p:txBody>
          <a:bodyPr/>
          <a:lstStyle/>
          <a:p>
            <a:r>
              <a:rPr lang="en-US" dirty="0"/>
              <a:t>FCC released next version of proceeding 3.7-4 GHz…</a:t>
            </a:r>
          </a:p>
          <a:p>
            <a:pPr lvl="1"/>
            <a:r>
              <a:rPr lang="en-US" dirty="0"/>
              <a:t>Favorable comments on our comments</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p:txBody>
          <a:bodyPr/>
          <a:lstStyle/>
          <a:p>
            <a:pPr>
              <a:defRPr/>
            </a:pPr>
            <a:fld id="{35474B6C-8839-421D-BEF0-E874D7952B73}" type="datetime1">
              <a:rPr lang="en-US" smtClean="0"/>
              <a:t>11/6/2018</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p:txBody>
          <a:bodyPr/>
          <a:lstStyle/>
          <a:p>
            <a:pPr>
              <a:defRPr/>
            </a:pPr>
            <a:r>
              <a:rPr lang="en-US"/>
              <a:t>Doc #: 5-18-0039-01-agen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0380347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10/2/18 @2:30 PM US EDT (UTC-4)</a:t>
            </a:r>
            <a:br>
              <a:rPr lang="en-US" dirty="0"/>
            </a:br>
            <a:endParaRPr lang="en-US" dirty="0"/>
          </a:p>
        </p:txBody>
      </p:sp>
      <p:sp>
        <p:nvSpPr>
          <p:cNvPr id="4" name="Date Placeholder 3"/>
          <p:cNvSpPr>
            <a:spLocks noGrp="1"/>
          </p:cNvSpPr>
          <p:nvPr>
            <p:ph type="dt" sz="half" idx="10"/>
          </p:nvPr>
        </p:nvSpPr>
        <p:spPr/>
        <p:txBody>
          <a:bodyPr/>
          <a:lstStyle/>
          <a:p>
            <a:pPr>
              <a:defRPr/>
            </a:pPr>
            <a:fld id="{02A41913-A1F5-41AA-8A5C-86CE077366D9}"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26</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a:t>
            </a:r>
          </a:p>
        </p:txBody>
      </p:sp>
      <p:sp>
        <p:nvSpPr>
          <p:cNvPr id="4" name="Date Placeholder 3"/>
          <p:cNvSpPr>
            <a:spLocks noGrp="1"/>
          </p:cNvSpPr>
          <p:nvPr>
            <p:ph type="dt" sz="quarter" idx="10"/>
          </p:nvPr>
        </p:nvSpPr>
        <p:spPr/>
        <p:txBody>
          <a:bodyPr/>
          <a:lstStyle/>
          <a:p>
            <a:pPr>
              <a:defRPr/>
            </a:pPr>
            <a:fld id="{0762CE8E-452E-4E61-B14F-0DD9A792096B}"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2394736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being updated…</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p:txBody>
          <a:bodyPr/>
          <a:lstStyle/>
          <a:p>
            <a:pPr>
              <a:defRPr/>
            </a:pPr>
            <a:fld id="{DF6C528E-C943-41D0-9CF2-BFBF8D90E701}" type="datetime1">
              <a:rPr lang="en-US" smtClean="0"/>
              <a:t>11/6/2018</a:t>
            </a:fld>
            <a:endParaRPr lang="en-US"/>
          </a:p>
        </p:txBody>
      </p:sp>
      <p:sp>
        <p:nvSpPr>
          <p:cNvPr id="3" name="Footer Placeholder 2"/>
          <p:cNvSpPr>
            <a:spLocks noGrp="1"/>
          </p:cNvSpPr>
          <p:nvPr>
            <p:ph type="ftr" sz="quarter" idx="11"/>
          </p:nvPr>
        </p:nvSpPr>
        <p:spPr/>
        <p:txBody>
          <a:bodyPr/>
          <a:lstStyle/>
          <a:p>
            <a:pPr>
              <a:defRPr/>
            </a:pPr>
            <a:r>
              <a:rPr lang="en-US"/>
              <a:t>Doc #: 5-18-0039-01-agen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2F18B73B-0464-46BA-A1BF-88C139B23A88}" type="datetime1">
              <a:rPr lang="en-US" smtClean="0"/>
              <a:t>11/6/2018</a:t>
            </a:fld>
            <a:endParaRPr lang="en-US"/>
          </a:p>
        </p:txBody>
      </p:sp>
      <p:sp>
        <p:nvSpPr>
          <p:cNvPr id="4" name="Footer Placeholder 3"/>
          <p:cNvSpPr>
            <a:spLocks noGrp="1"/>
          </p:cNvSpPr>
          <p:nvPr>
            <p:ph type="ftr" sz="quarter" idx="11"/>
          </p:nvPr>
        </p:nvSpPr>
        <p:spPr/>
        <p:txBody>
          <a:bodyPr/>
          <a:lstStyle/>
          <a:p>
            <a:pPr>
              <a:defRPr/>
            </a:pPr>
            <a:r>
              <a:rPr lang="en-US"/>
              <a:t>Doc #: 5-18-0039-01-agen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2408145151"/>
              </p:ext>
            </p:extLst>
          </p:nvPr>
        </p:nvGraphicFramePr>
        <p:xfrm>
          <a:off x="838200" y="892941"/>
          <a:ext cx="6260543" cy="4713665"/>
        </p:xfrm>
        <a:graphic>
          <a:graphicData uri="http://schemas.openxmlformats.org/drawingml/2006/table">
            <a:tbl>
              <a:tblPr>
                <a:tableStyleId>{5C22544A-7EE6-4342-B048-85BDC9FD1C3A}</a:tableStyleId>
              </a:tblPr>
              <a:tblGrid>
                <a:gridCol w="514908">
                  <a:extLst>
                    <a:ext uri="{9D8B030D-6E8A-4147-A177-3AD203B41FA5}">
                      <a16:colId xmlns:a16="http://schemas.microsoft.com/office/drawing/2014/main" val="20000"/>
                    </a:ext>
                  </a:extLst>
                </a:gridCol>
                <a:gridCol w="990629">
                  <a:extLst>
                    <a:ext uri="{9D8B030D-6E8A-4147-A177-3AD203B41FA5}">
                      <a16:colId xmlns:a16="http://schemas.microsoft.com/office/drawing/2014/main" val="20001"/>
                    </a:ext>
                  </a:extLst>
                </a:gridCol>
                <a:gridCol w="813184">
                  <a:extLst>
                    <a:ext uri="{9D8B030D-6E8A-4147-A177-3AD203B41FA5}">
                      <a16:colId xmlns:a16="http://schemas.microsoft.com/office/drawing/2014/main" val="20002"/>
                    </a:ext>
                  </a:extLst>
                </a:gridCol>
                <a:gridCol w="817622">
                  <a:extLst>
                    <a:ext uri="{9D8B030D-6E8A-4147-A177-3AD203B41FA5}">
                      <a16:colId xmlns:a16="http://schemas.microsoft.com/office/drawing/2014/main" val="20003"/>
                    </a:ext>
                  </a:extLst>
                </a:gridCol>
                <a:gridCol w="3124200">
                  <a:extLst>
                    <a:ext uri="{9D8B030D-6E8A-4147-A177-3AD203B41FA5}">
                      <a16:colId xmlns:a16="http://schemas.microsoft.com/office/drawing/2014/main" val="20004"/>
                    </a:ext>
                  </a:extLst>
                </a:gridCol>
              </a:tblGrid>
              <a:tr h="500173">
                <a:tc>
                  <a:txBody>
                    <a:bodyPr/>
                    <a:lstStyle/>
                    <a:p>
                      <a:pPr algn="l" fontAlgn="b"/>
                      <a:r>
                        <a:rPr lang="en-US" sz="1000" b="0" i="0" u="none" strike="noStrike" dirty="0">
                          <a:solidFill>
                            <a:srgbClr val="000000"/>
                          </a:solidFill>
                          <a:effectLst/>
                          <a:latin typeface="Calibri" panose="020F0502020204030204" pitchFamily="34" charset="0"/>
                        </a:rPr>
                        <a:t>11/6/18</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val="10002"/>
                  </a:ext>
                </a:extLst>
              </a:tr>
              <a:tr h="16483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3"/>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4"/>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11"/>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2"/>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3"/>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val="10014"/>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5"/>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9"/>
                  </a:ext>
                </a:extLst>
              </a:tr>
              <a:tr h="175261">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val="10021"/>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Saeedeh</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Parsaeefard</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ITRC</a:t>
                      </a:r>
                    </a:p>
                  </a:txBody>
                  <a:tcPr marL="68580" marR="68580" marT="0" marB="0" anchor="b"/>
                </a:tc>
                <a:extLst>
                  <a:ext uri="{0D108BD9-81ED-4DB2-BD59-A6C34878D82A}">
                    <a16:rowId xmlns:a16="http://schemas.microsoft.com/office/drawing/2014/main" val="1077152715"/>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Joe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Messner</a:t>
                      </a: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10023"/>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err="1">
                          <a:solidFill>
                            <a:srgbClr val="000000"/>
                          </a:solidFill>
                          <a:effectLst/>
                          <a:latin typeface="Calibri" panose="020F0502020204030204" pitchFamily="34" charset="0"/>
                          <a:ea typeface="+mn-ea"/>
                          <a:cs typeface="+mn-cs"/>
                        </a:rPr>
                        <a:t>Roghayeh</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extLst>
                  <a:ext uri="{0D108BD9-81ED-4DB2-BD59-A6C34878D82A}">
                    <a16:rowId xmlns:a16="http://schemas.microsoft.com/office/drawing/2014/main" val="10024"/>
                  </a:ext>
                </a:extLst>
              </a:tr>
            </a:tbl>
          </a:graphicData>
        </a:graphic>
      </p:graphicFrame>
      <p:sp>
        <p:nvSpPr>
          <p:cNvPr id="2" name="TextBox 1">
            <a:extLst>
              <a:ext uri="{FF2B5EF4-FFF2-40B4-BE49-F238E27FC236}">
                <a16:creationId xmlns:a16="http://schemas.microsoft.com/office/drawing/2014/main"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457200" y="8382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Status on Architecture / 1900.5 PAR</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a:t>
            </a: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EDD4FAF0-2ED1-4CCF-AC79-AB34C2B5F131}" type="datetime1">
              <a:rPr lang="en-US" smtClean="0"/>
              <a:t>11/6/2018</a:t>
            </a:fld>
            <a:endParaRPr lang="en-US"/>
          </a:p>
        </p:txBody>
      </p:sp>
      <p:sp>
        <p:nvSpPr>
          <p:cNvPr id="3" name="Footer Placeholder 2"/>
          <p:cNvSpPr>
            <a:spLocks noGrp="1"/>
          </p:cNvSpPr>
          <p:nvPr>
            <p:ph type="ftr" sz="quarter" idx="11"/>
          </p:nvPr>
        </p:nvSpPr>
        <p:spPr/>
        <p:txBody>
          <a:bodyPr/>
          <a:lstStyle/>
          <a:p>
            <a:pPr>
              <a:defRPr/>
            </a:pPr>
            <a:r>
              <a:rPr lang="en-US"/>
              <a:t>Doc #: 5-18-0039-01-agen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5-18-00</a:t>
            </a:r>
            <a:r>
              <a:rPr lang="en-US" dirty="0"/>
              <a:t>39</a:t>
            </a:r>
            <a:r>
              <a:rPr dirty="0"/>
              <a:t>-0</a:t>
            </a:r>
            <a:r>
              <a:rPr lang="en-US" dirty="0"/>
              <a:t>1</a:t>
            </a:r>
            <a:endParaRPr dirty="0"/>
          </a:p>
          <a:p>
            <a:endParaRPr dirty="0"/>
          </a:p>
          <a:p>
            <a:r>
              <a:rPr dirty="0"/>
              <a:t>Mover: </a:t>
            </a:r>
            <a:r>
              <a:rPr lang="en-US" dirty="0"/>
              <a:t>Tony</a:t>
            </a:r>
            <a:endParaRPr dirty="0"/>
          </a:p>
          <a:p>
            <a:r>
              <a:rPr dirty="0"/>
              <a:t>Second: </a:t>
            </a:r>
            <a:r>
              <a:rPr lang="en-US" dirty="0"/>
              <a:t> Lynn</a:t>
            </a:r>
          </a:p>
          <a:p>
            <a:r>
              <a:rPr lang="en-US" dirty="0"/>
              <a:t>Vote: UC</a:t>
            </a:r>
            <a:endParaRPr dirty="0"/>
          </a:p>
        </p:txBody>
      </p:sp>
      <p:sp>
        <p:nvSpPr>
          <p:cNvPr id="4" name="Date Placeholder 3"/>
          <p:cNvSpPr>
            <a:spLocks noGrp="1"/>
          </p:cNvSpPr>
          <p:nvPr>
            <p:ph type="dt" sz="quarter" idx="10"/>
          </p:nvPr>
        </p:nvSpPr>
        <p:spPr/>
        <p:txBody>
          <a:bodyPr/>
          <a:lstStyle/>
          <a:p>
            <a:pPr>
              <a:defRPr/>
            </a:pPr>
            <a:fld id="{070EFC56-0AB9-432C-BD13-5AC4F7AEDF6D}" type="datetime1">
              <a:rPr lang="en-US" smtClean="0"/>
              <a:t>11/6/2018</a:t>
            </a:fld>
            <a:endParaRPr lang="en-US"/>
          </a:p>
        </p:txBody>
      </p:sp>
      <p:sp>
        <p:nvSpPr>
          <p:cNvPr id="5" name="Footer Placeholder 4"/>
          <p:cNvSpPr>
            <a:spLocks noGrp="1"/>
          </p:cNvSpPr>
          <p:nvPr>
            <p:ph type="ftr" sz="quarter" idx="11"/>
          </p:nvPr>
        </p:nvSpPr>
        <p:spPr/>
        <p:txBody>
          <a:bodyPr/>
          <a:lstStyle/>
          <a:p>
            <a:pPr>
              <a:defRPr/>
            </a:pPr>
            <a:r>
              <a:rPr lang="en-US"/>
              <a:t>Doc #: 5-18-0039-01-agen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a:t>	</a:t>
            </a:r>
            <a:r>
              <a:rPr lang="en-US" altLang="en-US" sz="2000" b="1">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fld id="{81F521ED-5DA5-4354-AB08-AB9E909426E5}" type="datetime1">
              <a:rPr lang="en-US" smtClean="0"/>
              <a:t>11/6/2018</a:t>
            </a:fld>
            <a:endParaRPr lang="en-US"/>
          </a:p>
        </p:txBody>
      </p:sp>
      <p:sp>
        <p:nvSpPr>
          <p:cNvPr id="3" name="Footer Placeholder 2"/>
          <p:cNvSpPr>
            <a:spLocks noGrp="1"/>
          </p:cNvSpPr>
          <p:nvPr>
            <p:ph type="ftr" sz="quarter" idx="11"/>
          </p:nvPr>
        </p:nvSpPr>
        <p:spPr/>
        <p:txBody>
          <a:bodyPr/>
          <a:lstStyle/>
          <a:p>
            <a:pPr>
              <a:defRPr/>
            </a:pPr>
            <a:r>
              <a:rPr lang="en-US"/>
              <a:t>Doc #: 5-18-0039-01-agen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4C09C07A-29DA-470F-B382-12ABCC0D1546}" type="datetime1">
              <a:rPr lang="en-US" smtClean="0"/>
              <a:t>11/6/2018</a:t>
            </a:fld>
            <a:endParaRPr lang="en-US"/>
          </a:p>
        </p:txBody>
      </p:sp>
      <p:sp>
        <p:nvSpPr>
          <p:cNvPr id="3" name="Footer Placeholder 2"/>
          <p:cNvSpPr>
            <a:spLocks noGrp="1"/>
          </p:cNvSpPr>
          <p:nvPr>
            <p:ph type="ftr" sz="quarter" idx="11"/>
          </p:nvPr>
        </p:nvSpPr>
        <p:spPr/>
        <p:txBody>
          <a:bodyPr/>
          <a:lstStyle/>
          <a:p>
            <a:pPr>
              <a:defRPr/>
            </a:pPr>
            <a:r>
              <a:rPr lang="en-US"/>
              <a:t>Doc #: 5-18-0039-01-agen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2DE7B53-347A-451B-B425-15952A86BE2E}" type="datetime1">
              <a:rPr lang="en-US" smtClean="0"/>
              <a:t>11/6/2018</a:t>
            </a:fld>
            <a:endParaRPr lang="en-US" dirty="0"/>
          </a:p>
        </p:txBody>
      </p:sp>
      <p:sp>
        <p:nvSpPr>
          <p:cNvPr id="3" name="Footer Placeholder 2"/>
          <p:cNvSpPr>
            <a:spLocks noGrp="1"/>
          </p:cNvSpPr>
          <p:nvPr>
            <p:ph type="ftr" sz="quarter" idx="11"/>
          </p:nvPr>
        </p:nvSpPr>
        <p:spPr/>
        <p:txBody>
          <a:bodyPr/>
          <a:lstStyle/>
          <a:p>
            <a:pPr>
              <a:defRPr/>
            </a:pPr>
            <a:r>
              <a:rPr lang="en-US"/>
              <a:t>Doc #: 5-18-0039-01-agen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14301</TotalTime>
  <Words>1814</Words>
  <Application>Microsoft Office PowerPoint</Application>
  <PresentationFormat>On-screen Show (4:3)</PresentationFormat>
  <Paragraphs>422</Paragraphs>
  <Slides>27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Status on 1900.5.1</vt:lpstr>
      <vt:lpstr>Working Schedule for 1900.5.1</vt:lpstr>
      <vt:lpstr>Current Status for 1900.5.2a</vt:lpstr>
      <vt:lpstr>Current Architecture Status</vt:lpstr>
      <vt:lpstr>Electronic Ballot on Architecture PAR EB2018-01</vt:lpstr>
      <vt:lpstr>Other DySPAN-SC Activities</vt:lpstr>
      <vt:lpstr>Marketing Inputs</vt:lpstr>
      <vt:lpstr>Doodle Poll</vt:lpstr>
      <vt:lpstr>Updated Doodle Results on F2F</vt:lpstr>
      <vt:lpstr>2nd Doodle Poll</vt:lpstr>
      <vt:lpstr>Doodle Results on Meeting Times</vt:lpstr>
      <vt:lpstr>Meetings</vt:lpstr>
      <vt:lpstr>AoB</vt:lpstr>
      <vt:lpstr>IEEE 1900.5 Meeting 10/2/18 @2:30 PM US EDT (UTC-4) </vt:lpstr>
      <vt:lpstr>Ad Hoc?</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417</cp:revision>
  <dcterms:created xsi:type="dcterms:W3CDTF">2013-08-13T02:52:21Z</dcterms:created>
  <dcterms:modified xsi:type="dcterms:W3CDTF">2018-11-06T21:27:16Z</dcterms:modified>
</cp:coreProperties>
</file>