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15" r:id="rId3"/>
    <p:sldId id="337" r:id="rId4"/>
    <p:sldId id="370" r:id="rId5"/>
    <p:sldId id="332" r:id="rId6"/>
    <p:sldId id="317" r:id="rId7"/>
    <p:sldId id="387" r:id="rId8"/>
    <p:sldId id="388" r:id="rId9"/>
    <p:sldId id="389" r:id="rId10"/>
    <p:sldId id="390" r:id="rId11"/>
    <p:sldId id="391" r:id="rId12"/>
    <p:sldId id="307" r:id="rId13"/>
    <p:sldId id="360" r:id="rId14"/>
    <p:sldId id="384" r:id="rId15"/>
    <p:sldId id="335" r:id="rId16"/>
    <p:sldId id="393" r:id="rId17"/>
    <p:sldId id="385" r:id="rId18"/>
    <p:sldId id="344" r:id="rId19"/>
    <p:sldId id="346" r:id="rId20"/>
    <p:sldId id="394" r:id="rId21"/>
    <p:sldId id="395" r:id="rId22"/>
    <p:sldId id="397" r:id="rId23"/>
    <p:sldId id="396" r:id="rId24"/>
    <p:sldId id="386" r:id="rId25"/>
    <p:sldId id="364" r:id="rId26"/>
    <p:sldId id="381"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110" d="100"/>
          <a:sy n="110" d="100"/>
        </p:scale>
        <p:origin x="180"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E6B61030-AB14-4C8A-B438-95F9FF232B4B}" type="datetime1">
              <a:rPr lang="en-US" smtClean="0"/>
              <a:t>11/4/2018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5-18-0039-00-agen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743FE94-AB4F-4E73-B991-3C418522F8EF}" type="datetime1">
              <a:rPr lang="en-US" smtClean="0"/>
              <a:t>11/4/2018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5-18-0039-00-agen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286EF0E-E1DF-42CF-B3EA-B02EEACD97EF}" type="datetime1">
              <a:rPr lang="en-US" smtClean="0"/>
              <a:t>11/4/2018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5-18-0039-00-agen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75D86D3-B82E-4F1C-93E2-EADA6FF26BF3}" type="datetime1">
              <a:rPr lang="en-US" smtClean="0"/>
              <a:t>11/4/2018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5-18-0039-00-agen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2E4755F4-F4A4-4142-9D40-E7DEB4C0B7AE}" type="datetime1">
              <a:rPr lang="en-US" smtClean="0"/>
              <a:t>11/4/2018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5-18-0039-00-agen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0AB44A2-4A3A-4F90-A391-1817BE0CE7CB}" type="datetime1">
              <a:rPr lang="en-US" smtClean="0"/>
              <a:t>11/4/2018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5-18-0039-00-agen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2A68A6-68FB-446D-B8D1-3E3872726960}" type="datetime1">
              <a:rPr lang="en-US" smtClean="0"/>
              <a:t>11/4/2018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5-18-0039-00-agen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4D3B90C5-DC4E-4120-87A7-9F3C7A3DF42C}" type="datetime1">
              <a:rPr lang="en-US" smtClean="0"/>
              <a:t>11/4/2018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5-18-0039-00-agen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11CCE0-78B2-4824-A596-A4160560A00B}" type="datetime1">
              <a:rPr lang="en-US" smtClean="0"/>
              <a:t>11/4/2018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5-18-0039-00-agen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7E745F0-C234-4957-822F-21AF36773EFE}" type="datetime1">
              <a:rPr lang="en-US" smtClean="0"/>
              <a:t>11/4/2018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5-18-0039-00-agen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7B98B8C-6240-4B19-8C5B-9F4393B0CB0B}" type="datetime1">
              <a:rPr lang="en-US" smtClean="0"/>
              <a:t>11/4/2018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5-18-0039-00-agen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0B74F4F0-B5B0-4909-98D6-3C62F9387DEB}" type="datetime1">
              <a:rPr lang="en-US" smtClean="0"/>
              <a:t>11/4/2018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5-18-0039-00-agen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fed.webex.com/baefed/j.php?MTID=mba2fd75e236a5d78fb5dea31ea33ea27" TargetMode="External"/><Relationship Id="rId7" Type="http://schemas.openxmlformats.org/officeDocument/2006/relationships/hyperlink" Target="https://help.webex.com/docs/DOC-5412"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www.webex.com/pdf/tollfree_restrictions.pdf" TargetMode="External"/><Relationship Id="rId5" Type="http://schemas.openxmlformats.org/officeDocument/2006/relationships/hyperlink" Target="https://baefed.webex.com/baefed/globalcallin.php?serviceType=MC&amp;ED=6959602&amp;tollFree=1" TargetMode="External"/><Relationship Id="rId4" Type="http://schemas.openxmlformats.org/officeDocument/2006/relationships/hyperlink" Target="sip:909315836@baefed.webex.com"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B4C50B26-4B31-45C7-8BB4-0317848FF402}" type="datetime1">
              <a:rPr lang="en-US" smtClean="0">
                <a:solidFill>
                  <a:srgbClr val="000099"/>
                </a:solidFill>
              </a:rPr>
              <a:t>11/4/2018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46896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a:t>
            </a:r>
            <a:r>
              <a:rPr lang="en-US" sz="1200" b="1" dirty="0" smtClean="0">
                <a:latin typeface="Arial" pitchFamily="34" charset="0"/>
                <a:cs typeface="Times New Roman" pitchFamily="18" charset="0"/>
              </a:rPr>
              <a:t>06 November 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04 November 2018</a:t>
            </a:r>
            <a:endParaRPr lang="en-US" sz="1200" b="1" dirty="0">
              <a:latin typeface="Arial" pitchFamily="34" charset="0"/>
              <a:cs typeface="Times New Roman" pitchFamily="18"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5-18-0039-00-agen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xmlns="" val="20000"/>
                    </a:ext>
                  </a:extLst>
                </a:gridCol>
                <a:gridCol w="1289973">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143000">
                  <a:extLst>
                    <a:ext uri="{9D8B030D-6E8A-4147-A177-3AD203B41FA5}">
                      <a16:colId xmlns:a16="http://schemas.microsoft.com/office/drawing/2014/main" xmlns="" val="20003"/>
                    </a:ext>
                  </a:extLst>
                </a:gridCol>
                <a:gridCol w="2666999">
                  <a:extLst>
                    <a:ext uri="{9D8B030D-6E8A-4147-A177-3AD203B41FA5}">
                      <a16:colId xmlns:a16="http://schemas.microsoft.com/office/drawing/2014/main" xmlns=""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2073" name="Rectangle 23"/>
          <p:cNvSpPr>
            <a:spLocks noChangeArrowheads="1"/>
          </p:cNvSpPr>
          <p:nvPr/>
        </p:nvSpPr>
        <p:spPr bwMode="auto">
          <a:xfrm>
            <a:off x="1066800" y="2464921"/>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5-18-0039-00-agen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B0F6FED9-5724-4055-816C-107BC923BC40}" type="datetime1">
              <a:rPr lang="en-US" smtClean="0"/>
              <a:t>11/4/2018</a:t>
            </a:fld>
            <a:endParaRPr lang="en-US" dirty="0"/>
          </a:p>
        </p:txBody>
      </p:sp>
      <p:sp>
        <p:nvSpPr>
          <p:cNvPr id="3" name="Footer Placeholder 2"/>
          <p:cNvSpPr>
            <a:spLocks noGrp="1"/>
          </p:cNvSpPr>
          <p:nvPr>
            <p:ph type="ftr" sz="quarter" idx="11"/>
          </p:nvPr>
        </p:nvSpPr>
        <p:spPr/>
        <p:txBody>
          <a:bodyPr/>
          <a:lstStyle/>
          <a:p>
            <a:pPr>
              <a:defRPr/>
            </a:pPr>
            <a:r>
              <a:rPr lang="en-US" smtClean="0"/>
              <a:t>Doc #: 5-18-0039-00-agen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C218A7FB-51B8-40F5-8C54-7CB56D724AB7}" type="datetime1">
              <a:rPr lang="en-US" smtClean="0"/>
              <a:t>11/4/2018</a:t>
            </a:fld>
            <a:endParaRPr lang="en-US" dirty="0"/>
          </a:p>
        </p:txBody>
      </p:sp>
      <p:sp>
        <p:nvSpPr>
          <p:cNvPr id="3" name="Footer Placeholder 2"/>
          <p:cNvSpPr>
            <a:spLocks noGrp="1"/>
          </p:cNvSpPr>
          <p:nvPr>
            <p:ph type="ftr" sz="quarter" idx="11"/>
          </p:nvPr>
        </p:nvSpPr>
        <p:spPr/>
        <p:txBody>
          <a:bodyPr/>
          <a:lstStyle/>
          <a:p>
            <a:pPr>
              <a:defRPr/>
            </a:pPr>
            <a:r>
              <a:rPr lang="en-US" smtClean="0"/>
              <a:t>Doc #: 5-18-0039-00-agen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WG minutes contained in </a:t>
            </a:r>
            <a:r>
              <a:rPr lang="en-US" dirty="0" smtClean="0"/>
              <a:t>5-18-0036-00 &amp; ??</a:t>
            </a:r>
            <a:endParaRPr dirty="0"/>
          </a:p>
          <a:p>
            <a:pPr marL="0" indent="0" eaLnBrk="1" fontAlgn="auto" hangingPunct="1">
              <a:lnSpc>
                <a:spcPct val="115000"/>
              </a:lnSpc>
              <a:spcBef>
                <a:spcPts val="0"/>
              </a:spcBef>
              <a:spcAft>
                <a:spcPts val="0"/>
              </a:spcAft>
              <a:buNone/>
              <a:defRPr/>
            </a:pPr>
            <a:r>
              <a:rPr lang="en-US" dirty="0"/>
              <a:t>.</a:t>
            </a:r>
          </a:p>
          <a:p>
            <a:pPr>
              <a:lnSpc>
                <a:spcPct val="115000"/>
              </a:lnSpc>
              <a:defRPr/>
            </a:pPr>
            <a:r>
              <a:rPr lang="en-US" dirty="0"/>
              <a:t>Mover:  </a:t>
            </a:r>
          </a:p>
          <a:p>
            <a:r>
              <a:rPr dirty="0"/>
              <a:t>Second:</a:t>
            </a:r>
            <a:r>
              <a:rPr lang="en-US" dirty="0"/>
              <a:t>  </a:t>
            </a:r>
            <a:endParaRPr dirty="0"/>
          </a:p>
          <a:p>
            <a:r>
              <a:rPr lang="en-US" dirty="0"/>
              <a:t>Vote: </a:t>
            </a:r>
          </a:p>
          <a:p>
            <a:endParaRPr lang="en-US" dirty="0"/>
          </a:p>
          <a:p>
            <a:endParaRPr dirty="0"/>
          </a:p>
        </p:txBody>
      </p:sp>
      <p:sp>
        <p:nvSpPr>
          <p:cNvPr id="4" name="Date Placeholder 3"/>
          <p:cNvSpPr>
            <a:spLocks noGrp="1"/>
          </p:cNvSpPr>
          <p:nvPr>
            <p:ph type="dt" sz="quarter" idx="10"/>
          </p:nvPr>
        </p:nvSpPr>
        <p:spPr/>
        <p:txBody>
          <a:bodyPr/>
          <a:lstStyle/>
          <a:p>
            <a:pPr>
              <a:defRPr/>
            </a:pPr>
            <a:fld id="{6081EB4D-63A4-497C-9D8E-1FC5D042E8FE}" type="datetime1">
              <a:rPr lang="en-US" smtClean="0"/>
              <a:t>11/4/2018</a:t>
            </a:fld>
            <a:endParaRPr lang="en-US" dirty="0"/>
          </a:p>
        </p:txBody>
      </p:sp>
      <p:sp>
        <p:nvSpPr>
          <p:cNvPr id="5" name="Footer Placeholder 4"/>
          <p:cNvSpPr>
            <a:spLocks noGrp="1"/>
          </p:cNvSpPr>
          <p:nvPr>
            <p:ph type="ftr" sz="quarter" idx="11"/>
          </p:nvPr>
        </p:nvSpPr>
        <p:spPr/>
        <p:txBody>
          <a:bodyPr/>
          <a:lstStyle/>
          <a:p>
            <a:pPr>
              <a:defRPr/>
            </a:pPr>
            <a:r>
              <a:rPr lang="en-US" smtClean="0"/>
              <a:t>Doc #: 5-18-0039-00-agen</a:t>
            </a:r>
            <a:endParaRPr lang="en-US" dirty="0"/>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a:p>
            <a:pPr lvl="1"/>
            <a:r>
              <a:rPr lang="en-US" sz="2400" dirty="0"/>
              <a:t>Tentative ad hoc today</a:t>
            </a:r>
          </a:p>
          <a:p>
            <a:pPr lvl="1"/>
            <a:endParaRPr lang="en-US" sz="2400" dirty="0"/>
          </a:p>
          <a:p>
            <a:endParaRPr lang="en-US" sz="2800" dirty="0">
              <a:solidFill>
                <a:srgbClr val="FF0000"/>
              </a:solidFill>
            </a:endParaRPr>
          </a:p>
        </p:txBody>
      </p:sp>
      <p:sp>
        <p:nvSpPr>
          <p:cNvPr id="4" name="Date Placeholder 3"/>
          <p:cNvSpPr>
            <a:spLocks noGrp="1"/>
          </p:cNvSpPr>
          <p:nvPr>
            <p:ph type="dt" sz="half" idx="10"/>
          </p:nvPr>
        </p:nvSpPr>
        <p:spPr/>
        <p:txBody>
          <a:bodyPr/>
          <a:lstStyle/>
          <a:p>
            <a:pPr>
              <a:defRPr/>
            </a:pPr>
            <a:fld id="{936D41FA-547F-4C2F-83F0-3942284C1527}" type="datetime1">
              <a:rPr lang="en-US" smtClean="0"/>
              <a:t>11/4/2018</a:t>
            </a:fld>
            <a:endParaRPr lang="en-US" dirty="0"/>
          </a:p>
        </p:txBody>
      </p:sp>
      <p:sp>
        <p:nvSpPr>
          <p:cNvPr id="5" name="Footer Placeholder 4"/>
          <p:cNvSpPr>
            <a:spLocks noGrp="1"/>
          </p:cNvSpPr>
          <p:nvPr>
            <p:ph type="ftr" sz="quarter" idx="11"/>
          </p:nvPr>
        </p:nvSpPr>
        <p:spPr/>
        <p:txBody>
          <a:bodyPr/>
          <a:lstStyle/>
          <a:p>
            <a:pPr>
              <a:defRPr/>
            </a:pPr>
            <a:r>
              <a:rPr lang="en-US" smtClean="0"/>
              <a:t>Doc #: 5-18-0039-00-agen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514460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0"/>
            <a:ext cx="77724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17E25FA0-056C-45E6-9AF9-BE57A7F58E06}" type="datetime1">
              <a:rPr lang="en-US" smtClean="0"/>
              <a:t>11/4/2018</a:t>
            </a:fld>
            <a:endParaRPr lang="en-US"/>
          </a:p>
        </p:txBody>
      </p:sp>
      <p:sp>
        <p:nvSpPr>
          <p:cNvPr id="5" name="Footer Placeholder 4"/>
          <p:cNvSpPr>
            <a:spLocks noGrp="1"/>
          </p:cNvSpPr>
          <p:nvPr>
            <p:ph type="ftr" sz="quarter" idx="11"/>
          </p:nvPr>
        </p:nvSpPr>
        <p:spPr/>
        <p:txBody>
          <a:bodyPr/>
          <a:lstStyle/>
          <a:p>
            <a:pPr>
              <a:defRPr/>
            </a:pPr>
            <a:r>
              <a:rPr lang="en-US" smtClean="0"/>
              <a:t>Doc #: 5-18-0039-00-agen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958245" y="3358350"/>
            <a:ext cx="2770310" cy="646331"/>
          </a:xfrm>
          <a:prstGeom prst="rect">
            <a:avLst/>
          </a:prstGeom>
          <a:noFill/>
        </p:spPr>
        <p:txBody>
          <a:bodyPr wrap="none" rtlCol="0">
            <a:spAutoFit/>
          </a:bodyPr>
          <a:lstStyle/>
          <a:p>
            <a:r>
              <a:rPr lang="en-US" dirty="0"/>
              <a:t>Need updated schedule</a:t>
            </a:r>
          </a:p>
          <a:p>
            <a:r>
              <a:rPr lang="en-US" dirty="0"/>
              <a:t>Won’t update till first ballot</a:t>
            </a:r>
          </a:p>
        </p:txBody>
      </p:sp>
    </p:spTree>
    <p:extLst>
      <p:ext uri="{BB962C8B-B14F-4D97-AF65-F5344CB8AC3E}">
        <p14:creationId xmlns:p14="http://schemas.microsoft.com/office/powerpoint/2010/main" val="330660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45655" y="1166018"/>
            <a:ext cx="8229600" cy="4525963"/>
          </a:xfrm>
        </p:spPr>
        <p:txBody>
          <a:bodyPr/>
          <a:lstStyle/>
          <a:p>
            <a:r>
              <a:rPr lang="en-US" sz="2800" dirty="0"/>
              <a:t>PAR Approved</a:t>
            </a:r>
          </a:p>
          <a:p>
            <a:r>
              <a:rPr lang="en-US" sz="2800" dirty="0"/>
              <a:t>Editor:  Carlos</a:t>
            </a:r>
          </a:p>
          <a:p>
            <a:r>
              <a:rPr lang="en-US" sz="2800" dirty="0"/>
              <a:t>Contributions?  </a:t>
            </a:r>
          </a:p>
          <a:p>
            <a:r>
              <a:rPr lang="en-US" sz="2800" dirty="0"/>
              <a:t>Call for Contributions?  </a:t>
            </a:r>
          </a:p>
          <a:p>
            <a:pPr lvl="1"/>
            <a:endParaRPr lang="en-US" sz="2400" dirty="0"/>
          </a:p>
        </p:txBody>
      </p:sp>
      <p:sp>
        <p:nvSpPr>
          <p:cNvPr id="4" name="Date Placeholder 3"/>
          <p:cNvSpPr>
            <a:spLocks noGrp="1"/>
          </p:cNvSpPr>
          <p:nvPr>
            <p:ph type="dt" sz="quarter" idx="10"/>
          </p:nvPr>
        </p:nvSpPr>
        <p:spPr/>
        <p:txBody>
          <a:bodyPr/>
          <a:lstStyle/>
          <a:p>
            <a:pPr>
              <a:defRPr/>
            </a:pPr>
            <a:fld id="{AE1CA93B-1404-4865-BA47-D340DAB8A464}" type="datetime1">
              <a:rPr lang="en-US" smtClean="0"/>
              <a:t>11/4/2018</a:t>
            </a:fld>
            <a:endParaRPr lang="en-US"/>
          </a:p>
        </p:txBody>
      </p:sp>
      <p:sp>
        <p:nvSpPr>
          <p:cNvPr id="5" name="Footer Placeholder 4"/>
          <p:cNvSpPr>
            <a:spLocks noGrp="1"/>
          </p:cNvSpPr>
          <p:nvPr>
            <p:ph type="ftr" sz="quarter" idx="11"/>
          </p:nvPr>
        </p:nvSpPr>
        <p:spPr/>
        <p:txBody>
          <a:bodyPr/>
          <a:lstStyle/>
          <a:p>
            <a:pPr>
              <a:defRPr/>
            </a:pPr>
            <a:r>
              <a:rPr lang="en-US" smtClean="0"/>
              <a:t>Doc #: 5-18-0039-00-agen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416636" cy="4525963"/>
          </a:xfrm>
        </p:spPr>
        <p:txBody>
          <a:bodyPr/>
          <a:lstStyle/>
          <a:p>
            <a:r>
              <a:rPr lang="en-US" sz="2800" dirty="0"/>
              <a:t>Proposed 1900.5 Revision PAR approved by WG</a:t>
            </a:r>
          </a:p>
          <a:p>
            <a:pPr lvl="1"/>
            <a:r>
              <a:rPr lang="en-US" sz="2400" dirty="0"/>
              <a:t>Should conduct some comment resolution</a:t>
            </a:r>
          </a:p>
          <a:p>
            <a:r>
              <a:rPr lang="en-US" sz="2800" dirty="0"/>
              <a:t>Motion to adopt changes suggested by comments in EB2018-01?</a:t>
            </a:r>
          </a:p>
          <a:p>
            <a:r>
              <a:rPr lang="en-US" sz="2800" dirty="0" smtClean="0"/>
              <a:t>Not forwarding </a:t>
            </a:r>
            <a:r>
              <a:rPr lang="en-US" sz="2800" dirty="0"/>
              <a:t>to </a:t>
            </a:r>
            <a:r>
              <a:rPr lang="en-US" sz="2800" dirty="0" err="1" smtClean="0"/>
              <a:t>DySPAN</a:t>
            </a:r>
            <a:r>
              <a:rPr lang="en-US" sz="2800" dirty="0" smtClean="0"/>
              <a:t>-SC till resolution on language</a:t>
            </a:r>
            <a:endParaRPr lang="en-US" sz="2800" dirty="0"/>
          </a:p>
          <a:p>
            <a:r>
              <a:rPr lang="en-US" sz="2800" dirty="0"/>
              <a:t>Other architecture </a:t>
            </a:r>
            <a:r>
              <a:rPr lang="en-US" sz="2800" dirty="0" smtClean="0"/>
              <a:t>discussions </a:t>
            </a:r>
            <a:r>
              <a:rPr lang="en-US" sz="2800" dirty="0"/>
              <a:t>or contributions?</a:t>
            </a:r>
          </a:p>
          <a:p>
            <a:endParaRPr lang="en-US" sz="2800" dirty="0"/>
          </a:p>
        </p:txBody>
      </p:sp>
      <p:sp>
        <p:nvSpPr>
          <p:cNvPr id="4" name="Date Placeholder 3"/>
          <p:cNvSpPr>
            <a:spLocks noGrp="1"/>
          </p:cNvSpPr>
          <p:nvPr>
            <p:ph type="dt" sz="quarter" idx="10"/>
          </p:nvPr>
        </p:nvSpPr>
        <p:spPr/>
        <p:txBody>
          <a:bodyPr/>
          <a:lstStyle/>
          <a:p>
            <a:pPr>
              <a:defRPr/>
            </a:pPr>
            <a:fld id="{5916C34B-66FD-4224-801D-32094F6BEF0F}" type="datetime1">
              <a:rPr lang="en-US" smtClean="0"/>
              <a:t>11/4/2018</a:t>
            </a:fld>
            <a:endParaRPr lang="en-US"/>
          </a:p>
        </p:txBody>
      </p:sp>
      <p:sp>
        <p:nvSpPr>
          <p:cNvPr id="5" name="Footer Placeholder 4"/>
          <p:cNvSpPr>
            <a:spLocks noGrp="1"/>
          </p:cNvSpPr>
          <p:nvPr>
            <p:ph type="ftr" sz="quarter" idx="11"/>
          </p:nvPr>
        </p:nvSpPr>
        <p:spPr/>
        <p:txBody>
          <a:bodyPr/>
          <a:lstStyle/>
          <a:p>
            <a:pPr>
              <a:defRPr/>
            </a:pPr>
            <a:r>
              <a:rPr lang="en-US" smtClean="0"/>
              <a:t>Doc #: 5-18-0039-00-agen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489552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lang="en-US" altLang="en-US" dirty="0"/>
              <a:t>Electronic Ballot on Architecture PAR</a:t>
            </a:r>
            <a:br>
              <a:rPr lang="en-US" altLang="en-US" dirty="0"/>
            </a:br>
            <a:r>
              <a:rPr lang="en-US" altLang="en-US" dirty="0"/>
              <a:t>EB2018-01</a:t>
            </a:r>
            <a:endParaRPr dirty="0"/>
          </a:p>
        </p:txBody>
      </p:sp>
      <p:sp>
        <p:nvSpPr>
          <p:cNvPr id="14339" name="Content Placeholder 2"/>
          <p:cNvSpPr>
            <a:spLocks noGrp="1"/>
          </p:cNvSpPr>
          <p:nvPr>
            <p:ph idx="1"/>
          </p:nvPr>
        </p:nvSpPr>
        <p:spPr>
          <a:xfrm>
            <a:off x="381000" y="1247178"/>
            <a:ext cx="8229600" cy="4525963"/>
          </a:xfrm>
        </p:spPr>
        <p:txBody>
          <a:bodyPr/>
          <a:lstStyle/>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Motion:  </a:t>
            </a:r>
            <a:r>
              <a:rPr lang="en-US" sz="2000" dirty="0">
                <a:ea typeface="Calibri" panose="020F0502020204030204" pitchFamily="34" charset="0"/>
                <a:cs typeface="Times New Roman" panose="02020603050405020304" pitchFamily="18" charset="0"/>
              </a:rPr>
              <a:t>For the 1900.5 WG Chair to make any editorial changes as required and forward the draft PAR in document 5-18-0027-00 to the </a:t>
            </a:r>
            <a:r>
              <a:rPr lang="en-US" sz="2000" dirty="0" err="1">
                <a:ea typeface="Calibri" panose="020F0502020204030204" pitchFamily="34" charset="0"/>
                <a:cs typeface="Times New Roman" panose="02020603050405020304" pitchFamily="18" charset="0"/>
              </a:rPr>
              <a:t>DySPAN</a:t>
            </a:r>
            <a:r>
              <a:rPr lang="en-US" sz="2000" dirty="0">
                <a:ea typeface="Calibri" panose="020F0502020204030204" pitchFamily="34" charset="0"/>
                <a:cs typeface="Times New Roman" panose="02020603050405020304" pitchFamily="18" charset="0"/>
              </a:rPr>
              <a:t>-SC Sponsor for approval to submit the PAR for consideration by IEEE SASB.</a:t>
            </a:r>
          </a:p>
          <a:p>
            <a:pPr marL="0" marR="0" indent="0">
              <a:spcBef>
                <a:spcPts val="0"/>
              </a:spcBef>
              <a:spcAft>
                <a:spcPts val="0"/>
              </a:spcAft>
              <a:buNone/>
            </a:pPr>
            <a:r>
              <a:rPr lang="en-US" sz="2000" dirty="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Mover:  </a:t>
            </a:r>
            <a:r>
              <a:rPr lang="en-US" sz="2000" dirty="0">
                <a:ea typeface="Calibri" panose="020F0502020204030204" pitchFamily="34" charset="0"/>
                <a:cs typeface="Times New Roman" panose="02020603050405020304" pitchFamily="18" charset="0"/>
              </a:rPr>
              <a:t>Lynn Grande</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Second: </a:t>
            </a:r>
            <a:r>
              <a:rPr lang="en-US" sz="2000" dirty="0">
                <a:ea typeface="Calibri" panose="020F0502020204030204" pitchFamily="34" charset="0"/>
                <a:cs typeface="Times New Roman" panose="02020603050405020304" pitchFamily="18" charset="0"/>
              </a:rPr>
              <a:t>Darcy Swain Walsh</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Vote:  </a:t>
            </a:r>
            <a:r>
              <a:rPr lang="en-US" sz="2000" dirty="0">
                <a:ea typeface="Calibri" panose="020F0502020204030204" pitchFamily="34" charset="0"/>
                <a:cs typeface="Times New Roman" panose="02020603050405020304" pitchFamily="18" charset="0"/>
              </a:rPr>
              <a:t>Approve:  11   Disapprove:  1   Abstain  1  DNV:  3</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MOTION PASSES…</a:t>
            </a:r>
          </a:p>
          <a:p>
            <a:pPr marL="0" marR="0" indent="0">
              <a:spcBef>
                <a:spcPts val="0"/>
              </a:spcBef>
              <a:spcAft>
                <a:spcPts val="0"/>
              </a:spcAft>
              <a:buNone/>
            </a:pPr>
            <a:endParaRPr lang="en-US" sz="2000" dirty="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Comments:  “</a:t>
            </a:r>
            <a:r>
              <a:rPr lang="en-US" sz="2000" dirty="0">
                <a:ea typeface="Calibri" panose="020F0502020204030204" pitchFamily="34" charset="0"/>
                <a:cs typeface="Times New Roman" panose="02020603050405020304" pitchFamily="18" charset="0"/>
              </a:rPr>
              <a:t>Unfortunately I have to vote disapprove because given the PAR wording focuses on the antiquated concepts of cognitive radio, software defined radio, and dynamic spectrum allocation as the singular objective. I believe that the wording should replace cognitive radio with cognitive wireless networks, software defined radio with self-configuring wireless networks and call out dynamic spectrum allocation as a required but not singularly sufficient enabling technology for cognitive wireless networks.”</a:t>
            </a:r>
          </a:p>
        </p:txBody>
      </p:sp>
      <p:sp>
        <p:nvSpPr>
          <p:cNvPr id="4" name="Date Placeholder 3"/>
          <p:cNvSpPr>
            <a:spLocks noGrp="1"/>
          </p:cNvSpPr>
          <p:nvPr>
            <p:ph type="dt" sz="quarter" idx="10"/>
          </p:nvPr>
        </p:nvSpPr>
        <p:spPr/>
        <p:txBody>
          <a:bodyPr/>
          <a:lstStyle/>
          <a:p>
            <a:pPr>
              <a:defRPr/>
            </a:pPr>
            <a:fld id="{66AB6981-4A3F-44AE-856D-67A3A973FD26}" type="datetime1">
              <a:rPr lang="en-US" smtClean="0"/>
              <a:t>11/4/2018</a:t>
            </a:fld>
            <a:endParaRPr lang="en-US"/>
          </a:p>
        </p:txBody>
      </p:sp>
      <p:sp>
        <p:nvSpPr>
          <p:cNvPr id="5" name="Footer Placeholder 4"/>
          <p:cNvSpPr>
            <a:spLocks noGrp="1"/>
          </p:cNvSpPr>
          <p:nvPr>
            <p:ph type="ftr" sz="quarter" idx="11"/>
          </p:nvPr>
        </p:nvSpPr>
        <p:spPr/>
        <p:txBody>
          <a:bodyPr/>
          <a:lstStyle/>
          <a:p>
            <a:pPr>
              <a:defRPr/>
            </a:pPr>
            <a:r>
              <a:rPr lang="en-US" smtClean="0"/>
              <a:t>Doc #: 5-18-0039-00-agen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1836893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pPr lvl="1"/>
            <a:r>
              <a:rPr lang="en-US" sz="2000" dirty="0" smtClean="0"/>
              <a:t>October meeting deferred…</a:t>
            </a:r>
          </a:p>
          <a:p>
            <a:pPr lvl="1"/>
            <a:r>
              <a:rPr lang="en-US" sz="2000" dirty="0" smtClean="0"/>
              <a:t>Primary focus on updates to WG P&amp;P</a:t>
            </a:r>
          </a:p>
          <a:p>
            <a:pPr lvl="1"/>
            <a:r>
              <a:rPr lang="en-US" sz="2000" dirty="0" smtClean="0"/>
              <a:t>Planning virtual “far east” plenary Nov 27-29</a:t>
            </a:r>
          </a:p>
          <a:p>
            <a:pPr lvl="2"/>
            <a:r>
              <a:rPr lang="en-US" sz="1600" dirty="0" smtClean="0"/>
              <a:t>Sync with time in China / Japan</a:t>
            </a:r>
          </a:p>
          <a:p>
            <a:pPr lvl="2"/>
            <a:r>
              <a:rPr lang="en-US" sz="1600" dirty="0" smtClean="0"/>
              <a:t>When will 1900.5 F2F be?</a:t>
            </a:r>
          </a:p>
          <a:p>
            <a:r>
              <a:rPr lang="en-US" sz="2400" dirty="0" smtClean="0"/>
              <a:t>Architecture </a:t>
            </a:r>
            <a:r>
              <a:rPr lang="en-US" sz="2400" dirty="0"/>
              <a:t>/ API Study Group</a:t>
            </a:r>
          </a:p>
          <a:p>
            <a:pPr lvl="1"/>
            <a:r>
              <a:rPr lang="en-US" sz="2000" dirty="0"/>
              <a:t>Update?</a:t>
            </a:r>
          </a:p>
          <a:p>
            <a:r>
              <a:rPr lang="en-US" sz="2400" dirty="0"/>
              <a:t>Machine Learning Study Group</a:t>
            </a:r>
          </a:p>
          <a:p>
            <a:pPr lvl="1"/>
            <a:r>
              <a:rPr lang="en-US" sz="2000" dirty="0"/>
              <a:t>Update?</a:t>
            </a:r>
          </a:p>
          <a:p>
            <a:pPr lvl="1"/>
            <a:endParaRPr lang="en-US" sz="2000" dirty="0"/>
          </a:p>
          <a:p>
            <a:pPr lvl="1"/>
            <a:endParaRPr lang="en-US" sz="1800" dirty="0"/>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554BACEA-3473-416E-B726-50CD94357952}" type="datetime1">
              <a:rPr lang="en-US" smtClean="0"/>
              <a:t>11/4/2018</a:t>
            </a:fld>
            <a:endParaRPr lang="en-US"/>
          </a:p>
        </p:txBody>
      </p:sp>
      <p:sp>
        <p:nvSpPr>
          <p:cNvPr id="5" name="Footer Placeholder 4"/>
          <p:cNvSpPr>
            <a:spLocks noGrp="1"/>
          </p:cNvSpPr>
          <p:nvPr>
            <p:ph type="ftr" sz="quarter" idx="11"/>
          </p:nvPr>
        </p:nvSpPr>
        <p:spPr/>
        <p:txBody>
          <a:bodyPr/>
          <a:lstStyle/>
          <a:p>
            <a:pPr>
              <a:defRPr/>
            </a:pPr>
            <a:r>
              <a:rPr lang="en-US" smtClean="0"/>
              <a:t>Doc #: 5-18-0039-00-agen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457200" y="1447800"/>
            <a:ext cx="7924800" cy="4525963"/>
          </a:xfrm>
        </p:spPr>
        <p:txBody>
          <a:bodyPr/>
          <a:lstStyle/>
          <a:p>
            <a:r>
              <a:rPr lang="en-US" sz="2000" dirty="0" smtClean="0"/>
              <a:t>Working </a:t>
            </a:r>
            <a:r>
              <a:rPr lang="en-US" sz="2000" dirty="0"/>
              <a:t>on “Get </a:t>
            </a:r>
            <a:r>
              <a:rPr lang="en-US" sz="2000" dirty="0" err="1"/>
              <a:t>DySPAN</a:t>
            </a:r>
            <a:r>
              <a:rPr lang="en-US" sz="2000" dirty="0"/>
              <a:t>-SC” Program</a:t>
            </a:r>
          </a:p>
          <a:p>
            <a:r>
              <a:rPr lang="en-US" sz="2000" dirty="0"/>
              <a:t>NSC – Status</a:t>
            </a:r>
          </a:p>
          <a:p>
            <a:pPr lvl="1"/>
            <a:r>
              <a:rPr lang="en-US" sz="1800" dirty="0"/>
              <a:t>Working towards release of project list</a:t>
            </a:r>
          </a:p>
          <a:p>
            <a:r>
              <a:rPr lang="en-US" sz="2000" dirty="0"/>
              <a:t>Standards paper in </a:t>
            </a:r>
            <a:r>
              <a:rPr lang="en-US" sz="2000" dirty="0" smtClean="0"/>
              <a:t>process</a:t>
            </a:r>
            <a:endParaRPr lang="en-US" sz="2000" dirty="0"/>
          </a:p>
          <a:p>
            <a:pPr lvl="1"/>
            <a:r>
              <a:rPr lang="en-US" sz="1800" dirty="0"/>
              <a:t>Communications Magazine</a:t>
            </a:r>
          </a:p>
          <a:p>
            <a:pPr lvl="2"/>
            <a:r>
              <a:rPr lang="en-US" sz="1600" dirty="0"/>
              <a:t>1900.5.1 tutorial in works</a:t>
            </a:r>
          </a:p>
          <a:p>
            <a:pPr lvl="2"/>
            <a:r>
              <a:rPr lang="en-US" sz="1600" dirty="0"/>
              <a:t>1900.5.2 paper accepted (Publication date September?)</a:t>
            </a:r>
          </a:p>
          <a:p>
            <a:pPr lvl="1"/>
            <a:r>
              <a:rPr lang="en-US" sz="1800" dirty="0"/>
              <a:t>Paper on 1900.5.2 over VITA 49 </a:t>
            </a:r>
            <a:r>
              <a:rPr lang="en-US" sz="1800" dirty="0" smtClean="0"/>
              <a:t>Accepted but stalled</a:t>
            </a:r>
          </a:p>
          <a:p>
            <a:pPr lvl="2"/>
            <a:r>
              <a:rPr lang="en-US" sz="1400" dirty="0" smtClean="0"/>
              <a:t>New review to be answered and pushed to next issue</a:t>
            </a:r>
            <a:endParaRPr lang="en-US" sz="1400" dirty="0"/>
          </a:p>
          <a:p>
            <a:r>
              <a:rPr lang="en-US" sz="2000" dirty="0"/>
              <a:t>General set of </a:t>
            </a:r>
            <a:r>
              <a:rPr lang="en-US" sz="2000" dirty="0" err="1"/>
              <a:t>DySPAN</a:t>
            </a:r>
            <a:r>
              <a:rPr lang="en-US" sz="2000" dirty="0"/>
              <a:t>-SC papers for Pub</a:t>
            </a:r>
          </a:p>
          <a:p>
            <a:pPr lvl="1"/>
            <a:r>
              <a:rPr lang="en-US" sz="1800" dirty="0"/>
              <a:t>Issue in communications standards magazine </a:t>
            </a:r>
          </a:p>
          <a:p>
            <a:pPr lvl="2"/>
            <a:r>
              <a:rPr lang="en-US" sz="1600" dirty="0"/>
              <a:t>Spectrum related </a:t>
            </a:r>
            <a:r>
              <a:rPr lang="en-US" sz="1600" dirty="0" smtClean="0"/>
              <a:t>standards</a:t>
            </a:r>
          </a:p>
          <a:p>
            <a:pPr lvl="2"/>
            <a:r>
              <a:rPr lang="en-US" sz="1600" dirty="0" smtClean="0"/>
              <a:t>Issues stalled – Dec 2018?</a:t>
            </a:r>
            <a:endParaRPr lang="en-US" sz="1600" dirty="0"/>
          </a:p>
        </p:txBody>
      </p:sp>
      <p:sp>
        <p:nvSpPr>
          <p:cNvPr id="4" name="Date Placeholder 3"/>
          <p:cNvSpPr>
            <a:spLocks noGrp="1"/>
          </p:cNvSpPr>
          <p:nvPr>
            <p:ph type="dt" sz="quarter" idx="10"/>
          </p:nvPr>
        </p:nvSpPr>
        <p:spPr/>
        <p:txBody>
          <a:bodyPr/>
          <a:lstStyle/>
          <a:p>
            <a:pPr>
              <a:defRPr/>
            </a:pPr>
            <a:fld id="{0F9C60CA-6D0C-4F10-83EE-16F3B439D1BE}" type="datetime1">
              <a:rPr lang="en-US" smtClean="0"/>
              <a:t>11/4/2018</a:t>
            </a:fld>
            <a:endParaRPr lang="en-US"/>
          </a:p>
        </p:txBody>
      </p:sp>
      <p:sp>
        <p:nvSpPr>
          <p:cNvPr id="5" name="Footer Placeholder 4"/>
          <p:cNvSpPr>
            <a:spLocks noGrp="1"/>
          </p:cNvSpPr>
          <p:nvPr>
            <p:ph type="ftr" sz="quarter" idx="11"/>
          </p:nvPr>
        </p:nvSpPr>
        <p:spPr/>
        <p:txBody>
          <a:bodyPr/>
          <a:lstStyle/>
          <a:p>
            <a:pPr>
              <a:defRPr/>
            </a:pPr>
            <a:r>
              <a:rPr lang="en-US" smtClean="0"/>
              <a:t>Doc #: 5-18-0039-00-agen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01BA491B-2F22-44C9-95A3-159F395E2F69}" type="datetime1">
              <a:rPr lang="en-US" smtClean="0"/>
              <a:t>11/4/2018</a:t>
            </a:fld>
            <a:endParaRPr lang="en-US"/>
          </a:p>
        </p:txBody>
      </p:sp>
      <p:sp>
        <p:nvSpPr>
          <p:cNvPr id="3" name="Footer Placeholder 2"/>
          <p:cNvSpPr>
            <a:spLocks noGrp="1"/>
          </p:cNvSpPr>
          <p:nvPr>
            <p:ph type="ftr" sz="quarter" idx="11"/>
          </p:nvPr>
        </p:nvSpPr>
        <p:spPr/>
        <p:txBody>
          <a:bodyPr/>
          <a:lstStyle/>
          <a:p>
            <a:pPr>
              <a:defRPr/>
            </a:pPr>
            <a:r>
              <a:rPr lang="en-US" smtClean="0"/>
              <a:t>Doc #: 5-18-0039-00-agen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801314"/>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u="sng" dirty="0">
                <a:hlinkClick r:id="rId3"/>
              </a:rPr>
              <a:t>Join WebEx meeting</a:t>
            </a:r>
            <a:r>
              <a:rPr lang="en-US" dirty="0"/>
              <a:t>   </a:t>
            </a:r>
            <a:br>
              <a:rPr lang="en-US" dirty="0"/>
            </a:br>
            <a:r>
              <a:rPr lang="en-US" dirty="0" err="1"/>
              <a:t>Meeting</a:t>
            </a:r>
            <a:r>
              <a:rPr lang="en-US" dirty="0"/>
              <a:t> number (access code): 909 315 836 </a:t>
            </a:r>
            <a:br>
              <a:rPr lang="en-US" dirty="0"/>
            </a:br>
            <a:r>
              <a:rPr lang="en-US" dirty="0"/>
              <a:t>Meeting password: </a:t>
            </a:r>
            <a:r>
              <a:rPr lang="en-US" dirty="0" err="1"/>
              <a:t>pPGdAhiZ</a:t>
            </a:r>
            <a:r>
              <a:rPr lang="en-US" dirty="0"/>
              <a:t>  </a:t>
            </a:r>
            <a:br>
              <a:rPr lang="en-US" dirty="0"/>
            </a:br>
            <a:r>
              <a:rPr lang="en-US" dirty="0"/>
              <a:t>  </a:t>
            </a:r>
            <a:br>
              <a:rPr lang="en-US" dirty="0"/>
            </a:br>
            <a:r>
              <a:rPr lang="en-US" dirty="0"/>
              <a:t/>
            </a:r>
            <a:br>
              <a:rPr lang="en-US" dirty="0"/>
            </a:br>
            <a:r>
              <a:rPr lang="en-US" dirty="0"/>
              <a:t>Join from a video system or application</a:t>
            </a:r>
            <a:br>
              <a:rPr lang="en-US" dirty="0"/>
            </a:br>
            <a:r>
              <a:rPr lang="en-US" dirty="0"/>
              <a:t>Dial </a:t>
            </a:r>
            <a:r>
              <a:rPr lang="en-US" u="sng" dirty="0">
                <a:hlinkClick r:id="rId4"/>
              </a:rPr>
              <a:t>909315836@baefed.webex.com</a:t>
            </a:r>
            <a:r>
              <a:rPr lang="en-US" dirty="0"/>
              <a:t>  </a:t>
            </a:r>
            <a:br>
              <a:rPr lang="en-US" dirty="0"/>
            </a:br>
            <a:r>
              <a:rPr lang="en-US" dirty="0"/>
              <a:t>  </a:t>
            </a:r>
            <a:br>
              <a:rPr lang="en-US" dirty="0"/>
            </a:br>
            <a:r>
              <a:rPr lang="en-US" dirty="0"/>
              <a:t>Join by phone  </a:t>
            </a:r>
            <a:br>
              <a:rPr lang="en-US" dirty="0"/>
            </a:br>
            <a:r>
              <a:rPr lang="en-US" b="1" dirty="0"/>
              <a:t>1-844-800-2712</a:t>
            </a:r>
            <a:r>
              <a:rPr lang="en-US" dirty="0"/>
              <a:t> Call-in toll-free number (US/Canada)  </a:t>
            </a:r>
            <a:br>
              <a:rPr lang="en-US" dirty="0"/>
            </a:br>
            <a:r>
              <a:rPr lang="en-US" b="1" dirty="0"/>
              <a:t>1-669-234-1181</a:t>
            </a:r>
            <a:r>
              <a:rPr lang="en-US" dirty="0"/>
              <a:t> Call-in toll number (US/Canada)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br>
              <a:rPr lang="en-US" dirty="0"/>
            </a:br>
            <a:r>
              <a:rPr lang="en-US" u="sng" dirty="0">
                <a:hlinkClick r:id="rId7"/>
              </a:rPr>
              <a:t>Can't join the meeting?</a:t>
            </a:r>
            <a:r>
              <a:rPr lang="en-US" dirty="0"/>
              <a:t> </a:t>
            </a:r>
            <a:br>
              <a:rPr lang="en-US" dirty="0"/>
            </a:br>
            <a:endParaRPr lang="en-US" dirty="0">
              <a:ea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Doodle Poll</a:t>
            </a:r>
            <a:endParaRPr lang="en-US" dirty="0"/>
          </a:p>
        </p:txBody>
      </p:sp>
      <p:sp>
        <p:nvSpPr>
          <p:cNvPr id="4" name="Date Placeholder 3"/>
          <p:cNvSpPr>
            <a:spLocks noGrp="1"/>
          </p:cNvSpPr>
          <p:nvPr>
            <p:ph type="dt" sz="half" idx="10"/>
          </p:nvPr>
        </p:nvSpPr>
        <p:spPr/>
        <p:txBody>
          <a:bodyPr/>
          <a:lstStyle/>
          <a:p>
            <a:pPr>
              <a:defRPr/>
            </a:pPr>
            <a:fld id="{2AF25578-638C-46C6-8982-9C3955290C9C}" type="datetime1">
              <a:rPr lang="en-US" smtClean="0"/>
              <a:t>11/4/2018</a:t>
            </a:fld>
            <a:endParaRPr lang="en-US"/>
          </a:p>
        </p:txBody>
      </p:sp>
      <p:sp>
        <p:nvSpPr>
          <p:cNvPr id="5" name="Footer Placeholder 4"/>
          <p:cNvSpPr>
            <a:spLocks noGrp="1"/>
          </p:cNvSpPr>
          <p:nvPr>
            <p:ph type="ftr" sz="quarter" idx="11"/>
          </p:nvPr>
        </p:nvSpPr>
        <p:spPr/>
        <p:txBody>
          <a:bodyPr/>
          <a:lstStyle/>
          <a:p>
            <a:pPr>
              <a:defRPr/>
            </a:pPr>
            <a:r>
              <a:rPr lang="en-US" smtClean="0"/>
              <a:t>Doc #: 5-18-0039-00-agen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pic>
        <p:nvPicPr>
          <p:cNvPr id="7" name="Picture 6"/>
          <p:cNvPicPr>
            <a:picLocks noChangeAspect="1"/>
          </p:cNvPicPr>
          <p:nvPr/>
        </p:nvPicPr>
        <p:blipFill>
          <a:blip r:embed="rId2"/>
          <a:stretch>
            <a:fillRect/>
          </a:stretch>
        </p:blipFill>
        <p:spPr>
          <a:xfrm>
            <a:off x="838200" y="1417638"/>
            <a:ext cx="7162800" cy="4620735"/>
          </a:xfrm>
          <a:prstGeom prst="rect">
            <a:avLst/>
          </a:prstGeom>
        </p:spPr>
      </p:pic>
    </p:spTree>
    <p:extLst>
      <p:ext uri="{BB962C8B-B14F-4D97-AF65-F5344CB8AC3E}">
        <p14:creationId xmlns:p14="http://schemas.microsoft.com/office/powerpoint/2010/main" val="1546283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Updated Doodle Results on F2F</a:t>
            </a:r>
            <a:endParaRPr lang="en-US" dirty="0"/>
          </a:p>
        </p:txBody>
      </p:sp>
      <p:sp>
        <p:nvSpPr>
          <p:cNvPr id="4" name="Date Placeholder 3"/>
          <p:cNvSpPr>
            <a:spLocks noGrp="1"/>
          </p:cNvSpPr>
          <p:nvPr>
            <p:ph type="dt" sz="half" idx="10"/>
          </p:nvPr>
        </p:nvSpPr>
        <p:spPr/>
        <p:txBody>
          <a:bodyPr/>
          <a:lstStyle/>
          <a:p>
            <a:pPr>
              <a:defRPr/>
            </a:pPr>
            <a:fld id="{B991405D-1695-4CDA-B14F-54BD5B3E66B6}" type="datetime1">
              <a:rPr lang="en-US" smtClean="0"/>
              <a:t>11/4/2018</a:t>
            </a:fld>
            <a:endParaRPr lang="en-US"/>
          </a:p>
        </p:txBody>
      </p:sp>
      <p:sp>
        <p:nvSpPr>
          <p:cNvPr id="5" name="Footer Placeholder 4"/>
          <p:cNvSpPr>
            <a:spLocks noGrp="1"/>
          </p:cNvSpPr>
          <p:nvPr>
            <p:ph type="ftr" sz="quarter" idx="11"/>
          </p:nvPr>
        </p:nvSpPr>
        <p:spPr/>
        <p:txBody>
          <a:bodyPr/>
          <a:lstStyle/>
          <a:p>
            <a:pPr>
              <a:defRPr/>
            </a:pPr>
            <a:r>
              <a:rPr lang="en-US" smtClean="0"/>
              <a:t>Doc #: 5-18-0039-00-agen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
        <p:nvSpPr>
          <p:cNvPr id="8" name="TextBox 7"/>
          <p:cNvSpPr txBox="1"/>
          <p:nvPr/>
        </p:nvSpPr>
        <p:spPr>
          <a:xfrm>
            <a:off x="2485572" y="6001354"/>
            <a:ext cx="3261021" cy="369332"/>
          </a:xfrm>
          <a:prstGeom prst="rect">
            <a:avLst/>
          </a:prstGeom>
          <a:noFill/>
        </p:spPr>
        <p:txBody>
          <a:bodyPr wrap="none" rtlCol="0">
            <a:spAutoFit/>
          </a:bodyPr>
          <a:lstStyle/>
          <a:p>
            <a:r>
              <a:rPr lang="en-US" dirty="0" smtClean="0"/>
              <a:t>Dec 6-7 seems to be best dates…</a:t>
            </a:r>
            <a:endParaRPr lang="en-US" dirty="0"/>
          </a:p>
        </p:txBody>
      </p:sp>
      <p:pic>
        <p:nvPicPr>
          <p:cNvPr id="7" name="Picture 6"/>
          <p:cNvPicPr>
            <a:picLocks noChangeAspect="1"/>
          </p:cNvPicPr>
          <p:nvPr/>
        </p:nvPicPr>
        <p:blipFill>
          <a:blip r:embed="rId2"/>
          <a:stretch>
            <a:fillRect/>
          </a:stretch>
        </p:blipFill>
        <p:spPr>
          <a:xfrm>
            <a:off x="762000" y="1191990"/>
            <a:ext cx="7321764" cy="4749042"/>
          </a:xfrm>
          <a:prstGeom prst="rect">
            <a:avLst/>
          </a:prstGeom>
        </p:spPr>
      </p:pic>
    </p:spTree>
    <p:extLst>
      <p:ext uri="{BB962C8B-B14F-4D97-AF65-F5344CB8AC3E}">
        <p14:creationId xmlns:p14="http://schemas.microsoft.com/office/powerpoint/2010/main" val="2434305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r>
              <a:rPr lang="en-US" baseline="30000" dirty="0" smtClean="0"/>
              <a:t>nd</a:t>
            </a:r>
            <a:r>
              <a:rPr lang="en-US" dirty="0" smtClean="0"/>
              <a:t> </a:t>
            </a:r>
            <a:r>
              <a:rPr lang="en-US" dirty="0"/>
              <a:t>Doodle Poll</a:t>
            </a:r>
          </a:p>
        </p:txBody>
      </p:sp>
      <p:sp>
        <p:nvSpPr>
          <p:cNvPr id="4" name="Date Placeholder 3"/>
          <p:cNvSpPr>
            <a:spLocks noGrp="1"/>
          </p:cNvSpPr>
          <p:nvPr>
            <p:ph type="dt" sz="half" idx="10"/>
          </p:nvPr>
        </p:nvSpPr>
        <p:spPr/>
        <p:txBody>
          <a:bodyPr/>
          <a:lstStyle/>
          <a:p>
            <a:pPr>
              <a:defRPr/>
            </a:pPr>
            <a:fld id="{25FC1DD1-DDCB-4489-8642-F812BF65E050}" type="datetime1">
              <a:rPr lang="en-US" smtClean="0"/>
              <a:t>11/4/2018</a:t>
            </a:fld>
            <a:endParaRPr lang="en-US"/>
          </a:p>
        </p:txBody>
      </p:sp>
      <p:sp>
        <p:nvSpPr>
          <p:cNvPr id="5" name="Footer Placeholder 4"/>
          <p:cNvSpPr>
            <a:spLocks noGrp="1"/>
          </p:cNvSpPr>
          <p:nvPr>
            <p:ph type="ftr" sz="quarter" idx="11"/>
          </p:nvPr>
        </p:nvSpPr>
        <p:spPr/>
        <p:txBody>
          <a:bodyPr/>
          <a:lstStyle/>
          <a:p>
            <a:pPr>
              <a:defRPr/>
            </a:pPr>
            <a:r>
              <a:rPr lang="en-US" smtClean="0"/>
              <a:t>Doc #: 5-18-0039-00-agen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22</a:t>
            </a:fld>
            <a:endParaRPr lang="en-US"/>
          </a:p>
        </p:txBody>
      </p:sp>
      <p:pic>
        <p:nvPicPr>
          <p:cNvPr id="7" name="Picture 6"/>
          <p:cNvPicPr>
            <a:picLocks noChangeAspect="1"/>
          </p:cNvPicPr>
          <p:nvPr/>
        </p:nvPicPr>
        <p:blipFill>
          <a:blip r:embed="rId2"/>
          <a:stretch>
            <a:fillRect/>
          </a:stretch>
        </p:blipFill>
        <p:spPr>
          <a:xfrm>
            <a:off x="1294584" y="1676400"/>
            <a:ext cx="6334125" cy="3962400"/>
          </a:xfrm>
          <a:prstGeom prst="rect">
            <a:avLst/>
          </a:prstGeom>
        </p:spPr>
      </p:pic>
    </p:spTree>
    <p:extLst>
      <p:ext uri="{BB962C8B-B14F-4D97-AF65-F5344CB8AC3E}">
        <p14:creationId xmlns:p14="http://schemas.microsoft.com/office/powerpoint/2010/main" val="15511605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Doodle Results on Meeting Times</a:t>
            </a:r>
            <a:endParaRPr lang="en-US" dirty="0"/>
          </a:p>
        </p:txBody>
      </p:sp>
      <p:sp>
        <p:nvSpPr>
          <p:cNvPr id="4" name="Date Placeholder 3"/>
          <p:cNvSpPr>
            <a:spLocks noGrp="1"/>
          </p:cNvSpPr>
          <p:nvPr>
            <p:ph type="dt" sz="half" idx="10"/>
          </p:nvPr>
        </p:nvSpPr>
        <p:spPr/>
        <p:txBody>
          <a:bodyPr/>
          <a:lstStyle/>
          <a:p>
            <a:pPr>
              <a:defRPr/>
            </a:pPr>
            <a:fld id="{4F7AC4EB-3BF7-4B22-8596-A075B3C2FEFF}" type="datetime1">
              <a:rPr lang="en-US" smtClean="0"/>
              <a:t>11/4/2018</a:t>
            </a:fld>
            <a:endParaRPr lang="en-US"/>
          </a:p>
        </p:txBody>
      </p:sp>
      <p:sp>
        <p:nvSpPr>
          <p:cNvPr id="5" name="Footer Placeholder 4"/>
          <p:cNvSpPr>
            <a:spLocks noGrp="1"/>
          </p:cNvSpPr>
          <p:nvPr>
            <p:ph type="ftr" sz="quarter" idx="11"/>
          </p:nvPr>
        </p:nvSpPr>
        <p:spPr/>
        <p:txBody>
          <a:bodyPr/>
          <a:lstStyle/>
          <a:p>
            <a:pPr>
              <a:defRPr/>
            </a:pPr>
            <a:r>
              <a:rPr lang="en-US" smtClean="0"/>
              <a:t>Doc #: 5-18-0039-00-agen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23</a:t>
            </a:fld>
            <a:endParaRPr lang="en-US"/>
          </a:p>
        </p:txBody>
      </p:sp>
      <p:sp>
        <p:nvSpPr>
          <p:cNvPr id="9" name="TextBox 8"/>
          <p:cNvSpPr txBox="1"/>
          <p:nvPr/>
        </p:nvSpPr>
        <p:spPr>
          <a:xfrm>
            <a:off x="2514600" y="6057322"/>
            <a:ext cx="3480825" cy="369332"/>
          </a:xfrm>
          <a:prstGeom prst="rect">
            <a:avLst/>
          </a:prstGeom>
          <a:noFill/>
        </p:spPr>
        <p:txBody>
          <a:bodyPr wrap="none" rtlCol="0">
            <a:spAutoFit/>
          </a:bodyPr>
          <a:lstStyle/>
          <a:p>
            <a:r>
              <a:rPr lang="en-US" dirty="0" smtClean="0"/>
              <a:t>Results require some consideration</a:t>
            </a:r>
            <a:endParaRPr lang="en-US" dirty="0"/>
          </a:p>
        </p:txBody>
      </p:sp>
      <p:pic>
        <p:nvPicPr>
          <p:cNvPr id="11" name="Picture 10"/>
          <p:cNvPicPr>
            <a:picLocks noChangeAspect="1"/>
          </p:cNvPicPr>
          <p:nvPr/>
        </p:nvPicPr>
        <p:blipFill>
          <a:blip r:embed="rId2"/>
          <a:stretch>
            <a:fillRect/>
          </a:stretch>
        </p:blipFill>
        <p:spPr>
          <a:xfrm>
            <a:off x="0" y="1189296"/>
            <a:ext cx="9144000" cy="4912702"/>
          </a:xfrm>
          <a:prstGeom prst="rect">
            <a:avLst/>
          </a:prstGeom>
        </p:spPr>
      </p:pic>
    </p:spTree>
    <p:extLst>
      <p:ext uri="{BB962C8B-B14F-4D97-AF65-F5344CB8AC3E}">
        <p14:creationId xmlns:p14="http://schemas.microsoft.com/office/powerpoint/2010/main" val="13707003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Meetings</a:t>
            </a:r>
          </a:p>
        </p:txBody>
      </p:sp>
      <p:sp>
        <p:nvSpPr>
          <p:cNvPr id="17411" name="Content Placeholder 2"/>
          <p:cNvSpPr>
            <a:spLocks noGrp="1"/>
          </p:cNvSpPr>
          <p:nvPr>
            <p:ph idx="1"/>
          </p:nvPr>
        </p:nvSpPr>
        <p:spPr>
          <a:xfrm>
            <a:off x="304800" y="914400"/>
            <a:ext cx="8382000" cy="4525963"/>
          </a:xfrm>
        </p:spPr>
        <p:txBody>
          <a:bodyPr/>
          <a:lstStyle/>
          <a:p>
            <a:r>
              <a:rPr lang="en-US" sz="2800" dirty="0"/>
              <a:t>Next WG meeting </a:t>
            </a:r>
            <a:r>
              <a:rPr lang="en-US" sz="2800" dirty="0" smtClean="0"/>
              <a:t>tentatively 2:30 </a:t>
            </a:r>
            <a:r>
              <a:rPr lang="en-US" sz="2800" dirty="0"/>
              <a:t>PM </a:t>
            </a:r>
            <a:r>
              <a:rPr lang="en-US" sz="2800" dirty="0" smtClean="0"/>
              <a:t>EST </a:t>
            </a:r>
            <a:r>
              <a:rPr lang="en-US" sz="2800" dirty="0"/>
              <a:t>(</a:t>
            </a:r>
            <a:r>
              <a:rPr lang="en-US" sz="2800" dirty="0" smtClean="0"/>
              <a:t>UTC-5) </a:t>
            </a:r>
            <a:r>
              <a:rPr lang="en-US" sz="2800" dirty="0"/>
              <a:t>on Tuesday </a:t>
            </a:r>
            <a:r>
              <a:rPr lang="en-US" sz="2800" dirty="0" smtClean="0"/>
              <a:t>04 December 2018 (If no F2F)</a:t>
            </a:r>
            <a:endParaRPr lang="en-US" sz="2800" dirty="0"/>
          </a:p>
          <a:p>
            <a:pPr lvl="1"/>
            <a:r>
              <a:rPr lang="en-US" sz="2400" dirty="0" smtClean="0"/>
              <a:t>Doodle Poll on time change suggests 8 AM Tuesday</a:t>
            </a:r>
          </a:p>
          <a:p>
            <a:pPr lvl="2"/>
            <a:r>
              <a:rPr lang="en-US" sz="2000" dirty="0" smtClean="0"/>
              <a:t>But some key people may be unavailable</a:t>
            </a:r>
          </a:p>
          <a:p>
            <a:pPr lvl="1"/>
            <a:r>
              <a:rPr lang="en-US" sz="2400" dirty="0" smtClean="0"/>
              <a:t>Other possibilities</a:t>
            </a:r>
          </a:p>
          <a:p>
            <a:pPr lvl="2"/>
            <a:r>
              <a:rPr lang="en-US" sz="2000" dirty="0" smtClean="0"/>
              <a:t>Rotating schedule between two times</a:t>
            </a:r>
          </a:p>
          <a:p>
            <a:pPr lvl="2"/>
            <a:r>
              <a:rPr lang="en-US" sz="2000" dirty="0" smtClean="0"/>
              <a:t>Produce minutes earlier to allow non attendees easier engagement</a:t>
            </a:r>
            <a:endParaRPr lang="en-US" sz="2000" dirty="0"/>
          </a:p>
          <a:p>
            <a:r>
              <a:rPr lang="en-US" sz="2800" dirty="0"/>
              <a:t>Face to Face for </a:t>
            </a:r>
            <a:r>
              <a:rPr lang="en-US" sz="2800" dirty="0" smtClean="0"/>
              <a:t>December?  </a:t>
            </a:r>
            <a:r>
              <a:rPr lang="en-US" sz="2800" dirty="0"/>
              <a:t>(1900.5 only)</a:t>
            </a:r>
          </a:p>
          <a:p>
            <a:pPr lvl="1"/>
            <a:r>
              <a:rPr lang="en-US" dirty="0" smtClean="0"/>
              <a:t>Dec</a:t>
            </a:r>
            <a:r>
              <a:rPr lang="en-US" dirty="0"/>
              <a:t>. 6-7 Mclean  VA </a:t>
            </a:r>
          </a:p>
          <a:p>
            <a:r>
              <a:rPr lang="en-US" sz="2800" dirty="0" smtClean="0"/>
              <a:t>Face </a:t>
            </a:r>
            <a:r>
              <a:rPr lang="en-US" sz="2800" dirty="0"/>
              <a:t>to Face in March for </a:t>
            </a:r>
            <a:r>
              <a:rPr lang="en-US" sz="2800" dirty="0" err="1"/>
              <a:t>DySPAN</a:t>
            </a:r>
            <a:r>
              <a:rPr lang="en-US" sz="2800" dirty="0"/>
              <a:t>-SC</a:t>
            </a:r>
          </a:p>
          <a:p>
            <a:pPr lvl="1"/>
            <a:r>
              <a:rPr lang="en-US" sz="2400" dirty="0"/>
              <a:t>FL , Cape Canaveral</a:t>
            </a:r>
          </a:p>
          <a:p>
            <a:endParaRPr lang="en-US" sz="2800" dirty="0"/>
          </a:p>
        </p:txBody>
      </p:sp>
      <p:sp>
        <p:nvSpPr>
          <p:cNvPr id="4" name="Date Placeholder 3"/>
          <p:cNvSpPr>
            <a:spLocks noGrp="1"/>
          </p:cNvSpPr>
          <p:nvPr>
            <p:ph type="dt" sz="quarter" idx="10"/>
          </p:nvPr>
        </p:nvSpPr>
        <p:spPr/>
        <p:txBody>
          <a:bodyPr/>
          <a:lstStyle/>
          <a:p>
            <a:pPr>
              <a:defRPr/>
            </a:pPr>
            <a:fld id="{4DD958EA-4E3B-4D85-AD9E-7662D740136A}" type="datetime1">
              <a:rPr lang="en-US" smtClean="0"/>
              <a:t>11/4/2018</a:t>
            </a:fld>
            <a:endParaRPr lang="en-US"/>
          </a:p>
        </p:txBody>
      </p:sp>
      <p:sp>
        <p:nvSpPr>
          <p:cNvPr id="5" name="Footer Placeholder 4"/>
          <p:cNvSpPr>
            <a:spLocks noGrp="1"/>
          </p:cNvSpPr>
          <p:nvPr>
            <p:ph type="ftr" sz="quarter" idx="11"/>
          </p:nvPr>
        </p:nvSpPr>
        <p:spPr/>
        <p:txBody>
          <a:bodyPr/>
          <a:lstStyle/>
          <a:p>
            <a:pPr>
              <a:defRPr/>
            </a:pPr>
            <a:r>
              <a:rPr lang="en-US" smtClean="0"/>
              <a:t>Doc #: 5-18-0039-00-agen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26525671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smtClean="0"/>
              <a:t>10/2/18 </a:t>
            </a:r>
            <a:r>
              <a:rPr lang="en-US" dirty="0"/>
              <a:t>@2:30 PM US EDT (UTC-4)</a:t>
            </a:r>
            <a:br>
              <a:rPr lang="en-US" dirty="0"/>
            </a:br>
            <a:endParaRPr lang="en-US" dirty="0"/>
          </a:p>
        </p:txBody>
      </p:sp>
      <p:sp>
        <p:nvSpPr>
          <p:cNvPr id="4" name="Date Placeholder 3"/>
          <p:cNvSpPr>
            <a:spLocks noGrp="1"/>
          </p:cNvSpPr>
          <p:nvPr>
            <p:ph type="dt" sz="half" idx="10"/>
          </p:nvPr>
        </p:nvSpPr>
        <p:spPr/>
        <p:txBody>
          <a:bodyPr/>
          <a:lstStyle/>
          <a:p>
            <a:pPr>
              <a:defRPr/>
            </a:pPr>
            <a:fld id="{3EE055B1-1E2C-4BF6-9437-38C06ACA84C3}" type="datetime1">
              <a:rPr lang="en-US" smtClean="0"/>
              <a:t>11/4/2018</a:t>
            </a:fld>
            <a:endParaRPr lang="en-US"/>
          </a:p>
        </p:txBody>
      </p:sp>
      <p:sp>
        <p:nvSpPr>
          <p:cNvPr id="5" name="Footer Placeholder 4"/>
          <p:cNvSpPr>
            <a:spLocks noGrp="1"/>
          </p:cNvSpPr>
          <p:nvPr>
            <p:ph type="ftr" sz="quarter" idx="11"/>
          </p:nvPr>
        </p:nvSpPr>
        <p:spPr/>
        <p:txBody>
          <a:bodyPr/>
          <a:lstStyle/>
          <a:p>
            <a:pPr>
              <a:defRPr/>
            </a:pPr>
            <a:r>
              <a:rPr lang="en-US" smtClean="0"/>
              <a:t>Doc #: 5-18-0039-00-agen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25</a:t>
            </a:fld>
            <a:endParaRPr lang="en-US"/>
          </a:p>
        </p:txBody>
      </p:sp>
      <p:sp>
        <p:nvSpPr>
          <p:cNvPr id="7" name="Rectangle 6"/>
          <p:cNvSpPr/>
          <p:nvPr/>
        </p:nvSpPr>
        <p:spPr>
          <a:xfrm>
            <a:off x="864291" y="2133600"/>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a:t>Review of 1900.5.1?  </a:t>
            </a:r>
          </a:p>
        </p:txBody>
      </p:sp>
      <p:sp>
        <p:nvSpPr>
          <p:cNvPr id="4" name="Date Placeholder 3"/>
          <p:cNvSpPr>
            <a:spLocks noGrp="1"/>
          </p:cNvSpPr>
          <p:nvPr>
            <p:ph type="dt" sz="quarter" idx="10"/>
          </p:nvPr>
        </p:nvSpPr>
        <p:spPr/>
        <p:txBody>
          <a:bodyPr/>
          <a:lstStyle/>
          <a:p>
            <a:pPr>
              <a:defRPr/>
            </a:pPr>
            <a:fld id="{641A1463-E760-4C38-A68A-A3BD3DB412F0}" type="datetime1">
              <a:rPr lang="en-US" smtClean="0"/>
              <a:t>11/4/2018</a:t>
            </a:fld>
            <a:endParaRPr lang="en-US"/>
          </a:p>
        </p:txBody>
      </p:sp>
      <p:sp>
        <p:nvSpPr>
          <p:cNvPr id="5" name="Footer Placeholder 4"/>
          <p:cNvSpPr>
            <a:spLocks noGrp="1"/>
          </p:cNvSpPr>
          <p:nvPr>
            <p:ph type="ftr" sz="quarter" idx="11"/>
          </p:nvPr>
        </p:nvSpPr>
        <p:spPr/>
        <p:txBody>
          <a:bodyPr/>
          <a:lstStyle/>
          <a:p>
            <a:pPr>
              <a:defRPr/>
            </a:pPr>
            <a:r>
              <a:rPr lang="en-US" smtClean="0"/>
              <a:t>Doc #: 5-18-0039-00-agen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26</a:t>
            </a:fld>
            <a:endParaRPr lang="en-US"/>
          </a:p>
        </p:txBody>
      </p:sp>
    </p:spTree>
    <p:extLst>
      <p:ext uri="{BB962C8B-B14F-4D97-AF65-F5344CB8AC3E}">
        <p14:creationId xmlns:p14="http://schemas.microsoft.com/office/powerpoint/2010/main" val="2394736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rPr dirty="0"/>
              <a:t>IEEE </a:t>
            </a:r>
            <a:r>
              <a:rPr dirty="0" err="1"/>
              <a:t>DySPAN</a:t>
            </a:r>
            <a:r>
              <a:rPr dirty="0"/>
              <a:t>-SC rules</a:t>
            </a:r>
          </a:p>
          <a:p>
            <a:pPr lvl="1"/>
            <a:r>
              <a:rPr dirty="0">
                <a:hlinkClick r:id="rId2"/>
              </a:rPr>
              <a:t>http://standards.ieee.org/about/sasb/audcom/pnp/DySPAN_SC.pdf</a:t>
            </a:r>
            <a:endParaRPr dirty="0"/>
          </a:p>
          <a:p>
            <a:r>
              <a:rPr dirty="0"/>
              <a:t>IEEE 1900.5 WG rules</a:t>
            </a:r>
          </a:p>
          <a:p>
            <a:pPr lvl="1"/>
            <a:r>
              <a:rPr dirty="0">
                <a:hlinkClick r:id="rId3"/>
              </a:rPr>
              <a:t>http://grouper.ieee.org/groups/dyspan/files/individual-WG-PnPs.pdf</a:t>
            </a:r>
            <a:endParaRPr dirty="0"/>
          </a:p>
          <a:p>
            <a:r>
              <a:rPr dirty="0"/>
              <a:t>Roberts Rules (latest edition) as needed…</a:t>
            </a:r>
          </a:p>
          <a:p>
            <a:pPr lvl="1"/>
            <a:endParaRPr dirty="0"/>
          </a:p>
        </p:txBody>
      </p:sp>
      <p:sp>
        <p:nvSpPr>
          <p:cNvPr id="2" name="Date Placeholder 1"/>
          <p:cNvSpPr>
            <a:spLocks noGrp="1"/>
          </p:cNvSpPr>
          <p:nvPr>
            <p:ph type="dt" sz="quarter" idx="10"/>
          </p:nvPr>
        </p:nvSpPr>
        <p:spPr/>
        <p:txBody>
          <a:bodyPr/>
          <a:lstStyle/>
          <a:p>
            <a:pPr>
              <a:defRPr/>
            </a:pPr>
            <a:fld id="{AEBEF5BB-A348-432C-84DC-43C2AC2C4766}" type="datetime1">
              <a:rPr lang="en-US" smtClean="0"/>
              <a:t>11/4/2018</a:t>
            </a:fld>
            <a:endParaRPr lang="en-US"/>
          </a:p>
        </p:txBody>
      </p:sp>
      <p:sp>
        <p:nvSpPr>
          <p:cNvPr id="3" name="Footer Placeholder 2"/>
          <p:cNvSpPr>
            <a:spLocks noGrp="1"/>
          </p:cNvSpPr>
          <p:nvPr>
            <p:ph type="ftr" sz="quarter" idx="11"/>
          </p:nvPr>
        </p:nvSpPr>
        <p:spPr/>
        <p:txBody>
          <a:bodyPr/>
          <a:lstStyle/>
          <a:p>
            <a:pPr>
              <a:defRPr/>
            </a:pPr>
            <a:r>
              <a:rPr lang="en-US" smtClean="0"/>
              <a:t>Doc #: 5-18-0039-00-agen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3DE052B0-CE7E-4B6E-A83A-6EECB4957675}" type="datetime1">
              <a:rPr lang="en-US" smtClean="0"/>
              <a:t>11/4/2018</a:t>
            </a:fld>
            <a:endParaRPr lang="en-US"/>
          </a:p>
        </p:txBody>
      </p:sp>
      <p:sp>
        <p:nvSpPr>
          <p:cNvPr id="4" name="Footer Placeholder 3"/>
          <p:cNvSpPr>
            <a:spLocks noGrp="1"/>
          </p:cNvSpPr>
          <p:nvPr>
            <p:ph type="ftr" sz="quarter" idx="11"/>
          </p:nvPr>
        </p:nvSpPr>
        <p:spPr/>
        <p:txBody>
          <a:bodyPr/>
          <a:lstStyle/>
          <a:p>
            <a:pPr>
              <a:defRPr/>
            </a:pPr>
            <a:r>
              <a:rPr lang="en-US" smtClean="0"/>
              <a:t>Doc #: 5-18-0039-00-agen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2919506984"/>
              </p:ext>
            </p:extLst>
          </p:nvPr>
        </p:nvGraphicFramePr>
        <p:xfrm>
          <a:off x="838200" y="892941"/>
          <a:ext cx="6260543" cy="4713665"/>
        </p:xfrm>
        <a:graphic>
          <a:graphicData uri="http://schemas.openxmlformats.org/drawingml/2006/table">
            <a:tbl>
              <a:tblPr>
                <a:tableStyleId>{5C22544A-7EE6-4342-B048-85BDC9FD1C3A}</a:tableStyleId>
              </a:tblPr>
              <a:tblGrid>
                <a:gridCol w="514908">
                  <a:extLst>
                    <a:ext uri="{9D8B030D-6E8A-4147-A177-3AD203B41FA5}">
                      <a16:colId xmlns:a16="http://schemas.microsoft.com/office/drawing/2014/main" xmlns="" val="20000"/>
                    </a:ext>
                  </a:extLst>
                </a:gridCol>
                <a:gridCol w="990629">
                  <a:extLst>
                    <a:ext uri="{9D8B030D-6E8A-4147-A177-3AD203B41FA5}">
                      <a16:colId xmlns:a16="http://schemas.microsoft.com/office/drawing/2014/main" xmlns="" val="20001"/>
                    </a:ext>
                  </a:extLst>
                </a:gridCol>
                <a:gridCol w="813184">
                  <a:extLst>
                    <a:ext uri="{9D8B030D-6E8A-4147-A177-3AD203B41FA5}">
                      <a16:colId xmlns:a16="http://schemas.microsoft.com/office/drawing/2014/main" xmlns="" val="20002"/>
                    </a:ext>
                  </a:extLst>
                </a:gridCol>
                <a:gridCol w="817622">
                  <a:extLst>
                    <a:ext uri="{9D8B030D-6E8A-4147-A177-3AD203B41FA5}">
                      <a16:colId xmlns:a16="http://schemas.microsoft.com/office/drawing/2014/main" xmlns="" val="20003"/>
                    </a:ext>
                  </a:extLst>
                </a:gridCol>
                <a:gridCol w="3124200">
                  <a:extLst>
                    <a:ext uri="{9D8B030D-6E8A-4147-A177-3AD203B41FA5}">
                      <a16:colId xmlns:a16="http://schemas.microsoft.com/office/drawing/2014/main" xmlns="" val="20004"/>
                    </a:ext>
                  </a:extLst>
                </a:gridCol>
              </a:tblGrid>
              <a:tr h="500173">
                <a:tc>
                  <a:txBody>
                    <a:bodyPr/>
                    <a:lstStyle/>
                    <a:p>
                      <a:pPr algn="l" fontAlgn="b"/>
                      <a:r>
                        <a:rPr lang="en-US" sz="1000" b="0" i="0" u="none" strike="noStrike" dirty="0" smtClean="0">
                          <a:solidFill>
                            <a:srgbClr val="000000"/>
                          </a:solidFill>
                          <a:effectLst/>
                          <a:latin typeface="Calibri" panose="020F0502020204030204" pitchFamily="34" charset="0"/>
                        </a:rPr>
                        <a:t>11/6/18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Affiliation</a:t>
                      </a:r>
                      <a:endParaRPr lang="en-US" sz="1000" b="0" i="0" u="none" strike="noStrike" dirty="0">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xmlns=""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xmlns="" val="1000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Member</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Thor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Berglie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SSC</a:t>
                      </a:r>
                    </a:p>
                  </a:txBody>
                  <a:tcPr marL="68580" marR="68580" marT="0" marB="0" anchor="b"/>
                </a:tc>
                <a:extLst>
                  <a:ext uri="{0D108BD9-81ED-4DB2-BD59-A6C34878D82A}">
                    <a16:rowId xmlns:a16="http://schemas.microsoft.com/office/drawing/2014/main" xmlns="" val="10002"/>
                  </a:ext>
                </a:extLst>
              </a:tr>
              <a:tr h="16483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xmlns="" val="1000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xmlns="" val="1000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Lynn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Grande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Self</a:t>
                      </a:r>
                    </a:p>
                  </a:txBody>
                  <a:tcPr marL="7620" marR="7620" marT="7620" marB="0" anchor="b"/>
                </a:tc>
                <a:extLst>
                  <a:ext uri="{0D108BD9-81ED-4DB2-BD59-A6C34878D82A}">
                    <a16:rowId xmlns:a16="http://schemas.microsoft.com/office/drawing/2014/main" xmlns=""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xmlns="" val="10006"/>
                  </a:ext>
                </a:extLst>
              </a:tr>
              <a:tr h="14959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xmlns=""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VIStology</a:t>
                      </a:r>
                      <a:r>
                        <a:rPr lang="en-US" sz="1100" b="0" i="0" u="none" strike="noStrike" dirty="0">
                          <a:solidFill>
                            <a:srgbClr val="000000"/>
                          </a:solidFill>
                          <a:effectLst/>
                          <a:latin typeface="Calibri" panose="020F0502020204030204" pitchFamily="34" charset="0"/>
                        </a:rPr>
                        <a:t> &amp; Northeastern University</a:t>
                      </a:r>
                    </a:p>
                  </a:txBody>
                  <a:tcPr marL="7620" marR="7620" marT="7620" marB="0" anchor="b"/>
                </a:tc>
                <a:extLst>
                  <a:ext uri="{0D108BD9-81ED-4DB2-BD59-A6C34878D82A}">
                    <a16:rowId xmlns:a16="http://schemas.microsoft.com/office/drawing/2014/main" xmlns="" val="10008"/>
                  </a:ext>
                </a:extLst>
              </a:tr>
              <a:tr h="154025">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a16="http://schemas.microsoft.com/office/drawing/2014/main" xmlns=""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a16="http://schemas.microsoft.com/office/drawing/2014/main" xmlns=""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xmlns="" val="1001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xmlns="" val="10012"/>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1001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0" marR="7620" marT="7620" marB="0" anchor="b"/>
                </a:tc>
                <a:extLst>
                  <a:ext uri="{0D108BD9-81ED-4DB2-BD59-A6C34878D82A}">
                    <a16:rowId xmlns:a16="http://schemas.microsoft.com/office/drawing/2014/main" xmlns="" val="1001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xmlns="" val="1001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10019"/>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a16="http://schemas.microsoft.com/office/drawing/2014/main" xmlns="" val="10021"/>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Mark</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McHenry</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Shared Spectrum Company</a:t>
                      </a:r>
                    </a:p>
                  </a:txBody>
                  <a:tcPr marL="4542" marR="4542" marT="4542" marB="0" anchor="b"/>
                </a:tc>
                <a:extLst>
                  <a:ext uri="{0D108BD9-81ED-4DB2-BD59-A6C34878D82A}">
                    <a16:rowId xmlns:a16="http://schemas.microsoft.com/office/drawing/2014/main" xmlns=""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Yuriy</a:t>
                      </a:r>
                    </a:p>
                  </a:txBody>
                  <a:tcPr marL="7620" marR="7620" marT="7620"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Posherstnik</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US Army RDECOM CERDEC</a:t>
                      </a:r>
                    </a:p>
                  </a:txBody>
                  <a:tcPr marL="7620" marR="7620" marT="7620" marB="0" anchor="b"/>
                </a:tc>
                <a:extLst>
                  <a:ext uri="{0D108BD9-81ED-4DB2-BD59-A6C34878D82A}">
                    <a16:rowId xmlns:a16="http://schemas.microsoft.com/office/drawing/2014/main" xmlns=""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Paul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Falvell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CGI Group Inc.</a:t>
                      </a:r>
                    </a:p>
                  </a:txBody>
                  <a:tcPr marL="68580" marR="68580" marT="0" marB="0" anchor="b"/>
                </a:tc>
                <a:extLst>
                  <a:ext uri="{0D108BD9-81ED-4DB2-BD59-A6C34878D82A}">
                    <a16:rowId xmlns:a16="http://schemas.microsoft.com/office/drawing/2014/main" xmlns="" val="10018"/>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Nicholas</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Sherman</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xmlns="" val="10020"/>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Saeedeh</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Parsaeefard</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ITRC</a:t>
                      </a:r>
                    </a:p>
                  </a:txBody>
                  <a:tcPr marL="68580" marR="68580" marT="0" marB="0" anchor="b"/>
                </a:tc>
                <a:extLst>
                  <a:ext uri="{0D108BD9-81ED-4DB2-BD59-A6C34878D82A}">
                    <a16:rowId xmlns:a16="http://schemas.microsoft.com/office/drawing/2014/main" xmlns="" val="1077152715"/>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smtClean="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smtClean="0">
                          <a:solidFill>
                            <a:srgbClr val="000000"/>
                          </a:solidFill>
                          <a:effectLst/>
                          <a:latin typeface="Calibri" panose="020F0502020204030204" pitchFamily="34" charset="0"/>
                          <a:ea typeface="+mn-ea"/>
                          <a:cs typeface="+mn-cs"/>
                        </a:rPr>
                        <a:t>Joe</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smtClean="0">
                          <a:solidFill>
                            <a:srgbClr val="000000"/>
                          </a:solidFill>
                          <a:effectLst/>
                          <a:latin typeface="Calibri" panose="020F0502020204030204" pitchFamily="34" charset="0"/>
                          <a:ea typeface="+mn-ea"/>
                          <a:cs typeface="+mn-cs"/>
                        </a:rPr>
                        <a:t>Messner</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smtClean="0">
                          <a:solidFill>
                            <a:srgbClr val="000000"/>
                          </a:solidFill>
                          <a:effectLst/>
                          <a:latin typeface="Calibri" panose="020F0502020204030204" pitchFamily="34" charset="0"/>
                          <a:ea typeface="+mn-ea"/>
                          <a:cs typeface="+mn-cs"/>
                        </a:rPr>
                        <a:t>BAE Systems</a:t>
                      </a:r>
                    </a:p>
                  </a:txBody>
                  <a:tcPr marL="68580" marR="68580" marT="0" marB="0" anchor="b"/>
                </a:tc>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smtClean="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err="1" smtClean="0">
                          <a:solidFill>
                            <a:srgbClr val="000000"/>
                          </a:solidFill>
                          <a:effectLst/>
                          <a:latin typeface="Calibri" panose="020F0502020204030204" pitchFamily="34" charset="0"/>
                          <a:ea typeface="+mn-ea"/>
                          <a:cs typeface="+mn-cs"/>
                        </a:rPr>
                        <a:t>Roghayeh</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algn="l" defTabSz="914400" rtl="0" eaLnBrk="1" fontAlgn="b" latinLnBrk="0" hangingPunct="1">
                        <a:spcBef>
                          <a:spcPts val="0"/>
                        </a:spcBef>
                        <a:spcAft>
                          <a:spcPts val="0"/>
                        </a:spcAft>
                      </a:pP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kern="1200" dirty="0" smtClean="0">
                        <a:solidFill>
                          <a:srgbClr val="000000"/>
                        </a:solidFill>
                        <a:effectLst/>
                        <a:latin typeface="Calibri" panose="020F0502020204030204" pitchFamily="34" charset="0"/>
                        <a:ea typeface="+mn-ea"/>
                        <a:cs typeface="+mn-cs"/>
                      </a:endParaRPr>
                    </a:p>
                  </a:txBody>
                  <a:tcPr marL="68580" marR="68580" marT="0" marB="0" anchor="b"/>
                </a:tc>
              </a:tr>
            </a:tbl>
          </a:graphicData>
        </a:graphic>
      </p:graphicFrame>
      <p:sp>
        <p:nvSpPr>
          <p:cNvPr id="2" name="TextBox 1">
            <a:extLst>
              <a:ext uri="{FF2B5EF4-FFF2-40B4-BE49-F238E27FC236}">
                <a16:creationId xmlns:a16="http://schemas.microsoft.com/office/drawing/2014/main" xmlns="" id="{FDDD04C9-9911-4851-8BFD-5E105A025686}"/>
              </a:ext>
            </a:extLst>
          </p:cNvPr>
          <p:cNvSpPr txBox="1"/>
          <p:nvPr/>
        </p:nvSpPr>
        <p:spPr>
          <a:xfrm>
            <a:off x="7391400" y="1524000"/>
            <a:ext cx="1524000" cy="369332"/>
          </a:xfrm>
          <a:prstGeom prst="rect">
            <a:avLst/>
          </a:prstGeom>
          <a:noFill/>
        </p:spPr>
        <p:txBody>
          <a:bodyPr wrap="square" rtlCol="0">
            <a:spAutoFit/>
          </a:bodyPr>
          <a:lstStyle/>
          <a:p>
            <a:r>
              <a:rPr lang="en-US" b="1" i="1" dirty="0" smtClean="0">
                <a:solidFill>
                  <a:srgbClr val="FF0000"/>
                </a:solidFill>
              </a:rPr>
              <a:t>Quorum?</a:t>
            </a:r>
          </a:p>
        </p:txBody>
      </p:sp>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457200" y="838200"/>
            <a:ext cx="8382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a:t>
            </a:r>
          </a:p>
          <a:p>
            <a:pPr lvl="1">
              <a:buFont typeface="Calibri" pitchFamily="34" charset="0"/>
              <a:buAutoNum type="alphaLcPeriod"/>
            </a:pPr>
            <a:r>
              <a:rPr lang="en-US" dirty="0">
                <a:latin typeface="Times New Roman" pitchFamily="18" charset="0"/>
              </a:rPr>
              <a:t>Contributions?</a:t>
            </a:r>
          </a:p>
          <a:p>
            <a:pPr>
              <a:buFont typeface="Calibri" pitchFamily="34" charset="0"/>
              <a:buAutoNum type="arabicPeriod"/>
            </a:pPr>
            <a:r>
              <a:rPr lang="en-US" dirty="0">
                <a:latin typeface="Times New Roman" pitchFamily="18" charset="0"/>
              </a:rPr>
              <a:t>Status on Architecture / 1900.5 PAR</a:t>
            </a:r>
          </a:p>
          <a:p>
            <a:pPr lvl="1">
              <a:buFont typeface="Calibri" pitchFamily="34" charset="0"/>
              <a:buAutoNum type="alphaLcPeriod"/>
            </a:pPr>
            <a:r>
              <a:rPr lang="en-US" dirty="0">
                <a:latin typeface="Times New Roman" pitchFamily="18" charset="0"/>
              </a:rPr>
              <a:t>Contributions</a:t>
            </a:r>
            <a:r>
              <a:rPr lang="en-US" dirty="0" smtClean="0">
                <a:latin typeface="Times New Roman" pitchFamily="18" charset="0"/>
              </a:rPr>
              <a:t>?</a:t>
            </a:r>
          </a:p>
          <a:p>
            <a:pPr>
              <a:buFont typeface="Calibri" pitchFamily="34" charset="0"/>
              <a:buAutoNum type="arabicPeriod"/>
            </a:pPr>
            <a:r>
              <a:rPr lang="en-US" dirty="0" smtClean="0">
                <a:latin typeface="Times New Roman" pitchFamily="18" charset="0"/>
              </a:rPr>
              <a:t>Review </a:t>
            </a:r>
            <a:r>
              <a:rPr lang="en-US" dirty="0">
                <a:latin typeface="Times New Roman" pitchFamily="18" charset="0"/>
              </a:rPr>
              <a:t>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1900.5.1 </a:t>
            </a:r>
          </a:p>
        </p:txBody>
      </p:sp>
      <p:sp>
        <p:nvSpPr>
          <p:cNvPr id="6148" name="TextBox 1"/>
          <p:cNvSpPr txBox="1">
            <a:spLocks noChangeArrowheads="1"/>
          </p:cNvSpPr>
          <p:nvPr/>
        </p:nvSpPr>
        <p:spPr bwMode="auto">
          <a:xfrm>
            <a:off x="5419436" y="4876800"/>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D92FA84B-F0DE-44CD-8E6D-B2E4B6EFDCDC}" type="datetime1">
              <a:rPr lang="en-US" smtClean="0"/>
              <a:t>11/4/2018</a:t>
            </a:fld>
            <a:endParaRPr lang="en-US"/>
          </a:p>
        </p:txBody>
      </p:sp>
      <p:sp>
        <p:nvSpPr>
          <p:cNvPr id="3" name="Footer Placeholder 2"/>
          <p:cNvSpPr>
            <a:spLocks noGrp="1"/>
          </p:cNvSpPr>
          <p:nvPr>
            <p:ph type="ftr" sz="quarter" idx="11"/>
          </p:nvPr>
        </p:nvSpPr>
        <p:spPr/>
        <p:txBody>
          <a:bodyPr/>
          <a:lstStyle/>
          <a:p>
            <a:pPr>
              <a:defRPr/>
            </a:pPr>
            <a:r>
              <a:rPr lang="en-US" smtClean="0"/>
              <a:t>Doc #: 5-18-0039-00-agen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a:t>
            </a:r>
            <a:r>
              <a:rPr dirty="0" smtClean="0"/>
              <a:t>5-18-00xx-0</a:t>
            </a:r>
            <a:r>
              <a:rPr lang="en-US" dirty="0"/>
              <a:t>1</a:t>
            </a:r>
            <a:endParaRPr dirty="0"/>
          </a:p>
          <a:p>
            <a:endParaRPr dirty="0"/>
          </a:p>
          <a:p>
            <a:r>
              <a:rPr dirty="0"/>
              <a:t>Mover: </a:t>
            </a:r>
          </a:p>
          <a:p>
            <a:r>
              <a:rPr dirty="0"/>
              <a:t>Second: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AAD2069A-6951-4BB4-9486-9E0420803B61}" type="datetime1">
              <a:rPr lang="en-US" smtClean="0"/>
              <a:t>11/4/2018</a:t>
            </a:fld>
            <a:endParaRPr lang="en-US"/>
          </a:p>
        </p:txBody>
      </p:sp>
      <p:sp>
        <p:nvSpPr>
          <p:cNvPr id="5" name="Footer Placeholder 4"/>
          <p:cNvSpPr>
            <a:spLocks noGrp="1"/>
          </p:cNvSpPr>
          <p:nvPr>
            <p:ph type="ftr" sz="quarter" idx="11"/>
          </p:nvPr>
        </p:nvSpPr>
        <p:spPr/>
        <p:txBody>
          <a:bodyPr/>
          <a:lstStyle/>
          <a:p>
            <a:pPr>
              <a:defRPr/>
            </a:pPr>
            <a:r>
              <a:rPr lang="en-US" smtClean="0"/>
              <a:t>Doc #: 5-18-0039-00-agen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a:t>	</a:t>
            </a:r>
            <a:r>
              <a:rPr lang="en-US" altLang="en-US" sz="2000" b="1">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fld id="{A1163494-C208-471E-8D81-238C027301A4}" type="datetime1">
              <a:rPr lang="en-US" smtClean="0"/>
              <a:t>11/4/2018</a:t>
            </a:fld>
            <a:endParaRPr lang="en-US"/>
          </a:p>
        </p:txBody>
      </p:sp>
      <p:sp>
        <p:nvSpPr>
          <p:cNvPr id="3" name="Footer Placeholder 2"/>
          <p:cNvSpPr>
            <a:spLocks noGrp="1"/>
          </p:cNvSpPr>
          <p:nvPr>
            <p:ph type="ftr" sz="quarter" idx="11"/>
          </p:nvPr>
        </p:nvSpPr>
        <p:spPr/>
        <p:txBody>
          <a:bodyPr/>
          <a:lstStyle/>
          <a:p>
            <a:pPr>
              <a:defRPr/>
            </a:pPr>
            <a:r>
              <a:rPr lang="en-US" smtClean="0"/>
              <a:t>Doc #: 5-18-0039-00-agen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9B605FF2-A755-4EB3-9B86-F54F29FF18D5}" type="datetime1">
              <a:rPr lang="en-US" smtClean="0"/>
              <a:t>11/4/2018</a:t>
            </a:fld>
            <a:endParaRPr lang="en-US"/>
          </a:p>
        </p:txBody>
      </p:sp>
      <p:sp>
        <p:nvSpPr>
          <p:cNvPr id="3" name="Footer Placeholder 2"/>
          <p:cNvSpPr>
            <a:spLocks noGrp="1"/>
          </p:cNvSpPr>
          <p:nvPr>
            <p:ph type="ftr" sz="quarter" idx="11"/>
          </p:nvPr>
        </p:nvSpPr>
        <p:spPr/>
        <p:txBody>
          <a:bodyPr/>
          <a:lstStyle/>
          <a:p>
            <a:pPr>
              <a:defRPr/>
            </a:pPr>
            <a:r>
              <a:rPr lang="en-US" smtClean="0"/>
              <a:t>Doc #: 5-18-0039-00-agen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8693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FFB23EAC-22CA-48D0-915C-C6344CA44E28}" type="datetime1">
              <a:rPr lang="en-US" smtClean="0"/>
              <a:t>11/4/2018</a:t>
            </a:fld>
            <a:endParaRPr lang="en-US" dirty="0"/>
          </a:p>
        </p:txBody>
      </p:sp>
      <p:sp>
        <p:nvSpPr>
          <p:cNvPr id="3" name="Footer Placeholder 2"/>
          <p:cNvSpPr>
            <a:spLocks noGrp="1"/>
          </p:cNvSpPr>
          <p:nvPr>
            <p:ph type="ftr" sz="quarter" idx="11"/>
          </p:nvPr>
        </p:nvSpPr>
        <p:spPr/>
        <p:txBody>
          <a:bodyPr/>
          <a:lstStyle/>
          <a:p>
            <a:pPr>
              <a:defRPr/>
            </a:pPr>
            <a:r>
              <a:rPr lang="en-US" smtClean="0"/>
              <a:t>Doc #: 5-18-0039-00-agen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dirty="0"/>
          </a:p>
        </p:txBody>
      </p:sp>
    </p:spTree>
    <p:extLst>
      <p:ext uri="{BB962C8B-B14F-4D97-AF65-F5344CB8AC3E}">
        <p14:creationId xmlns:p14="http://schemas.microsoft.com/office/powerpoint/2010/main" val="2665197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14183</TotalTime>
  <Words>1572</Words>
  <Application>Microsoft Office PowerPoint</Application>
  <PresentationFormat>On-screen Show (4:3)</PresentationFormat>
  <Paragraphs>391</Paragraphs>
  <Slides>26</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Status on 1900.5.1</vt:lpstr>
      <vt:lpstr>Working Schedule for 1900.5.1</vt:lpstr>
      <vt:lpstr>Current Status for 1900.5.2a</vt:lpstr>
      <vt:lpstr>Current Architecture Status</vt:lpstr>
      <vt:lpstr>Electronic Ballot on Architecture PAR EB2018-01</vt:lpstr>
      <vt:lpstr>Other DySPAN-SC Activities</vt:lpstr>
      <vt:lpstr>Marketing Inputs</vt:lpstr>
      <vt:lpstr>Doodle Poll</vt:lpstr>
      <vt:lpstr>Updated Doodle Results on F2F</vt:lpstr>
      <vt:lpstr>2nd Doodle Poll</vt:lpstr>
      <vt:lpstr>Doodle Results on Meeting Times</vt:lpstr>
      <vt:lpstr>Meetings</vt:lpstr>
      <vt:lpstr>IEEE 1900.5 Meeting 10/2/18 @2:30 PM US EDT (UTC-4) </vt:lpstr>
      <vt:lpstr>Ad Hoc?</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408</cp:revision>
  <dcterms:created xsi:type="dcterms:W3CDTF">2013-08-13T02:52:21Z</dcterms:created>
  <dcterms:modified xsi:type="dcterms:W3CDTF">2018-11-05T02:20:13Z</dcterms:modified>
</cp:coreProperties>
</file>